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8" r:id="rId5"/>
  </p:sldMasterIdLst>
  <p:notesMasterIdLst>
    <p:notesMasterId r:id="rId76"/>
  </p:notesMasterIdLst>
  <p:sldIdLst>
    <p:sldId id="474" r:id="rId6"/>
    <p:sldId id="256" r:id="rId7"/>
    <p:sldId id="257" r:id="rId8"/>
    <p:sldId id="258" r:id="rId9"/>
    <p:sldId id="260" r:id="rId10"/>
    <p:sldId id="261" r:id="rId11"/>
    <p:sldId id="267" r:id="rId12"/>
    <p:sldId id="262" r:id="rId13"/>
    <p:sldId id="263" r:id="rId14"/>
    <p:sldId id="264" r:id="rId15"/>
    <p:sldId id="265" r:id="rId16"/>
    <p:sldId id="266" r:id="rId17"/>
    <p:sldId id="270" r:id="rId18"/>
    <p:sldId id="271" r:id="rId19"/>
    <p:sldId id="272" r:id="rId20"/>
    <p:sldId id="273" r:id="rId21"/>
    <p:sldId id="259" r:id="rId22"/>
    <p:sldId id="274" r:id="rId23"/>
    <p:sldId id="275" r:id="rId24"/>
    <p:sldId id="276" r:id="rId25"/>
    <p:sldId id="277" r:id="rId26"/>
    <p:sldId id="278" r:id="rId27"/>
    <p:sldId id="279" r:id="rId28"/>
    <p:sldId id="280" r:id="rId29"/>
    <p:sldId id="269" r:id="rId30"/>
    <p:sldId id="281" r:id="rId31"/>
    <p:sldId id="268" r:id="rId32"/>
    <p:sldId id="475" r:id="rId33"/>
    <p:sldId id="476" r:id="rId34"/>
    <p:sldId id="468" r:id="rId35"/>
    <p:sldId id="471" r:id="rId36"/>
    <p:sldId id="422" r:id="rId37"/>
    <p:sldId id="472" r:id="rId38"/>
    <p:sldId id="480" r:id="rId39"/>
    <p:sldId id="470" r:id="rId40"/>
    <p:sldId id="481" r:id="rId41"/>
    <p:sldId id="482" r:id="rId42"/>
    <p:sldId id="483" r:id="rId43"/>
    <p:sldId id="473" r:id="rId44"/>
    <p:sldId id="484" r:id="rId45"/>
    <p:sldId id="485" r:id="rId46"/>
    <p:sldId id="486" r:id="rId47"/>
    <p:sldId id="487" r:id="rId48"/>
    <p:sldId id="488" r:id="rId49"/>
    <p:sldId id="489" r:id="rId50"/>
    <p:sldId id="490" r:id="rId51"/>
    <p:sldId id="491" r:id="rId52"/>
    <p:sldId id="492" r:id="rId53"/>
    <p:sldId id="493" r:id="rId54"/>
    <p:sldId id="494" r:id="rId55"/>
    <p:sldId id="495" r:id="rId56"/>
    <p:sldId id="496" r:id="rId57"/>
    <p:sldId id="497" r:id="rId58"/>
    <p:sldId id="498" r:id="rId59"/>
    <p:sldId id="499" r:id="rId60"/>
    <p:sldId id="500" r:id="rId61"/>
    <p:sldId id="501" r:id="rId62"/>
    <p:sldId id="502" r:id="rId63"/>
    <p:sldId id="503" r:id="rId64"/>
    <p:sldId id="504" r:id="rId65"/>
    <p:sldId id="453" r:id="rId66"/>
    <p:sldId id="505" r:id="rId67"/>
    <p:sldId id="506" r:id="rId68"/>
    <p:sldId id="478" r:id="rId69"/>
    <p:sldId id="479" r:id="rId70"/>
    <p:sldId id="508" r:id="rId71"/>
    <p:sldId id="293" r:id="rId72"/>
    <p:sldId id="294" r:id="rId73"/>
    <p:sldId id="295" r:id="rId74"/>
    <p:sldId id="296"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3C9082-6BCF-4821-A14F-E7977DBA157F}">
          <p14:sldIdLst>
            <p14:sldId id="474"/>
            <p14:sldId id="256"/>
            <p14:sldId id="257"/>
            <p14:sldId id="258"/>
            <p14:sldId id="260"/>
            <p14:sldId id="261"/>
            <p14:sldId id="267"/>
            <p14:sldId id="262"/>
            <p14:sldId id="263"/>
            <p14:sldId id="264"/>
            <p14:sldId id="265"/>
            <p14:sldId id="266"/>
            <p14:sldId id="270"/>
            <p14:sldId id="271"/>
            <p14:sldId id="272"/>
            <p14:sldId id="273"/>
            <p14:sldId id="259"/>
            <p14:sldId id="274"/>
            <p14:sldId id="275"/>
            <p14:sldId id="276"/>
            <p14:sldId id="277"/>
            <p14:sldId id="278"/>
            <p14:sldId id="279"/>
            <p14:sldId id="280"/>
            <p14:sldId id="269"/>
            <p14:sldId id="281"/>
            <p14:sldId id="268"/>
            <p14:sldId id="475"/>
            <p14:sldId id="476"/>
            <p14:sldId id="468"/>
            <p14:sldId id="471"/>
            <p14:sldId id="422"/>
            <p14:sldId id="472"/>
            <p14:sldId id="480"/>
            <p14:sldId id="470"/>
            <p14:sldId id="481"/>
            <p14:sldId id="482"/>
            <p14:sldId id="483"/>
            <p14:sldId id="47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453"/>
            <p14:sldId id="505"/>
            <p14:sldId id="506"/>
            <p14:sldId id="478"/>
            <p14:sldId id="479"/>
            <p14:sldId id="508"/>
            <p14:sldId id="293"/>
            <p14:sldId id="294"/>
            <p14:sldId id="295"/>
            <p14:sldId id="29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71B"/>
    <a:srgbClr val="37BA30"/>
    <a:srgbClr val="268121"/>
    <a:srgbClr val="195616"/>
    <a:srgbClr val="BDD4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59F487-7BE5-E833-7955-E88044EF8F1A}" v="260" dt="2026-03-02T14:33:43.568"/>
    <p1510:client id="{B46C72C8-E9DE-652A-818B-D9C40810D1E3}" v="16" dt="2026-03-02T14:40:24.512"/>
    <p1510:client id="{F4ED41D1-041E-3DD1-289B-3FE059278191}" v="83" dt="2026-03-02T10:36:06.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riona Maher" userId="S::catriona.maher@borrisokanecc.ie::4779561c-69b8-4641-b4bf-7456e3d3a380" providerId="AD" clId="Web-{B46C72C8-E9DE-652A-818B-D9C40810D1E3}"/>
    <pc:docChg chg="modSld sldOrd">
      <pc:chgData name="Catriona Maher" userId="S::catriona.maher@borrisokanecc.ie::4779561c-69b8-4641-b4bf-7456e3d3a380" providerId="AD" clId="Web-{B46C72C8-E9DE-652A-818B-D9C40810D1E3}" dt="2026-03-02T14:40:24.512" v="15"/>
      <pc:docMkLst>
        <pc:docMk/>
      </pc:docMkLst>
      <pc:sldChg chg="modSp">
        <pc:chgData name="Catriona Maher" userId="S::catriona.maher@borrisokanecc.ie::4779561c-69b8-4641-b4bf-7456e3d3a380" providerId="AD" clId="Web-{B46C72C8-E9DE-652A-818B-D9C40810D1E3}" dt="2026-03-02T14:38:49.416" v="8" actId="20577"/>
        <pc:sldMkLst>
          <pc:docMk/>
          <pc:sldMk cId="3665296106" sldId="422"/>
        </pc:sldMkLst>
        <pc:spChg chg="mod">
          <ac:chgData name="Catriona Maher" userId="S::catriona.maher@borrisokanecc.ie::4779561c-69b8-4641-b4bf-7456e3d3a380" providerId="AD" clId="Web-{B46C72C8-E9DE-652A-818B-D9C40810D1E3}" dt="2026-03-02T14:38:49.416" v="8" actId="20577"/>
          <ac:spMkLst>
            <pc:docMk/>
            <pc:sldMk cId="3665296106" sldId="422"/>
            <ac:spMk id="2" creationId="{D931A110-D263-4CA6-85F1-C97CFBA37066}"/>
          </ac:spMkLst>
        </pc:spChg>
      </pc:sldChg>
      <pc:sldChg chg="ord">
        <pc:chgData name="Catriona Maher" userId="S::catriona.maher@borrisokanecc.ie::4779561c-69b8-4641-b4bf-7456e3d3a380" providerId="AD" clId="Web-{B46C72C8-E9DE-652A-818B-D9C40810D1E3}" dt="2026-03-02T14:40:24.512" v="15"/>
        <pc:sldMkLst>
          <pc:docMk/>
          <pc:sldMk cId="2267473979" sldId="479"/>
        </pc:sldMkLst>
      </pc:sldChg>
      <pc:sldChg chg="modSp">
        <pc:chgData name="Catriona Maher" userId="S::catriona.maher@borrisokanecc.ie::4779561c-69b8-4641-b4bf-7456e3d3a380" providerId="AD" clId="Web-{B46C72C8-E9DE-652A-818B-D9C40810D1E3}" dt="2026-03-02T14:39:59.793" v="14" actId="20577"/>
        <pc:sldMkLst>
          <pc:docMk/>
          <pc:sldMk cId="1069428082" sldId="501"/>
        </pc:sldMkLst>
        <pc:spChg chg="mod">
          <ac:chgData name="Catriona Maher" userId="S::catriona.maher@borrisokanecc.ie::4779561c-69b8-4641-b4bf-7456e3d3a380" providerId="AD" clId="Web-{B46C72C8-E9DE-652A-818B-D9C40810D1E3}" dt="2026-03-02T14:39:59.793" v="14" actId="20577"/>
          <ac:spMkLst>
            <pc:docMk/>
            <pc:sldMk cId="1069428082" sldId="501"/>
            <ac:spMk id="8" creationId="{7E6952D0-F349-46BE-9782-CEA46B7B0ED2}"/>
          </ac:spMkLst>
        </pc:spChg>
      </pc:sldChg>
    </pc:docChg>
  </pc:docChgLst>
  <pc:docChgLst>
    <pc:chgData name="Catriona Maher" userId="S::catriona.maher@borrisokanecc.ie::4779561c-69b8-4641-b4bf-7456e3d3a380" providerId="AD" clId="Web-{0759F487-7BE5-E833-7955-E88044EF8F1A}"/>
    <pc:docChg chg="addSld delSld modSld sldOrd modSection">
      <pc:chgData name="Catriona Maher" userId="S::catriona.maher@borrisokanecc.ie::4779561c-69b8-4641-b4bf-7456e3d3a380" providerId="AD" clId="Web-{0759F487-7BE5-E833-7955-E88044EF8F1A}" dt="2026-03-02T14:33:43.568" v="249" actId="1076"/>
      <pc:docMkLst>
        <pc:docMk/>
      </pc:docMkLst>
      <pc:sldChg chg="ord">
        <pc:chgData name="Catriona Maher" userId="S::catriona.maher@borrisokanecc.ie::4779561c-69b8-4641-b4bf-7456e3d3a380" providerId="AD" clId="Web-{0759F487-7BE5-E833-7955-E88044EF8F1A}" dt="2026-03-02T13:56:35.743" v="25"/>
        <pc:sldMkLst>
          <pc:docMk/>
          <pc:sldMk cId="1379427661" sldId="256"/>
        </pc:sldMkLst>
      </pc:sldChg>
      <pc:sldChg chg="ord">
        <pc:chgData name="Catriona Maher" userId="S::catriona.maher@borrisokanecc.ie::4779561c-69b8-4641-b4bf-7456e3d3a380" providerId="AD" clId="Web-{0759F487-7BE5-E833-7955-E88044EF8F1A}" dt="2026-03-02T13:56:35.743" v="24"/>
        <pc:sldMkLst>
          <pc:docMk/>
          <pc:sldMk cId="3472281788" sldId="257"/>
        </pc:sldMkLst>
      </pc:sldChg>
      <pc:sldChg chg="ord">
        <pc:chgData name="Catriona Maher" userId="S::catriona.maher@borrisokanecc.ie::4779561c-69b8-4641-b4bf-7456e3d3a380" providerId="AD" clId="Web-{0759F487-7BE5-E833-7955-E88044EF8F1A}" dt="2026-03-02T13:56:35.743" v="23"/>
        <pc:sldMkLst>
          <pc:docMk/>
          <pc:sldMk cId="463214484" sldId="258"/>
        </pc:sldMkLst>
      </pc:sldChg>
      <pc:sldChg chg="ord">
        <pc:chgData name="Catriona Maher" userId="S::catriona.maher@borrisokanecc.ie::4779561c-69b8-4641-b4bf-7456e3d3a380" providerId="AD" clId="Web-{0759F487-7BE5-E833-7955-E88044EF8F1A}" dt="2026-03-02T13:56:35.727" v="10"/>
        <pc:sldMkLst>
          <pc:docMk/>
          <pc:sldMk cId="1307370400" sldId="259"/>
        </pc:sldMkLst>
      </pc:sldChg>
      <pc:sldChg chg="ord">
        <pc:chgData name="Catriona Maher" userId="S::catriona.maher@borrisokanecc.ie::4779561c-69b8-4641-b4bf-7456e3d3a380" providerId="AD" clId="Web-{0759F487-7BE5-E833-7955-E88044EF8F1A}" dt="2026-03-02T13:56:35.743" v="22"/>
        <pc:sldMkLst>
          <pc:docMk/>
          <pc:sldMk cId="3151491064" sldId="260"/>
        </pc:sldMkLst>
      </pc:sldChg>
      <pc:sldChg chg="ord">
        <pc:chgData name="Catriona Maher" userId="S::catriona.maher@borrisokanecc.ie::4779561c-69b8-4641-b4bf-7456e3d3a380" providerId="AD" clId="Web-{0759F487-7BE5-E833-7955-E88044EF8F1A}" dt="2026-03-02T13:56:35.743" v="21"/>
        <pc:sldMkLst>
          <pc:docMk/>
          <pc:sldMk cId="2629455446" sldId="261"/>
        </pc:sldMkLst>
      </pc:sldChg>
      <pc:sldChg chg="ord">
        <pc:chgData name="Catriona Maher" userId="S::catriona.maher@borrisokanecc.ie::4779561c-69b8-4641-b4bf-7456e3d3a380" providerId="AD" clId="Web-{0759F487-7BE5-E833-7955-E88044EF8F1A}" dt="2026-03-02T13:56:35.743" v="19"/>
        <pc:sldMkLst>
          <pc:docMk/>
          <pc:sldMk cId="2276052077" sldId="262"/>
        </pc:sldMkLst>
      </pc:sldChg>
      <pc:sldChg chg="ord">
        <pc:chgData name="Catriona Maher" userId="S::catriona.maher@borrisokanecc.ie::4779561c-69b8-4641-b4bf-7456e3d3a380" providerId="AD" clId="Web-{0759F487-7BE5-E833-7955-E88044EF8F1A}" dt="2026-03-02T13:56:35.743" v="18"/>
        <pc:sldMkLst>
          <pc:docMk/>
          <pc:sldMk cId="3283898953" sldId="263"/>
        </pc:sldMkLst>
      </pc:sldChg>
      <pc:sldChg chg="ord">
        <pc:chgData name="Catriona Maher" userId="S::catriona.maher@borrisokanecc.ie::4779561c-69b8-4641-b4bf-7456e3d3a380" providerId="AD" clId="Web-{0759F487-7BE5-E833-7955-E88044EF8F1A}" dt="2026-03-02T13:56:35.743" v="17"/>
        <pc:sldMkLst>
          <pc:docMk/>
          <pc:sldMk cId="3236548870" sldId="264"/>
        </pc:sldMkLst>
      </pc:sldChg>
      <pc:sldChg chg="ord">
        <pc:chgData name="Catriona Maher" userId="S::catriona.maher@borrisokanecc.ie::4779561c-69b8-4641-b4bf-7456e3d3a380" providerId="AD" clId="Web-{0759F487-7BE5-E833-7955-E88044EF8F1A}" dt="2026-03-02T13:56:35.743" v="16"/>
        <pc:sldMkLst>
          <pc:docMk/>
          <pc:sldMk cId="770981203" sldId="265"/>
        </pc:sldMkLst>
      </pc:sldChg>
      <pc:sldChg chg="ord">
        <pc:chgData name="Catriona Maher" userId="S::catriona.maher@borrisokanecc.ie::4779561c-69b8-4641-b4bf-7456e3d3a380" providerId="AD" clId="Web-{0759F487-7BE5-E833-7955-E88044EF8F1A}" dt="2026-03-02T13:56:35.743" v="15"/>
        <pc:sldMkLst>
          <pc:docMk/>
          <pc:sldMk cId="486247167" sldId="266"/>
        </pc:sldMkLst>
      </pc:sldChg>
      <pc:sldChg chg="ord">
        <pc:chgData name="Catriona Maher" userId="S::catriona.maher@borrisokanecc.ie::4779561c-69b8-4641-b4bf-7456e3d3a380" providerId="AD" clId="Web-{0759F487-7BE5-E833-7955-E88044EF8F1A}" dt="2026-03-02T13:56:35.743" v="20"/>
        <pc:sldMkLst>
          <pc:docMk/>
          <pc:sldMk cId="3990231742" sldId="267"/>
        </pc:sldMkLst>
      </pc:sldChg>
      <pc:sldChg chg="ord">
        <pc:chgData name="Catriona Maher" userId="S::catriona.maher@borrisokanecc.ie::4779561c-69b8-4641-b4bf-7456e3d3a380" providerId="AD" clId="Web-{0759F487-7BE5-E833-7955-E88044EF8F1A}" dt="2026-03-02T13:56:35.727" v="0"/>
        <pc:sldMkLst>
          <pc:docMk/>
          <pc:sldMk cId="131871063" sldId="268"/>
        </pc:sldMkLst>
      </pc:sldChg>
      <pc:sldChg chg="ord">
        <pc:chgData name="Catriona Maher" userId="S::catriona.maher@borrisokanecc.ie::4779561c-69b8-4641-b4bf-7456e3d3a380" providerId="AD" clId="Web-{0759F487-7BE5-E833-7955-E88044EF8F1A}" dt="2026-03-02T13:56:35.727" v="2"/>
        <pc:sldMkLst>
          <pc:docMk/>
          <pc:sldMk cId="1137769625" sldId="269"/>
        </pc:sldMkLst>
      </pc:sldChg>
      <pc:sldChg chg="ord">
        <pc:chgData name="Catriona Maher" userId="S::catriona.maher@borrisokanecc.ie::4779561c-69b8-4641-b4bf-7456e3d3a380" providerId="AD" clId="Web-{0759F487-7BE5-E833-7955-E88044EF8F1A}" dt="2026-03-02T13:56:35.727" v="14"/>
        <pc:sldMkLst>
          <pc:docMk/>
          <pc:sldMk cId="1966928913" sldId="270"/>
        </pc:sldMkLst>
      </pc:sldChg>
      <pc:sldChg chg="ord">
        <pc:chgData name="Catriona Maher" userId="S::catriona.maher@borrisokanecc.ie::4779561c-69b8-4641-b4bf-7456e3d3a380" providerId="AD" clId="Web-{0759F487-7BE5-E833-7955-E88044EF8F1A}" dt="2026-03-02T13:56:35.727" v="13"/>
        <pc:sldMkLst>
          <pc:docMk/>
          <pc:sldMk cId="752001530" sldId="271"/>
        </pc:sldMkLst>
      </pc:sldChg>
      <pc:sldChg chg="ord">
        <pc:chgData name="Catriona Maher" userId="S::catriona.maher@borrisokanecc.ie::4779561c-69b8-4641-b4bf-7456e3d3a380" providerId="AD" clId="Web-{0759F487-7BE5-E833-7955-E88044EF8F1A}" dt="2026-03-02T13:56:35.727" v="12"/>
        <pc:sldMkLst>
          <pc:docMk/>
          <pc:sldMk cId="4281982763" sldId="272"/>
        </pc:sldMkLst>
      </pc:sldChg>
      <pc:sldChg chg="ord">
        <pc:chgData name="Catriona Maher" userId="S::catriona.maher@borrisokanecc.ie::4779561c-69b8-4641-b4bf-7456e3d3a380" providerId="AD" clId="Web-{0759F487-7BE5-E833-7955-E88044EF8F1A}" dt="2026-03-02T13:56:35.727" v="11"/>
        <pc:sldMkLst>
          <pc:docMk/>
          <pc:sldMk cId="933457926" sldId="273"/>
        </pc:sldMkLst>
      </pc:sldChg>
      <pc:sldChg chg="ord">
        <pc:chgData name="Catriona Maher" userId="S::catriona.maher@borrisokanecc.ie::4779561c-69b8-4641-b4bf-7456e3d3a380" providerId="AD" clId="Web-{0759F487-7BE5-E833-7955-E88044EF8F1A}" dt="2026-03-02T13:56:35.727" v="9"/>
        <pc:sldMkLst>
          <pc:docMk/>
          <pc:sldMk cId="4212686668" sldId="274"/>
        </pc:sldMkLst>
      </pc:sldChg>
      <pc:sldChg chg="ord">
        <pc:chgData name="Catriona Maher" userId="S::catriona.maher@borrisokanecc.ie::4779561c-69b8-4641-b4bf-7456e3d3a380" providerId="AD" clId="Web-{0759F487-7BE5-E833-7955-E88044EF8F1A}" dt="2026-03-02T13:56:35.727" v="8"/>
        <pc:sldMkLst>
          <pc:docMk/>
          <pc:sldMk cId="327940399" sldId="275"/>
        </pc:sldMkLst>
      </pc:sldChg>
      <pc:sldChg chg="ord">
        <pc:chgData name="Catriona Maher" userId="S::catriona.maher@borrisokanecc.ie::4779561c-69b8-4641-b4bf-7456e3d3a380" providerId="AD" clId="Web-{0759F487-7BE5-E833-7955-E88044EF8F1A}" dt="2026-03-02T13:56:35.727" v="7"/>
        <pc:sldMkLst>
          <pc:docMk/>
          <pc:sldMk cId="4026651644" sldId="276"/>
        </pc:sldMkLst>
      </pc:sldChg>
      <pc:sldChg chg="ord">
        <pc:chgData name="Catriona Maher" userId="S::catriona.maher@borrisokanecc.ie::4779561c-69b8-4641-b4bf-7456e3d3a380" providerId="AD" clId="Web-{0759F487-7BE5-E833-7955-E88044EF8F1A}" dt="2026-03-02T13:56:35.727" v="6"/>
        <pc:sldMkLst>
          <pc:docMk/>
          <pc:sldMk cId="4241692329" sldId="277"/>
        </pc:sldMkLst>
      </pc:sldChg>
      <pc:sldChg chg="ord">
        <pc:chgData name="Catriona Maher" userId="S::catriona.maher@borrisokanecc.ie::4779561c-69b8-4641-b4bf-7456e3d3a380" providerId="AD" clId="Web-{0759F487-7BE5-E833-7955-E88044EF8F1A}" dt="2026-03-02T13:56:35.727" v="5"/>
        <pc:sldMkLst>
          <pc:docMk/>
          <pc:sldMk cId="1906097443" sldId="278"/>
        </pc:sldMkLst>
      </pc:sldChg>
      <pc:sldChg chg="ord">
        <pc:chgData name="Catriona Maher" userId="S::catriona.maher@borrisokanecc.ie::4779561c-69b8-4641-b4bf-7456e3d3a380" providerId="AD" clId="Web-{0759F487-7BE5-E833-7955-E88044EF8F1A}" dt="2026-03-02T13:56:35.727" v="4"/>
        <pc:sldMkLst>
          <pc:docMk/>
          <pc:sldMk cId="911767600" sldId="279"/>
        </pc:sldMkLst>
      </pc:sldChg>
      <pc:sldChg chg="ord">
        <pc:chgData name="Catriona Maher" userId="S::catriona.maher@borrisokanecc.ie::4779561c-69b8-4641-b4bf-7456e3d3a380" providerId="AD" clId="Web-{0759F487-7BE5-E833-7955-E88044EF8F1A}" dt="2026-03-02T13:56:35.727" v="3"/>
        <pc:sldMkLst>
          <pc:docMk/>
          <pc:sldMk cId="2203655777" sldId="280"/>
        </pc:sldMkLst>
      </pc:sldChg>
      <pc:sldChg chg="ord">
        <pc:chgData name="Catriona Maher" userId="S::catriona.maher@borrisokanecc.ie::4779561c-69b8-4641-b4bf-7456e3d3a380" providerId="AD" clId="Web-{0759F487-7BE5-E833-7955-E88044EF8F1A}" dt="2026-03-02T13:56:35.727" v="1"/>
        <pc:sldMkLst>
          <pc:docMk/>
          <pc:sldMk cId="3844352717" sldId="281"/>
        </pc:sldMkLst>
      </pc:sldChg>
      <pc:sldChg chg="add">
        <pc:chgData name="Catriona Maher" userId="S::catriona.maher@borrisokanecc.ie::4779561c-69b8-4641-b4bf-7456e3d3a380" providerId="AD" clId="Web-{0759F487-7BE5-E833-7955-E88044EF8F1A}" dt="2026-03-02T14:33:10.301" v="224"/>
        <pc:sldMkLst>
          <pc:docMk/>
          <pc:sldMk cId="1797063734" sldId="293"/>
        </pc:sldMkLst>
      </pc:sldChg>
      <pc:sldChg chg="add">
        <pc:chgData name="Catriona Maher" userId="S::catriona.maher@borrisokanecc.ie::4779561c-69b8-4641-b4bf-7456e3d3a380" providerId="AD" clId="Web-{0759F487-7BE5-E833-7955-E88044EF8F1A}" dt="2026-03-02T14:33:10.488" v="225"/>
        <pc:sldMkLst>
          <pc:docMk/>
          <pc:sldMk cId="3642672141" sldId="294"/>
        </pc:sldMkLst>
      </pc:sldChg>
      <pc:sldChg chg="add">
        <pc:chgData name="Catriona Maher" userId="S::catriona.maher@borrisokanecc.ie::4779561c-69b8-4641-b4bf-7456e3d3a380" providerId="AD" clId="Web-{0759F487-7BE5-E833-7955-E88044EF8F1A}" dt="2026-03-02T14:33:10.723" v="226"/>
        <pc:sldMkLst>
          <pc:docMk/>
          <pc:sldMk cId="3091028576" sldId="295"/>
        </pc:sldMkLst>
      </pc:sldChg>
      <pc:sldChg chg="modSp add">
        <pc:chgData name="Catriona Maher" userId="S::catriona.maher@borrisokanecc.ie::4779561c-69b8-4641-b4bf-7456e3d3a380" providerId="AD" clId="Web-{0759F487-7BE5-E833-7955-E88044EF8F1A}" dt="2026-03-02T14:33:43.568" v="249" actId="1076"/>
        <pc:sldMkLst>
          <pc:docMk/>
          <pc:sldMk cId="4113347618" sldId="296"/>
        </pc:sldMkLst>
        <pc:spChg chg="mod">
          <ac:chgData name="Catriona Maher" userId="S::catriona.maher@borrisokanecc.ie::4779561c-69b8-4641-b4bf-7456e3d3a380" providerId="AD" clId="Web-{0759F487-7BE5-E833-7955-E88044EF8F1A}" dt="2026-03-02T14:33:40.052" v="248" actId="20577"/>
          <ac:spMkLst>
            <pc:docMk/>
            <pc:sldMk cId="4113347618" sldId="296"/>
            <ac:spMk id="3" creationId="{00000000-0000-0000-0000-000000000000}"/>
          </ac:spMkLst>
        </pc:spChg>
        <pc:picChg chg="mod">
          <ac:chgData name="Catriona Maher" userId="S::catriona.maher@borrisokanecc.ie::4779561c-69b8-4641-b4bf-7456e3d3a380" providerId="AD" clId="Web-{0759F487-7BE5-E833-7955-E88044EF8F1A}" dt="2026-03-02T14:33:43.568" v="249" actId="1076"/>
          <ac:picMkLst>
            <pc:docMk/>
            <pc:sldMk cId="4113347618" sldId="296"/>
            <ac:picMk id="4" creationId="{00000000-0000-0000-0000-000000000000}"/>
          </ac:picMkLst>
        </pc:picChg>
      </pc:sldChg>
      <pc:sldChg chg="addSp modSp ord">
        <pc:chgData name="Catriona Maher" userId="S::catriona.maher@borrisokanecc.ie::4779561c-69b8-4641-b4bf-7456e3d3a380" providerId="AD" clId="Web-{0759F487-7BE5-E833-7955-E88044EF8F1A}" dt="2026-03-02T14:02:55.550" v="222" actId="1076"/>
        <pc:sldMkLst>
          <pc:docMk/>
          <pc:sldMk cId="141642293" sldId="474"/>
        </pc:sldMkLst>
        <pc:spChg chg="mod">
          <ac:chgData name="Catriona Maher" userId="S::catriona.maher@borrisokanecc.ie::4779561c-69b8-4641-b4bf-7456e3d3a380" providerId="AD" clId="Web-{0759F487-7BE5-E833-7955-E88044EF8F1A}" dt="2026-03-02T14:02:23.407" v="219" actId="20577"/>
          <ac:spMkLst>
            <pc:docMk/>
            <pc:sldMk cId="141642293" sldId="474"/>
            <ac:spMk id="2" creationId="{AC458EC4-C6B0-43B8-921C-D8ADA25D106C}"/>
          </ac:spMkLst>
        </pc:spChg>
        <pc:picChg chg="add mod">
          <ac:chgData name="Catriona Maher" userId="S::catriona.maher@borrisokanecc.ie::4779561c-69b8-4641-b4bf-7456e3d3a380" providerId="AD" clId="Web-{0759F487-7BE5-E833-7955-E88044EF8F1A}" dt="2026-03-02T14:02:55.550" v="222" actId="1076"/>
          <ac:picMkLst>
            <pc:docMk/>
            <pc:sldMk cId="141642293" sldId="474"/>
            <ac:picMk id="4" creationId="{A9C5B31C-4A7E-32E2-F81A-DD2ADDFD94EB}"/>
          </ac:picMkLst>
        </pc:picChg>
      </pc:sldChg>
      <pc:sldChg chg="modSp">
        <pc:chgData name="Catriona Maher" userId="S::catriona.maher@borrisokanecc.ie::4779561c-69b8-4641-b4bf-7456e3d3a380" providerId="AD" clId="Web-{0759F487-7BE5-E833-7955-E88044EF8F1A}" dt="2026-03-02T13:57:05.791" v="38" actId="20577"/>
        <pc:sldMkLst>
          <pc:docMk/>
          <pc:sldMk cId="2745859026" sldId="475"/>
        </pc:sldMkLst>
        <pc:spChg chg="mod">
          <ac:chgData name="Catriona Maher" userId="S::catriona.maher@borrisokanecc.ie::4779561c-69b8-4641-b4bf-7456e3d3a380" providerId="AD" clId="Web-{0759F487-7BE5-E833-7955-E88044EF8F1A}" dt="2026-03-02T13:57:05.791" v="38" actId="20577"/>
          <ac:spMkLst>
            <pc:docMk/>
            <pc:sldMk cId="2745859026" sldId="475"/>
            <ac:spMk id="2" creationId="{B8E556F3-69F6-4B51-9815-A955143AA13B}"/>
          </ac:spMkLst>
        </pc:spChg>
      </pc:sldChg>
      <pc:sldChg chg="modSp new del">
        <pc:chgData name="Catriona Maher" userId="S::catriona.maher@borrisokanecc.ie::4779561c-69b8-4641-b4bf-7456e3d3a380" providerId="AD" clId="Web-{0759F487-7BE5-E833-7955-E88044EF8F1A}" dt="2026-03-02T14:02:13.187" v="210"/>
        <pc:sldMkLst>
          <pc:docMk/>
          <pc:sldMk cId="1834156020" sldId="507"/>
        </pc:sldMkLst>
        <pc:spChg chg="mod">
          <ac:chgData name="Catriona Maher" userId="S::catriona.maher@borrisokanecc.ie::4779561c-69b8-4641-b4bf-7456e3d3a380" providerId="AD" clId="Web-{0759F487-7BE5-E833-7955-E88044EF8F1A}" dt="2026-03-02T14:01:01.356" v="174" actId="20577"/>
          <ac:spMkLst>
            <pc:docMk/>
            <pc:sldMk cId="1834156020" sldId="507"/>
            <ac:spMk id="2" creationId="{EB5D79CF-14CC-54AC-2BC8-C549E1FFAE07}"/>
          </ac:spMkLst>
        </pc:spChg>
        <pc:spChg chg="mod">
          <ac:chgData name="Catriona Maher" userId="S::catriona.maher@borrisokanecc.ie::4779561c-69b8-4641-b4bf-7456e3d3a380" providerId="AD" clId="Web-{0759F487-7BE5-E833-7955-E88044EF8F1A}" dt="2026-03-02T14:00:48.872" v="157" actId="20577"/>
          <ac:spMkLst>
            <pc:docMk/>
            <pc:sldMk cId="1834156020" sldId="507"/>
            <ac:spMk id="3" creationId="{EFBDFC75-B294-50E9-F91B-13F81E6F221B}"/>
          </ac:spMkLst>
        </pc:spChg>
      </pc:sldChg>
      <pc:sldChg chg="addSp modSp add replId">
        <pc:chgData name="Catriona Maher" userId="S::catriona.maher@borrisokanecc.ie::4779561c-69b8-4641-b4bf-7456e3d3a380" providerId="AD" clId="Web-{0759F487-7BE5-E833-7955-E88044EF8F1A}" dt="2026-03-02T14:02:05.327" v="209" actId="20577"/>
        <pc:sldMkLst>
          <pc:docMk/>
          <pc:sldMk cId="347468945" sldId="508"/>
        </pc:sldMkLst>
        <pc:spChg chg="mod">
          <ac:chgData name="Catriona Maher" userId="S::catriona.maher@borrisokanecc.ie::4779561c-69b8-4641-b4bf-7456e3d3a380" providerId="AD" clId="Web-{0759F487-7BE5-E833-7955-E88044EF8F1A}" dt="2026-03-02T14:01:27.341" v="185" actId="20577"/>
          <ac:spMkLst>
            <pc:docMk/>
            <pc:sldMk cId="347468945" sldId="508"/>
            <ac:spMk id="2" creationId="{9A54B57A-D268-5AA5-3CA4-552D222C1706}"/>
          </ac:spMkLst>
        </pc:spChg>
        <pc:spChg chg="mod">
          <ac:chgData name="Catriona Maher" userId="S::catriona.maher@borrisokanecc.ie::4779561c-69b8-4641-b4bf-7456e3d3a380" providerId="AD" clId="Web-{0759F487-7BE5-E833-7955-E88044EF8F1A}" dt="2026-03-02T14:01:33.794" v="191" actId="20577"/>
          <ac:spMkLst>
            <pc:docMk/>
            <pc:sldMk cId="347468945" sldId="508"/>
            <ac:spMk id="3" creationId="{4D41AF0B-3A74-B23F-B5A5-5E15DF2CDCDB}"/>
          </ac:spMkLst>
        </pc:spChg>
        <pc:spChg chg="add mod">
          <ac:chgData name="Catriona Maher" userId="S::catriona.maher@borrisokanecc.ie::4779561c-69b8-4641-b4bf-7456e3d3a380" providerId="AD" clId="Web-{0759F487-7BE5-E833-7955-E88044EF8F1A}" dt="2026-03-02T14:02:05.327" v="209" actId="20577"/>
          <ac:spMkLst>
            <pc:docMk/>
            <pc:sldMk cId="347468945" sldId="508"/>
            <ac:spMk id="4" creationId="{F95E7530-E0B8-4890-62A1-F2E354CBEE74}"/>
          </ac:spMkLst>
        </pc:spChg>
      </pc:sldChg>
      <pc:sldChg chg="add del">
        <pc:chgData name="Catriona Maher" userId="S::catriona.maher@borrisokanecc.ie::4779561c-69b8-4641-b4bf-7456e3d3a380" providerId="AD" clId="Web-{0759F487-7BE5-E833-7955-E88044EF8F1A}" dt="2026-03-02T14:33:15.051" v="228"/>
        <pc:sldMkLst>
          <pc:docMk/>
          <pc:sldMk cId="1570513310" sldId="509"/>
        </pc:sldMkLst>
      </pc:sldChg>
    </pc:docChg>
  </pc:docChgLst>
  <pc:docChgLst>
    <pc:chgData name="Catriona Maher" userId="4779561c-69b8-4641-b4bf-7456e3d3a380" providerId="ADAL" clId="{09D9B87D-B4D3-4FE0-831E-23313559A0B1}"/>
    <pc:docChg chg="custSel modSld">
      <pc:chgData name="Catriona Maher" userId="4779561c-69b8-4641-b4bf-7456e3d3a380" providerId="ADAL" clId="{09D9B87D-B4D3-4FE0-831E-23313559A0B1}" dt="2026-03-02T20:08:12.398" v="5" actId="20577"/>
      <pc:docMkLst>
        <pc:docMk/>
      </pc:docMkLst>
      <pc:sldChg chg="modSp mod">
        <pc:chgData name="Catriona Maher" userId="4779561c-69b8-4641-b4bf-7456e3d3a380" providerId="ADAL" clId="{09D9B87D-B4D3-4FE0-831E-23313559A0B1}" dt="2026-03-02T20:07:43.541" v="1" actId="313"/>
        <pc:sldMkLst>
          <pc:docMk/>
          <pc:sldMk cId="2276052077" sldId="262"/>
        </pc:sldMkLst>
        <pc:spChg chg="mod">
          <ac:chgData name="Catriona Maher" userId="4779561c-69b8-4641-b4bf-7456e3d3a380" providerId="ADAL" clId="{09D9B87D-B4D3-4FE0-831E-23313559A0B1}" dt="2026-03-02T20:07:43.541" v="1" actId="313"/>
          <ac:spMkLst>
            <pc:docMk/>
            <pc:sldMk cId="2276052077" sldId="262"/>
            <ac:spMk id="3" creationId="{E6B150FE-046B-51EC-BDD5-4773AB590590}"/>
          </ac:spMkLst>
        </pc:spChg>
      </pc:sldChg>
      <pc:sldChg chg="modSp mod">
        <pc:chgData name="Catriona Maher" userId="4779561c-69b8-4641-b4bf-7456e3d3a380" providerId="ADAL" clId="{09D9B87D-B4D3-4FE0-831E-23313559A0B1}" dt="2026-03-02T20:08:12.398" v="5" actId="20577"/>
        <pc:sldMkLst>
          <pc:docMk/>
          <pc:sldMk cId="3283898953" sldId="263"/>
        </pc:sldMkLst>
        <pc:spChg chg="mod">
          <ac:chgData name="Catriona Maher" userId="4779561c-69b8-4641-b4bf-7456e3d3a380" providerId="ADAL" clId="{09D9B87D-B4D3-4FE0-831E-23313559A0B1}" dt="2026-03-02T20:08:12.398" v="5" actId="20577"/>
          <ac:spMkLst>
            <pc:docMk/>
            <pc:sldMk cId="3283898953" sldId="263"/>
            <ac:spMk id="3" creationId="{92CEFEBC-01F8-C2DF-B8CF-F9F14B424493}"/>
          </ac:spMkLst>
        </pc:spChg>
      </pc:sldChg>
      <pc:sldChg chg="modSp mod">
        <pc:chgData name="Catriona Maher" userId="4779561c-69b8-4641-b4bf-7456e3d3a380" providerId="ADAL" clId="{09D9B87D-B4D3-4FE0-831E-23313559A0B1}" dt="2026-03-02T20:07:57.162" v="3" actId="20577"/>
        <pc:sldMkLst>
          <pc:docMk/>
          <pc:sldMk cId="770981203" sldId="265"/>
        </pc:sldMkLst>
        <pc:spChg chg="mod">
          <ac:chgData name="Catriona Maher" userId="4779561c-69b8-4641-b4bf-7456e3d3a380" providerId="ADAL" clId="{09D9B87D-B4D3-4FE0-831E-23313559A0B1}" dt="2026-03-02T20:07:57.162" v="3" actId="20577"/>
          <ac:spMkLst>
            <pc:docMk/>
            <pc:sldMk cId="770981203" sldId="265"/>
            <ac:spMk id="3" creationId="{52EEF68A-2C5B-8F62-EC8E-2FE2311BD20A}"/>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7D9EF-DBF1-47B4-B259-CBC3BD2C1672}" type="doc">
      <dgm:prSet loTypeId="urn:microsoft.com/office/officeart/2005/8/layout/process1" loCatId="process" qsTypeId="urn:microsoft.com/office/officeart/2005/8/quickstyle/simple1" qsCatId="simple" csTypeId="urn:microsoft.com/office/officeart/2005/8/colors/accent1_2" csCatId="accent1" phldr="1"/>
      <dgm:spPr/>
    </dgm:pt>
    <dgm:pt modelId="{C9F4873A-976D-496E-89DF-F19BCABB3C63}">
      <dgm:prSet phldrT="[Text]" custT="1"/>
      <dgm:spPr/>
      <dgm:t>
        <a:bodyPr/>
        <a:lstStyle/>
        <a:p>
          <a:r>
            <a:rPr lang="en-GB" sz="2400" dirty="0"/>
            <a:t>2 year academic programme  studying 7 subjects at HL/ OL </a:t>
          </a:r>
        </a:p>
        <a:p>
          <a:r>
            <a:rPr lang="en-GB" sz="2400" dirty="0"/>
            <a:t>FL maths is available however it may have college implications</a:t>
          </a:r>
        </a:p>
      </dgm:t>
    </dgm:pt>
    <dgm:pt modelId="{D41D7A08-EB29-4671-87A5-12B87A2DAFFD}" type="parTrans" cxnId="{58F30822-D7E4-41C4-8DA2-6E9902800D26}">
      <dgm:prSet/>
      <dgm:spPr/>
      <dgm:t>
        <a:bodyPr/>
        <a:lstStyle/>
        <a:p>
          <a:endParaRPr lang="en-GB"/>
        </a:p>
      </dgm:t>
    </dgm:pt>
    <dgm:pt modelId="{DC97F19B-B495-4425-9AFD-68B6332C3B61}" type="sibTrans" cxnId="{58F30822-D7E4-41C4-8DA2-6E9902800D26}">
      <dgm:prSet/>
      <dgm:spPr/>
      <dgm:t>
        <a:bodyPr/>
        <a:lstStyle/>
        <a:p>
          <a:endParaRPr lang="en-GB"/>
        </a:p>
      </dgm:t>
    </dgm:pt>
    <dgm:pt modelId="{6C185A5B-115B-4CDA-B8D1-2A1F673B32BD}">
      <dgm:prSet phldrT="[Text]"/>
      <dgm:spPr/>
      <dgm:t>
        <a:bodyPr/>
        <a:lstStyle/>
        <a:p>
          <a:r>
            <a:rPr lang="en-GB" dirty="0"/>
            <a:t>Assessment is through terminal exam (some subjects offer practical elements)</a:t>
          </a:r>
        </a:p>
      </dgm:t>
    </dgm:pt>
    <dgm:pt modelId="{9B77401F-D3A8-450F-B412-49EEE9181E46}" type="parTrans" cxnId="{58135713-6FFC-491A-AA29-8778DEB451B6}">
      <dgm:prSet/>
      <dgm:spPr/>
      <dgm:t>
        <a:bodyPr/>
        <a:lstStyle/>
        <a:p>
          <a:endParaRPr lang="en-GB"/>
        </a:p>
      </dgm:t>
    </dgm:pt>
    <dgm:pt modelId="{09814624-07F1-43D8-A3C3-28FE343B3D4A}" type="sibTrans" cxnId="{58135713-6FFC-491A-AA29-8778DEB451B6}">
      <dgm:prSet/>
      <dgm:spPr/>
      <dgm:t>
        <a:bodyPr/>
        <a:lstStyle/>
        <a:p>
          <a:endParaRPr lang="en-GB"/>
        </a:p>
      </dgm:t>
    </dgm:pt>
    <dgm:pt modelId="{D6FA045B-83AC-4FC2-AC9E-08737AA8CF0B}">
      <dgm:prSet phldrT="[Text]"/>
      <dgm:spPr/>
      <dgm:t>
        <a:bodyPr/>
        <a:lstStyle/>
        <a:p>
          <a:r>
            <a:rPr lang="en-GB" dirty="0"/>
            <a:t>You would benefit from the LC if you enjoy learning, feel at ease with the structure of the junior cycle, would like to progress to college/ university</a:t>
          </a:r>
        </a:p>
      </dgm:t>
    </dgm:pt>
    <dgm:pt modelId="{D0D92C01-CF15-46C2-AEF9-D699FC452CE7}" type="parTrans" cxnId="{6315D1C3-26CF-400F-9499-23CFBE4BBF55}">
      <dgm:prSet/>
      <dgm:spPr/>
      <dgm:t>
        <a:bodyPr/>
        <a:lstStyle/>
        <a:p>
          <a:endParaRPr lang="en-GB"/>
        </a:p>
      </dgm:t>
    </dgm:pt>
    <dgm:pt modelId="{3369AF64-4DF6-4E1F-940D-25C605E86B47}" type="sibTrans" cxnId="{6315D1C3-26CF-400F-9499-23CFBE4BBF55}">
      <dgm:prSet/>
      <dgm:spPr/>
      <dgm:t>
        <a:bodyPr/>
        <a:lstStyle/>
        <a:p>
          <a:endParaRPr lang="en-GB"/>
        </a:p>
      </dgm:t>
    </dgm:pt>
    <dgm:pt modelId="{5A8AC459-B7AC-4F4F-9A67-1DABFF909D1C}" type="pres">
      <dgm:prSet presAssocID="{E237D9EF-DBF1-47B4-B259-CBC3BD2C1672}" presName="Name0" presStyleCnt="0">
        <dgm:presLayoutVars>
          <dgm:dir/>
          <dgm:resizeHandles val="exact"/>
        </dgm:presLayoutVars>
      </dgm:prSet>
      <dgm:spPr/>
    </dgm:pt>
    <dgm:pt modelId="{E77EA1AB-E73F-41A1-8C34-64F849654695}" type="pres">
      <dgm:prSet presAssocID="{C9F4873A-976D-496E-89DF-F19BCABB3C63}" presName="node" presStyleLbl="node1" presStyleIdx="0" presStyleCnt="3" custScaleY="163048">
        <dgm:presLayoutVars>
          <dgm:bulletEnabled val="1"/>
        </dgm:presLayoutVars>
      </dgm:prSet>
      <dgm:spPr/>
    </dgm:pt>
    <dgm:pt modelId="{71B2D43E-9393-4AF7-A060-8DA688609CD0}" type="pres">
      <dgm:prSet presAssocID="{DC97F19B-B495-4425-9AFD-68B6332C3B61}" presName="sibTrans" presStyleLbl="sibTrans2D1" presStyleIdx="0" presStyleCnt="2"/>
      <dgm:spPr/>
    </dgm:pt>
    <dgm:pt modelId="{05426BEB-CA1A-47A1-8351-2B90D90255FE}" type="pres">
      <dgm:prSet presAssocID="{DC97F19B-B495-4425-9AFD-68B6332C3B61}" presName="connectorText" presStyleLbl="sibTrans2D1" presStyleIdx="0" presStyleCnt="2"/>
      <dgm:spPr/>
    </dgm:pt>
    <dgm:pt modelId="{F7B66942-CEE1-47BA-B123-B02FF5198C6C}" type="pres">
      <dgm:prSet presAssocID="{6C185A5B-115B-4CDA-B8D1-2A1F673B32BD}" presName="node" presStyleLbl="node1" presStyleIdx="1" presStyleCnt="3" custScaleY="166383">
        <dgm:presLayoutVars>
          <dgm:bulletEnabled val="1"/>
        </dgm:presLayoutVars>
      </dgm:prSet>
      <dgm:spPr/>
    </dgm:pt>
    <dgm:pt modelId="{89FE4B14-82B4-4AEC-A88E-9EE023DEB845}" type="pres">
      <dgm:prSet presAssocID="{09814624-07F1-43D8-A3C3-28FE343B3D4A}" presName="sibTrans" presStyleLbl="sibTrans2D1" presStyleIdx="1" presStyleCnt="2"/>
      <dgm:spPr/>
    </dgm:pt>
    <dgm:pt modelId="{8A56AFE4-F1D2-4BB1-9DA1-41C496191371}" type="pres">
      <dgm:prSet presAssocID="{09814624-07F1-43D8-A3C3-28FE343B3D4A}" presName="connectorText" presStyleLbl="sibTrans2D1" presStyleIdx="1" presStyleCnt="2"/>
      <dgm:spPr/>
    </dgm:pt>
    <dgm:pt modelId="{04D358B4-FB92-492A-A3BF-E03EDFE44F5A}" type="pres">
      <dgm:prSet presAssocID="{D6FA045B-83AC-4FC2-AC9E-08737AA8CF0B}" presName="node" presStyleLbl="node1" presStyleIdx="2" presStyleCnt="3" custScaleY="166383">
        <dgm:presLayoutVars>
          <dgm:bulletEnabled val="1"/>
        </dgm:presLayoutVars>
      </dgm:prSet>
      <dgm:spPr/>
    </dgm:pt>
  </dgm:ptLst>
  <dgm:cxnLst>
    <dgm:cxn modelId="{58135713-6FFC-491A-AA29-8778DEB451B6}" srcId="{E237D9EF-DBF1-47B4-B259-CBC3BD2C1672}" destId="{6C185A5B-115B-4CDA-B8D1-2A1F673B32BD}" srcOrd="1" destOrd="0" parTransId="{9B77401F-D3A8-450F-B412-49EEE9181E46}" sibTransId="{09814624-07F1-43D8-A3C3-28FE343B3D4A}"/>
    <dgm:cxn modelId="{F67E4218-3DAB-4541-8C71-2D1ADAD8A7A5}" type="presOf" srcId="{D6FA045B-83AC-4FC2-AC9E-08737AA8CF0B}" destId="{04D358B4-FB92-492A-A3BF-E03EDFE44F5A}" srcOrd="0" destOrd="0" presId="urn:microsoft.com/office/officeart/2005/8/layout/process1"/>
    <dgm:cxn modelId="{42467619-7419-4296-8F9C-9B5DED054093}" type="presOf" srcId="{E237D9EF-DBF1-47B4-B259-CBC3BD2C1672}" destId="{5A8AC459-B7AC-4F4F-9A67-1DABFF909D1C}" srcOrd="0" destOrd="0" presId="urn:microsoft.com/office/officeart/2005/8/layout/process1"/>
    <dgm:cxn modelId="{58F30822-D7E4-41C4-8DA2-6E9902800D26}" srcId="{E237D9EF-DBF1-47B4-B259-CBC3BD2C1672}" destId="{C9F4873A-976D-496E-89DF-F19BCABB3C63}" srcOrd="0" destOrd="0" parTransId="{D41D7A08-EB29-4671-87A5-12B87A2DAFFD}" sibTransId="{DC97F19B-B495-4425-9AFD-68B6332C3B61}"/>
    <dgm:cxn modelId="{C771E726-5C95-48BF-9A79-4D2068F126F5}" type="presOf" srcId="{C9F4873A-976D-496E-89DF-F19BCABB3C63}" destId="{E77EA1AB-E73F-41A1-8C34-64F849654695}" srcOrd="0" destOrd="0" presId="urn:microsoft.com/office/officeart/2005/8/layout/process1"/>
    <dgm:cxn modelId="{90AF0F3C-06DA-46DA-8D6F-E6EA34C18CB6}" type="presOf" srcId="{09814624-07F1-43D8-A3C3-28FE343B3D4A}" destId="{89FE4B14-82B4-4AEC-A88E-9EE023DEB845}" srcOrd="0" destOrd="0" presId="urn:microsoft.com/office/officeart/2005/8/layout/process1"/>
    <dgm:cxn modelId="{11126045-D74E-4B78-A164-CAE8E0A7A25B}" type="presOf" srcId="{09814624-07F1-43D8-A3C3-28FE343B3D4A}" destId="{8A56AFE4-F1D2-4BB1-9DA1-41C496191371}" srcOrd="1" destOrd="0" presId="urn:microsoft.com/office/officeart/2005/8/layout/process1"/>
    <dgm:cxn modelId="{6C0A8876-C24F-4370-875E-62ABEC36A877}" type="presOf" srcId="{6C185A5B-115B-4CDA-B8D1-2A1F673B32BD}" destId="{F7B66942-CEE1-47BA-B123-B02FF5198C6C}" srcOrd="0" destOrd="0" presId="urn:microsoft.com/office/officeart/2005/8/layout/process1"/>
    <dgm:cxn modelId="{6315D1C3-26CF-400F-9499-23CFBE4BBF55}" srcId="{E237D9EF-DBF1-47B4-B259-CBC3BD2C1672}" destId="{D6FA045B-83AC-4FC2-AC9E-08737AA8CF0B}" srcOrd="2" destOrd="0" parTransId="{D0D92C01-CF15-46C2-AEF9-D699FC452CE7}" sibTransId="{3369AF64-4DF6-4E1F-940D-25C605E86B47}"/>
    <dgm:cxn modelId="{1967D9D1-61B8-4901-B917-266857E35C50}" type="presOf" srcId="{DC97F19B-B495-4425-9AFD-68B6332C3B61}" destId="{05426BEB-CA1A-47A1-8351-2B90D90255FE}" srcOrd="1" destOrd="0" presId="urn:microsoft.com/office/officeart/2005/8/layout/process1"/>
    <dgm:cxn modelId="{779404FF-6D63-4F2B-A277-81220139250D}" type="presOf" srcId="{DC97F19B-B495-4425-9AFD-68B6332C3B61}" destId="{71B2D43E-9393-4AF7-A060-8DA688609CD0}" srcOrd="0" destOrd="0" presId="urn:microsoft.com/office/officeart/2005/8/layout/process1"/>
    <dgm:cxn modelId="{F1C075EC-534C-4D38-AC0D-070EA12F6759}" type="presParOf" srcId="{5A8AC459-B7AC-4F4F-9A67-1DABFF909D1C}" destId="{E77EA1AB-E73F-41A1-8C34-64F849654695}" srcOrd="0" destOrd="0" presId="urn:microsoft.com/office/officeart/2005/8/layout/process1"/>
    <dgm:cxn modelId="{C9567FFD-7304-46D0-A5B6-A9DACD6E580B}" type="presParOf" srcId="{5A8AC459-B7AC-4F4F-9A67-1DABFF909D1C}" destId="{71B2D43E-9393-4AF7-A060-8DA688609CD0}" srcOrd="1" destOrd="0" presId="urn:microsoft.com/office/officeart/2005/8/layout/process1"/>
    <dgm:cxn modelId="{E3EECF01-F964-4126-B6C0-05ABE2804DFF}" type="presParOf" srcId="{71B2D43E-9393-4AF7-A060-8DA688609CD0}" destId="{05426BEB-CA1A-47A1-8351-2B90D90255FE}" srcOrd="0" destOrd="0" presId="urn:microsoft.com/office/officeart/2005/8/layout/process1"/>
    <dgm:cxn modelId="{1434F624-7F28-43AB-8AE2-7FE06451E5EC}" type="presParOf" srcId="{5A8AC459-B7AC-4F4F-9A67-1DABFF909D1C}" destId="{F7B66942-CEE1-47BA-B123-B02FF5198C6C}" srcOrd="2" destOrd="0" presId="urn:microsoft.com/office/officeart/2005/8/layout/process1"/>
    <dgm:cxn modelId="{EC4FC65E-72DF-4E32-A429-7DDE43CDCC86}" type="presParOf" srcId="{5A8AC459-B7AC-4F4F-9A67-1DABFF909D1C}" destId="{89FE4B14-82B4-4AEC-A88E-9EE023DEB845}" srcOrd="3" destOrd="0" presId="urn:microsoft.com/office/officeart/2005/8/layout/process1"/>
    <dgm:cxn modelId="{EF8BBCF2-BE5E-48F1-AB32-1E2599FF02DA}" type="presParOf" srcId="{89FE4B14-82B4-4AEC-A88E-9EE023DEB845}" destId="{8A56AFE4-F1D2-4BB1-9DA1-41C496191371}" srcOrd="0" destOrd="0" presId="urn:microsoft.com/office/officeart/2005/8/layout/process1"/>
    <dgm:cxn modelId="{A2C8C67C-25E8-4B85-B434-8B71212C532A}" type="presParOf" srcId="{5A8AC459-B7AC-4F4F-9A67-1DABFF909D1C}" destId="{04D358B4-FB92-492A-A3BF-E03EDFE44F5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4B7BC-3F63-4D40-8F0E-D3EC28ACAD8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DE3703DA-61C0-49C5-8852-DF224AE43C24}">
      <dgm:prSet phldrT="[Text]"/>
      <dgm:spPr/>
      <dgm:t>
        <a:bodyPr/>
        <a:lstStyle/>
        <a:p>
          <a:r>
            <a:rPr lang="en-GB" dirty="0"/>
            <a:t>Compulsory Subjects</a:t>
          </a:r>
        </a:p>
      </dgm:t>
    </dgm:pt>
    <dgm:pt modelId="{8C60AE6F-31F3-4F75-96BD-4154C5A45B84}" type="parTrans" cxnId="{BC9E59DC-003C-4D6E-8EB6-A2D1C89E06C7}">
      <dgm:prSet/>
      <dgm:spPr/>
      <dgm:t>
        <a:bodyPr/>
        <a:lstStyle/>
        <a:p>
          <a:endParaRPr lang="en-GB"/>
        </a:p>
      </dgm:t>
    </dgm:pt>
    <dgm:pt modelId="{3E4A7279-003A-4BDA-B2D7-530049F3D7D8}" type="sibTrans" cxnId="{BC9E59DC-003C-4D6E-8EB6-A2D1C89E06C7}">
      <dgm:prSet/>
      <dgm:spPr/>
      <dgm:t>
        <a:bodyPr/>
        <a:lstStyle/>
        <a:p>
          <a:endParaRPr lang="en-GB"/>
        </a:p>
      </dgm:t>
    </dgm:pt>
    <dgm:pt modelId="{4F11CB9A-605C-46C8-8B1F-72822ABF0896}">
      <dgm:prSet phldrT="[Text]"/>
      <dgm:spPr/>
      <dgm:t>
        <a:bodyPr/>
        <a:lstStyle/>
        <a:p>
          <a:r>
            <a:rPr lang="en-GB" dirty="0"/>
            <a:t>Irish </a:t>
          </a:r>
        </a:p>
      </dgm:t>
    </dgm:pt>
    <dgm:pt modelId="{3E1EF7E9-9297-4C59-851A-C339B3519FAF}" type="parTrans" cxnId="{334769B4-AEDF-4166-8FC6-ED1650720419}">
      <dgm:prSet/>
      <dgm:spPr/>
      <dgm:t>
        <a:bodyPr/>
        <a:lstStyle/>
        <a:p>
          <a:endParaRPr lang="en-GB"/>
        </a:p>
      </dgm:t>
    </dgm:pt>
    <dgm:pt modelId="{4B3DB783-FB84-4DC2-926E-3AA31ACC0958}" type="sibTrans" cxnId="{334769B4-AEDF-4166-8FC6-ED1650720419}">
      <dgm:prSet/>
      <dgm:spPr/>
      <dgm:t>
        <a:bodyPr/>
        <a:lstStyle/>
        <a:p>
          <a:endParaRPr lang="en-GB"/>
        </a:p>
      </dgm:t>
    </dgm:pt>
    <dgm:pt modelId="{E723AF05-44C9-4B3E-BA44-35E583BEC99D}">
      <dgm:prSet phldrT="[Text]"/>
      <dgm:spPr/>
      <dgm:t>
        <a:bodyPr/>
        <a:lstStyle/>
        <a:p>
          <a:r>
            <a:rPr lang="en-GB" dirty="0"/>
            <a:t>Maths</a:t>
          </a:r>
        </a:p>
      </dgm:t>
    </dgm:pt>
    <dgm:pt modelId="{6CEA9B71-C994-4C60-8946-9D621C023DC5}" type="parTrans" cxnId="{B8013EB9-5DE0-48BA-A208-D96C710286F1}">
      <dgm:prSet/>
      <dgm:spPr/>
      <dgm:t>
        <a:bodyPr/>
        <a:lstStyle/>
        <a:p>
          <a:endParaRPr lang="en-GB"/>
        </a:p>
      </dgm:t>
    </dgm:pt>
    <dgm:pt modelId="{B2389FC9-0560-46BF-9409-A28AE06A2E82}" type="sibTrans" cxnId="{B8013EB9-5DE0-48BA-A208-D96C710286F1}">
      <dgm:prSet/>
      <dgm:spPr/>
      <dgm:t>
        <a:bodyPr/>
        <a:lstStyle/>
        <a:p>
          <a:endParaRPr lang="en-GB"/>
        </a:p>
      </dgm:t>
    </dgm:pt>
    <dgm:pt modelId="{F22925B3-4056-4519-8064-D4BF2F105A42}">
      <dgm:prSet phldrT="[Text]"/>
      <dgm:spPr/>
      <dgm:t>
        <a:bodyPr/>
        <a:lstStyle/>
        <a:p>
          <a:pPr algn="l">
            <a:buNone/>
          </a:pPr>
          <a:r>
            <a:rPr lang="en-GB" dirty="0"/>
            <a:t>Practical Group </a:t>
          </a:r>
        </a:p>
      </dgm:t>
    </dgm:pt>
    <dgm:pt modelId="{3760BE32-A02F-4662-BC57-212CD32F1127}" type="parTrans" cxnId="{7A61D8C3-B692-461C-B8A6-A5A5CE3B9985}">
      <dgm:prSet/>
      <dgm:spPr/>
      <dgm:t>
        <a:bodyPr/>
        <a:lstStyle/>
        <a:p>
          <a:endParaRPr lang="en-GB"/>
        </a:p>
      </dgm:t>
    </dgm:pt>
    <dgm:pt modelId="{FCA8FED6-5DD9-49D6-861F-6B0F81A51A5F}" type="sibTrans" cxnId="{7A61D8C3-B692-461C-B8A6-A5A5CE3B9985}">
      <dgm:prSet/>
      <dgm:spPr/>
      <dgm:t>
        <a:bodyPr/>
        <a:lstStyle/>
        <a:p>
          <a:endParaRPr lang="en-GB"/>
        </a:p>
      </dgm:t>
    </dgm:pt>
    <dgm:pt modelId="{8008F684-373E-49D7-B37C-B34F72780085}">
      <dgm:prSet phldrT="[Text]"/>
      <dgm:spPr/>
      <dgm:t>
        <a:bodyPr/>
        <a:lstStyle/>
        <a:p>
          <a:pPr algn="l"/>
          <a:r>
            <a:rPr lang="en-GB" dirty="0"/>
            <a:t>Construction Studies</a:t>
          </a:r>
        </a:p>
      </dgm:t>
    </dgm:pt>
    <dgm:pt modelId="{031CD728-2670-4588-9123-9B7D95DD981D}" type="parTrans" cxnId="{3DECD58B-8400-4164-9A30-5BE0B90CC536}">
      <dgm:prSet/>
      <dgm:spPr/>
      <dgm:t>
        <a:bodyPr/>
        <a:lstStyle/>
        <a:p>
          <a:endParaRPr lang="en-GB"/>
        </a:p>
      </dgm:t>
    </dgm:pt>
    <dgm:pt modelId="{32F9C2F9-8179-441C-9B03-49EF2AAAD23D}" type="sibTrans" cxnId="{3DECD58B-8400-4164-9A30-5BE0B90CC536}">
      <dgm:prSet/>
      <dgm:spPr/>
      <dgm:t>
        <a:bodyPr/>
        <a:lstStyle/>
        <a:p>
          <a:endParaRPr lang="en-GB"/>
        </a:p>
      </dgm:t>
    </dgm:pt>
    <dgm:pt modelId="{85AB1B6B-A33A-492F-A4E4-A25A74869DA1}">
      <dgm:prSet phldrT="[Text]"/>
      <dgm:spPr/>
      <dgm:t>
        <a:bodyPr/>
        <a:lstStyle/>
        <a:p>
          <a:pPr algn="l"/>
          <a:r>
            <a:rPr lang="en-GB" dirty="0"/>
            <a:t>Engineering</a:t>
          </a:r>
        </a:p>
      </dgm:t>
    </dgm:pt>
    <dgm:pt modelId="{35C7127C-8A96-4C8B-B118-81EFC3E46047}" type="parTrans" cxnId="{528F0D7E-1301-4651-B0C8-B0A1CDD1181C}">
      <dgm:prSet/>
      <dgm:spPr/>
      <dgm:t>
        <a:bodyPr/>
        <a:lstStyle/>
        <a:p>
          <a:endParaRPr lang="en-GB"/>
        </a:p>
      </dgm:t>
    </dgm:pt>
    <dgm:pt modelId="{63016BDC-1E2C-48F3-B261-51E741951A08}" type="sibTrans" cxnId="{528F0D7E-1301-4651-B0C8-B0A1CDD1181C}">
      <dgm:prSet/>
      <dgm:spPr/>
      <dgm:t>
        <a:bodyPr/>
        <a:lstStyle/>
        <a:p>
          <a:endParaRPr lang="en-GB"/>
        </a:p>
      </dgm:t>
    </dgm:pt>
    <dgm:pt modelId="{35665E68-3400-46D8-ACAB-2CA58ED4FCAE}">
      <dgm:prSet phldrT="[Text]"/>
      <dgm:spPr/>
      <dgm:t>
        <a:bodyPr/>
        <a:lstStyle/>
        <a:p>
          <a:r>
            <a:rPr lang="en-GB" dirty="0"/>
            <a:t>Science Group</a:t>
          </a:r>
        </a:p>
      </dgm:t>
    </dgm:pt>
    <dgm:pt modelId="{C626E3A0-9042-457C-B371-1019856C27B8}" type="parTrans" cxnId="{35883D4B-245C-4208-8B4C-BF87A64772DA}">
      <dgm:prSet/>
      <dgm:spPr/>
      <dgm:t>
        <a:bodyPr/>
        <a:lstStyle/>
        <a:p>
          <a:endParaRPr lang="en-GB"/>
        </a:p>
      </dgm:t>
    </dgm:pt>
    <dgm:pt modelId="{5823DBF0-F133-435D-9920-EA333A6FF3FE}" type="sibTrans" cxnId="{35883D4B-245C-4208-8B4C-BF87A64772DA}">
      <dgm:prSet/>
      <dgm:spPr/>
      <dgm:t>
        <a:bodyPr/>
        <a:lstStyle/>
        <a:p>
          <a:endParaRPr lang="en-GB"/>
        </a:p>
      </dgm:t>
    </dgm:pt>
    <dgm:pt modelId="{3815E556-D690-463E-A043-FEB41AB76DB8}">
      <dgm:prSet phldrT="[Text]"/>
      <dgm:spPr/>
      <dgm:t>
        <a:bodyPr/>
        <a:lstStyle/>
        <a:p>
          <a:r>
            <a:rPr lang="en-GB" dirty="0"/>
            <a:t>Ag Science</a:t>
          </a:r>
        </a:p>
      </dgm:t>
    </dgm:pt>
    <dgm:pt modelId="{83647D7D-5852-4530-AFAC-73F5C43002B2}" type="parTrans" cxnId="{24D25200-7E9B-4FC4-B83F-34C59CD86D07}">
      <dgm:prSet/>
      <dgm:spPr/>
      <dgm:t>
        <a:bodyPr/>
        <a:lstStyle/>
        <a:p>
          <a:endParaRPr lang="en-GB"/>
        </a:p>
      </dgm:t>
    </dgm:pt>
    <dgm:pt modelId="{10A115F6-FE6A-40FB-90D4-547F4AB942A5}" type="sibTrans" cxnId="{24D25200-7E9B-4FC4-B83F-34C59CD86D07}">
      <dgm:prSet/>
      <dgm:spPr/>
      <dgm:t>
        <a:bodyPr/>
        <a:lstStyle/>
        <a:p>
          <a:endParaRPr lang="en-GB"/>
        </a:p>
      </dgm:t>
    </dgm:pt>
    <dgm:pt modelId="{DFE70D49-D60F-4F4F-AEE2-3596E58C7761}">
      <dgm:prSet phldrT="[Text]"/>
      <dgm:spPr/>
      <dgm:t>
        <a:bodyPr/>
        <a:lstStyle/>
        <a:p>
          <a:r>
            <a:rPr lang="en-GB" dirty="0"/>
            <a:t>English</a:t>
          </a:r>
        </a:p>
      </dgm:t>
    </dgm:pt>
    <dgm:pt modelId="{93F691FB-D795-403F-B7DE-0EF8AE44167D}" type="parTrans" cxnId="{CCABADC7-A334-4EAF-AE6B-92D6A644F996}">
      <dgm:prSet/>
      <dgm:spPr/>
      <dgm:t>
        <a:bodyPr/>
        <a:lstStyle/>
        <a:p>
          <a:endParaRPr lang="en-GB"/>
        </a:p>
      </dgm:t>
    </dgm:pt>
    <dgm:pt modelId="{B851339E-DF33-4CA9-80E9-6366116883E5}" type="sibTrans" cxnId="{CCABADC7-A334-4EAF-AE6B-92D6A644F996}">
      <dgm:prSet/>
      <dgm:spPr/>
      <dgm:t>
        <a:bodyPr/>
        <a:lstStyle/>
        <a:p>
          <a:endParaRPr lang="en-GB"/>
        </a:p>
      </dgm:t>
    </dgm:pt>
    <dgm:pt modelId="{B6EC5CCA-6899-4452-86C6-753093F5242B}">
      <dgm:prSet phldrT="[Text]"/>
      <dgm:spPr/>
      <dgm:t>
        <a:bodyPr/>
        <a:lstStyle/>
        <a:p>
          <a:pPr algn="l"/>
          <a:r>
            <a:rPr lang="en-GB" dirty="0"/>
            <a:t>Design &amp; Communication Graphics </a:t>
          </a:r>
          <a:r>
            <a:rPr lang="en-GB" i="1" dirty="0"/>
            <a:t>(compliments the artistic group)</a:t>
          </a:r>
        </a:p>
      </dgm:t>
    </dgm:pt>
    <dgm:pt modelId="{21FF1EBF-0CE5-4288-9F5B-B6F00371BE12}" type="parTrans" cxnId="{D2F1611C-51BA-40B2-BB73-3DAF2A60E587}">
      <dgm:prSet/>
      <dgm:spPr/>
      <dgm:t>
        <a:bodyPr/>
        <a:lstStyle/>
        <a:p>
          <a:endParaRPr lang="en-GB"/>
        </a:p>
      </dgm:t>
    </dgm:pt>
    <dgm:pt modelId="{F93B9A20-9442-408B-A178-5EECB7337E76}" type="sibTrans" cxnId="{D2F1611C-51BA-40B2-BB73-3DAF2A60E587}">
      <dgm:prSet/>
      <dgm:spPr/>
      <dgm:t>
        <a:bodyPr/>
        <a:lstStyle/>
        <a:p>
          <a:endParaRPr lang="en-GB"/>
        </a:p>
      </dgm:t>
    </dgm:pt>
    <dgm:pt modelId="{E24836A5-CA33-48E5-91A2-76275B1649E2}">
      <dgm:prSet phldrT="[Text]"/>
      <dgm:spPr/>
      <dgm:t>
        <a:bodyPr/>
        <a:lstStyle/>
        <a:p>
          <a:r>
            <a:rPr lang="en-GB" dirty="0"/>
            <a:t>Biology </a:t>
          </a:r>
        </a:p>
      </dgm:t>
    </dgm:pt>
    <dgm:pt modelId="{B62A710C-9E52-42C0-8603-D3A05D51F1F1}" type="parTrans" cxnId="{924B4229-8803-466A-98D1-4ED62CCAE806}">
      <dgm:prSet/>
      <dgm:spPr/>
      <dgm:t>
        <a:bodyPr/>
        <a:lstStyle/>
        <a:p>
          <a:endParaRPr lang="en-GB"/>
        </a:p>
      </dgm:t>
    </dgm:pt>
    <dgm:pt modelId="{E6D37AF6-35F1-4FA2-BF2F-D6D9C4F18D6A}" type="sibTrans" cxnId="{924B4229-8803-466A-98D1-4ED62CCAE806}">
      <dgm:prSet/>
      <dgm:spPr/>
      <dgm:t>
        <a:bodyPr/>
        <a:lstStyle/>
        <a:p>
          <a:endParaRPr lang="en-GB"/>
        </a:p>
      </dgm:t>
    </dgm:pt>
    <dgm:pt modelId="{4AE805CF-DC42-40EA-97F8-97AB565EF19D}">
      <dgm:prSet phldrT="[Text]"/>
      <dgm:spPr/>
      <dgm:t>
        <a:bodyPr/>
        <a:lstStyle/>
        <a:p>
          <a:r>
            <a:rPr lang="en-GB" dirty="0"/>
            <a:t>Chemistry</a:t>
          </a:r>
        </a:p>
      </dgm:t>
    </dgm:pt>
    <dgm:pt modelId="{32FD921D-0668-4A52-A485-B16E65053D90}" type="parTrans" cxnId="{F3C5F9E0-E2A6-4CD0-A1C5-ED018B05593E}">
      <dgm:prSet/>
      <dgm:spPr/>
      <dgm:t>
        <a:bodyPr/>
        <a:lstStyle/>
        <a:p>
          <a:endParaRPr lang="en-GB"/>
        </a:p>
      </dgm:t>
    </dgm:pt>
    <dgm:pt modelId="{300C66AD-225D-4A83-B6A9-D14698D43D2C}" type="sibTrans" cxnId="{F3C5F9E0-E2A6-4CD0-A1C5-ED018B05593E}">
      <dgm:prSet/>
      <dgm:spPr/>
      <dgm:t>
        <a:bodyPr/>
        <a:lstStyle/>
        <a:p>
          <a:endParaRPr lang="en-GB"/>
        </a:p>
      </dgm:t>
    </dgm:pt>
    <dgm:pt modelId="{B5C9723F-3E2F-42A8-B1F1-AB8D999C88E4}">
      <dgm:prSet phldrT="[Text]"/>
      <dgm:spPr/>
      <dgm:t>
        <a:bodyPr/>
        <a:lstStyle/>
        <a:p>
          <a:r>
            <a:rPr lang="en-GB" dirty="0"/>
            <a:t>Physics</a:t>
          </a:r>
        </a:p>
      </dgm:t>
    </dgm:pt>
    <dgm:pt modelId="{4D7A5D0B-9761-4210-A9CA-A380D6E1EA3F}" type="parTrans" cxnId="{EC140046-A1DD-44E9-BFCC-C578DD654C3E}">
      <dgm:prSet/>
      <dgm:spPr/>
      <dgm:t>
        <a:bodyPr/>
        <a:lstStyle/>
        <a:p>
          <a:endParaRPr lang="en-GB"/>
        </a:p>
      </dgm:t>
    </dgm:pt>
    <dgm:pt modelId="{3774F18D-1E5C-4C24-9EE1-4752020A7777}" type="sibTrans" cxnId="{EC140046-A1DD-44E9-BFCC-C578DD654C3E}">
      <dgm:prSet/>
      <dgm:spPr/>
      <dgm:t>
        <a:bodyPr/>
        <a:lstStyle/>
        <a:p>
          <a:endParaRPr lang="en-GB"/>
        </a:p>
      </dgm:t>
    </dgm:pt>
    <dgm:pt modelId="{8A4ABA12-4AB6-4D68-ABB1-5D42133AF231}">
      <dgm:prSet phldrT="[Text]"/>
      <dgm:spPr/>
      <dgm:t>
        <a:bodyPr/>
        <a:lstStyle/>
        <a:p>
          <a:r>
            <a:rPr lang="en-GB" dirty="0"/>
            <a:t>Computer Science</a:t>
          </a:r>
        </a:p>
      </dgm:t>
    </dgm:pt>
    <dgm:pt modelId="{FC64188E-873E-495F-A747-C064BCCA1CFB}" type="parTrans" cxnId="{7DAB3D9B-EA08-4697-8256-08BAB2230755}">
      <dgm:prSet/>
      <dgm:spPr/>
      <dgm:t>
        <a:bodyPr/>
        <a:lstStyle/>
        <a:p>
          <a:endParaRPr lang="en-GB"/>
        </a:p>
      </dgm:t>
    </dgm:pt>
    <dgm:pt modelId="{34AE9BD6-2C51-401E-AF3C-73F91CBB0476}" type="sibTrans" cxnId="{7DAB3D9B-EA08-4697-8256-08BAB2230755}">
      <dgm:prSet/>
      <dgm:spPr/>
      <dgm:t>
        <a:bodyPr/>
        <a:lstStyle/>
        <a:p>
          <a:endParaRPr lang="en-GB"/>
        </a:p>
      </dgm:t>
    </dgm:pt>
    <dgm:pt modelId="{BB7BD82B-CDE2-4500-8B4B-81A6AF59BD41}" type="pres">
      <dgm:prSet presAssocID="{E964B7BC-3F63-4D40-8F0E-D3EC28ACAD82}" presName="linear" presStyleCnt="0">
        <dgm:presLayoutVars>
          <dgm:dir/>
          <dgm:resizeHandles val="exact"/>
        </dgm:presLayoutVars>
      </dgm:prSet>
      <dgm:spPr/>
    </dgm:pt>
    <dgm:pt modelId="{2BD6BE13-A018-4FD1-96F8-A6FC7493BE15}" type="pres">
      <dgm:prSet presAssocID="{DE3703DA-61C0-49C5-8852-DF224AE43C24}" presName="comp" presStyleCnt="0"/>
      <dgm:spPr/>
    </dgm:pt>
    <dgm:pt modelId="{68114917-ED19-4930-902B-96CEAA44007D}" type="pres">
      <dgm:prSet presAssocID="{DE3703DA-61C0-49C5-8852-DF224AE43C24}" presName="box" presStyleLbl="node1" presStyleIdx="0" presStyleCnt="3"/>
      <dgm:spPr/>
    </dgm:pt>
    <dgm:pt modelId="{889458CB-CE9F-4B4D-A876-DB7B3B24026F}" type="pres">
      <dgm:prSet presAssocID="{DE3703DA-61C0-49C5-8852-DF224AE43C24}" presName="img" presStyleLbl="fgImgPlace1" presStyleIdx="0" presStyleCnt="3"/>
      <dgm:spPr>
        <a:blipFill rotWithShape="1">
          <a:blip xmlns:r="http://schemas.openxmlformats.org/officeDocument/2006/relationships" r:embed="rId1"/>
          <a:srcRect/>
          <a:stretch>
            <a:fillRect l="-34000" r="-34000"/>
          </a:stretch>
        </a:blipFill>
      </dgm:spPr>
    </dgm:pt>
    <dgm:pt modelId="{22382ABB-5583-490F-99A2-DEC649C30AE8}" type="pres">
      <dgm:prSet presAssocID="{DE3703DA-61C0-49C5-8852-DF224AE43C24}" presName="text" presStyleLbl="node1" presStyleIdx="0" presStyleCnt="3">
        <dgm:presLayoutVars>
          <dgm:bulletEnabled val="1"/>
        </dgm:presLayoutVars>
      </dgm:prSet>
      <dgm:spPr/>
    </dgm:pt>
    <dgm:pt modelId="{26110AE9-248E-4ACB-8078-A4D8C102E200}" type="pres">
      <dgm:prSet presAssocID="{3E4A7279-003A-4BDA-B2D7-530049F3D7D8}" presName="spacer" presStyleCnt="0"/>
      <dgm:spPr/>
    </dgm:pt>
    <dgm:pt modelId="{5CBC877D-11C9-4EF1-AAF7-AC5BA2D1B2C3}" type="pres">
      <dgm:prSet presAssocID="{F22925B3-4056-4519-8064-D4BF2F105A42}" presName="comp" presStyleCnt="0"/>
      <dgm:spPr/>
    </dgm:pt>
    <dgm:pt modelId="{E4712BFF-89EE-4211-9DE0-E4D0A9A175E8}" type="pres">
      <dgm:prSet presAssocID="{F22925B3-4056-4519-8064-D4BF2F105A42}" presName="box" presStyleLbl="node1" presStyleIdx="1" presStyleCnt="3"/>
      <dgm:spPr/>
    </dgm:pt>
    <dgm:pt modelId="{757D3260-0544-4C5D-BFFE-97745E2DAC3E}" type="pres">
      <dgm:prSet presAssocID="{F22925B3-4056-4519-8064-D4BF2F105A42}" presName="img" presStyleLbl="fgImgPlace1" presStyleIdx="1" presStyleCnt="3"/>
      <dgm:spPr>
        <a:blipFill rotWithShape="1">
          <a:blip xmlns:r="http://schemas.openxmlformats.org/officeDocument/2006/relationships" r:embed="rId2"/>
          <a:srcRect/>
          <a:stretch>
            <a:fillRect/>
          </a:stretch>
        </a:blipFill>
      </dgm:spPr>
    </dgm:pt>
    <dgm:pt modelId="{7C837CEA-88BC-4200-B097-07048CBE3B77}" type="pres">
      <dgm:prSet presAssocID="{F22925B3-4056-4519-8064-D4BF2F105A42}" presName="text" presStyleLbl="node1" presStyleIdx="1" presStyleCnt="3">
        <dgm:presLayoutVars>
          <dgm:bulletEnabled val="1"/>
        </dgm:presLayoutVars>
      </dgm:prSet>
      <dgm:spPr/>
    </dgm:pt>
    <dgm:pt modelId="{AFCA5A9A-9F75-4D3C-8735-C70479A63164}" type="pres">
      <dgm:prSet presAssocID="{FCA8FED6-5DD9-49D6-861F-6B0F81A51A5F}" presName="spacer" presStyleCnt="0"/>
      <dgm:spPr/>
    </dgm:pt>
    <dgm:pt modelId="{7A54D302-9C8E-46B6-8A75-B786AFC292C9}" type="pres">
      <dgm:prSet presAssocID="{35665E68-3400-46D8-ACAB-2CA58ED4FCAE}" presName="comp" presStyleCnt="0"/>
      <dgm:spPr/>
    </dgm:pt>
    <dgm:pt modelId="{6D4CBC56-0089-4F94-9F1F-B6C14B41C28D}" type="pres">
      <dgm:prSet presAssocID="{35665E68-3400-46D8-ACAB-2CA58ED4FCAE}" presName="box" presStyleLbl="node1" presStyleIdx="2" presStyleCnt="3"/>
      <dgm:spPr/>
    </dgm:pt>
    <dgm:pt modelId="{66518B24-1BAF-47B0-9B88-49836E62A72E}" type="pres">
      <dgm:prSet presAssocID="{35665E68-3400-46D8-ACAB-2CA58ED4FCAE}" presName="img" presStyleLbl="fgImgPlace1" presStyleIdx="2" presStyleCnt="3" custLinFactNeighborX="-1307"/>
      <dgm:spPr>
        <a:blipFill rotWithShape="1">
          <a:blip xmlns:r="http://schemas.openxmlformats.org/officeDocument/2006/relationships" r:embed="rId3"/>
          <a:srcRect/>
          <a:stretch>
            <a:fillRect l="-35000" r="-35000"/>
          </a:stretch>
        </a:blipFill>
      </dgm:spPr>
    </dgm:pt>
    <dgm:pt modelId="{9751B869-5DC2-455C-8F57-2DAB1037D58A}" type="pres">
      <dgm:prSet presAssocID="{35665E68-3400-46D8-ACAB-2CA58ED4FCAE}" presName="text" presStyleLbl="node1" presStyleIdx="2" presStyleCnt="3">
        <dgm:presLayoutVars>
          <dgm:bulletEnabled val="1"/>
        </dgm:presLayoutVars>
      </dgm:prSet>
      <dgm:spPr/>
    </dgm:pt>
  </dgm:ptLst>
  <dgm:cxnLst>
    <dgm:cxn modelId="{24D25200-7E9B-4FC4-B83F-34C59CD86D07}" srcId="{35665E68-3400-46D8-ACAB-2CA58ED4FCAE}" destId="{3815E556-D690-463E-A043-FEB41AB76DB8}" srcOrd="0" destOrd="0" parTransId="{83647D7D-5852-4530-AFAC-73F5C43002B2}" sibTransId="{10A115F6-FE6A-40FB-90D4-547F4AB942A5}"/>
    <dgm:cxn modelId="{3EFEC900-4D6A-409F-B794-507BBC1CDB6F}" type="presOf" srcId="{8008F684-373E-49D7-B37C-B34F72780085}" destId="{E4712BFF-89EE-4211-9DE0-E4D0A9A175E8}" srcOrd="0" destOrd="1" presId="urn:microsoft.com/office/officeart/2005/8/layout/vList4"/>
    <dgm:cxn modelId="{64C42102-03E0-4DB9-B13F-DA4917905A02}" type="presOf" srcId="{B5C9723F-3E2F-42A8-B1F1-AB8D999C88E4}" destId="{6D4CBC56-0089-4F94-9F1F-B6C14B41C28D}" srcOrd="0" destOrd="4" presId="urn:microsoft.com/office/officeart/2005/8/layout/vList4"/>
    <dgm:cxn modelId="{81D18B05-ED7A-431B-854F-87BC98C22EF7}" type="presOf" srcId="{4F11CB9A-605C-46C8-8B1F-72822ABF0896}" destId="{22382ABB-5583-490F-99A2-DEC649C30AE8}" srcOrd="1" destOrd="1" presId="urn:microsoft.com/office/officeart/2005/8/layout/vList4"/>
    <dgm:cxn modelId="{7125C00C-8889-43F7-A332-99B28157C57C}" type="presOf" srcId="{E24836A5-CA33-48E5-91A2-76275B1649E2}" destId="{6D4CBC56-0089-4F94-9F1F-B6C14B41C28D}" srcOrd="0" destOrd="2" presId="urn:microsoft.com/office/officeart/2005/8/layout/vList4"/>
    <dgm:cxn modelId="{7325CD18-737E-42E7-BF71-79484C80F39E}" type="presOf" srcId="{8A4ABA12-4AB6-4D68-ABB1-5D42133AF231}" destId="{9751B869-5DC2-455C-8F57-2DAB1037D58A}" srcOrd="1" destOrd="5" presId="urn:microsoft.com/office/officeart/2005/8/layout/vList4"/>
    <dgm:cxn modelId="{D2F1611C-51BA-40B2-BB73-3DAF2A60E587}" srcId="{F22925B3-4056-4519-8064-D4BF2F105A42}" destId="{B6EC5CCA-6899-4452-86C6-753093F5242B}" srcOrd="2" destOrd="0" parTransId="{21FF1EBF-0CE5-4288-9F5B-B6F00371BE12}" sibTransId="{F93B9A20-9442-408B-A178-5EECB7337E76}"/>
    <dgm:cxn modelId="{76845E1E-0F3E-49D7-9E3D-191A5C38D789}" type="presOf" srcId="{DE3703DA-61C0-49C5-8852-DF224AE43C24}" destId="{22382ABB-5583-490F-99A2-DEC649C30AE8}" srcOrd="1" destOrd="0" presId="urn:microsoft.com/office/officeart/2005/8/layout/vList4"/>
    <dgm:cxn modelId="{924B4229-8803-466A-98D1-4ED62CCAE806}" srcId="{35665E68-3400-46D8-ACAB-2CA58ED4FCAE}" destId="{E24836A5-CA33-48E5-91A2-76275B1649E2}" srcOrd="1" destOrd="0" parTransId="{B62A710C-9E52-42C0-8603-D3A05D51F1F1}" sibTransId="{E6D37AF6-35F1-4FA2-BF2F-D6D9C4F18D6A}"/>
    <dgm:cxn modelId="{BBE27A29-F5CD-44DE-B435-D9C6186ACCA0}" type="presOf" srcId="{3815E556-D690-463E-A043-FEB41AB76DB8}" destId="{9751B869-5DC2-455C-8F57-2DAB1037D58A}" srcOrd="1" destOrd="1" presId="urn:microsoft.com/office/officeart/2005/8/layout/vList4"/>
    <dgm:cxn modelId="{8D086440-2F07-4EB2-9B9D-CDE8FB3B1909}" type="presOf" srcId="{E964B7BC-3F63-4D40-8F0E-D3EC28ACAD82}" destId="{BB7BD82B-CDE2-4500-8B4B-81A6AF59BD41}" srcOrd="0" destOrd="0" presId="urn:microsoft.com/office/officeart/2005/8/layout/vList4"/>
    <dgm:cxn modelId="{D20EBD62-95E0-423E-86B7-14844B3D861B}" type="presOf" srcId="{B6EC5CCA-6899-4452-86C6-753093F5242B}" destId="{7C837CEA-88BC-4200-B097-07048CBE3B77}" srcOrd="1" destOrd="3" presId="urn:microsoft.com/office/officeart/2005/8/layout/vList4"/>
    <dgm:cxn modelId="{EC140046-A1DD-44E9-BFCC-C578DD654C3E}" srcId="{35665E68-3400-46D8-ACAB-2CA58ED4FCAE}" destId="{B5C9723F-3E2F-42A8-B1F1-AB8D999C88E4}" srcOrd="3" destOrd="0" parTransId="{4D7A5D0B-9761-4210-A9CA-A380D6E1EA3F}" sibTransId="{3774F18D-1E5C-4C24-9EE1-4752020A7777}"/>
    <dgm:cxn modelId="{5996B14A-D713-404B-97A2-963D8F15A737}" type="presOf" srcId="{DFE70D49-D60F-4F4F-AEE2-3596E58C7761}" destId="{22382ABB-5583-490F-99A2-DEC649C30AE8}" srcOrd="1" destOrd="2" presId="urn:microsoft.com/office/officeart/2005/8/layout/vList4"/>
    <dgm:cxn modelId="{35883D4B-245C-4208-8B4C-BF87A64772DA}" srcId="{E964B7BC-3F63-4D40-8F0E-D3EC28ACAD82}" destId="{35665E68-3400-46D8-ACAB-2CA58ED4FCAE}" srcOrd="2" destOrd="0" parTransId="{C626E3A0-9042-457C-B371-1019856C27B8}" sibTransId="{5823DBF0-F133-435D-9920-EA333A6FF3FE}"/>
    <dgm:cxn modelId="{8CF3D14D-A3B0-43DF-B7F5-3457EBB50119}" type="presOf" srcId="{F22925B3-4056-4519-8064-D4BF2F105A42}" destId="{E4712BFF-89EE-4211-9DE0-E4D0A9A175E8}" srcOrd="0" destOrd="0" presId="urn:microsoft.com/office/officeart/2005/8/layout/vList4"/>
    <dgm:cxn modelId="{62EF5C6F-762C-4737-9DFB-EC162CF9166E}" type="presOf" srcId="{85AB1B6B-A33A-492F-A4E4-A25A74869DA1}" destId="{7C837CEA-88BC-4200-B097-07048CBE3B77}" srcOrd="1" destOrd="2" presId="urn:microsoft.com/office/officeart/2005/8/layout/vList4"/>
    <dgm:cxn modelId="{652A0070-46C5-4A45-A815-316A5CF3276B}" type="presOf" srcId="{E723AF05-44C9-4B3E-BA44-35E583BEC99D}" destId="{68114917-ED19-4930-902B-96CEAA44007D}" srcOrd="0" destOrd="3" presId="urn:microsoft.com/office/officeart/2005/8/layout/vList4"/>
    <dgm:cxn modelId="{45015751-AAA6-42A6-9ABE-73821715E0CF}" type="presOf" srcId="{4AE805CF-DC42-40EA-97F8-97AB565EF19D}" destId="{6D4CBC56-0089-4F94-9F1F-B6C14B41C28D}" srcOrd="0" destOrd="3" presId="urn:microsoft.com/office/officeart/2005/8/layout/vList4"/>
    <dgm:cxn modelId="{B303D252-32B8-4356-9D11-0E260544F625}" type="presOf" srcId="{B5C9723F-3E2F-42A8-B1F1-AB8D999C88E4}" destId="{9751B869-5DC2-455C-8F57-2DAB1037D58A}" srcOrd="1" destOrd="4" presId="urn:microsoft.com/office/officeart/2005/8/layout/vList4"/>
    <dgm:cxn modelId="{528F0D7E-1301-4651-B0C8-B0A1CDD1181C}" srcId="{F22925B3-4056-4519-8064-D4BF2F105A42}" destId="{85AB1B6B-A33A-492F-A4E4-A25A74869DA1}" srcOrd="1" destOrd="0" parTransId="{35C7127C-8A96-4C8B-B118-81EFC3E46047}" sibTransId="{63016BDC-1E2C-48F3-B261-51E741951A08}"/>
    <dgm:cxn modelId="{A524D07F-5C9B-4381-8CDB-4DB607FFC421}" type="presOf" srcId="{E24836A5-CA33-48E5-91A2-76275B1649E2}" destId="{9751B869-5DC2-455C-8F57-2DAB1037D58A}" srcOrd="1" destOrd="2" presId="urn:microsoft.com/office/officeart/2005/8/layout/vList4"/>
    <dgm:cxn modelId="{3DECD58B-8400-4164-9A30-5BE0B90CC536}" srcId="{F22925B3-4056-4519-8064-D4BF2F105A42}" destId="{8008F684-373E-49D7-B37C-B34F72780085}" srcOrd="0" destOrd="0" parTransId="{031CD728-2670-4588-9123-9B7D95DD981D}" sibTransId="{32F9C2F9-8179-441C-9B03-49EF2AAAD23D}"/>
    <dgm:cxn modelId="{1122F491-423F-4CFD-A15B-17136B47FC57}" type="presOf" srcId="{35665E68-3400-46D8-ACAB-2CA58ED4FCAE}" destId="{9751B869-5DC2-455C-8F57-2DAB1037D58A}" srcOrd="1" destOrd="0" presId="urn:microsoft.com/office/officeart/2005/8/layout/vList4"/>
    <dgm:cxn modelId="{7530E699-1E82-40BC-8C03-D3AC08320C3D}" type="presOf" srcId="{B6EC5CCA-6899-4452-86C6-753093F5242B}" destId="{E4712BFF-89EE-4211-9DE0-E4D0A9A175E8}" srcOrd="0" destOrd="3" presId="urn:microsoft.com/office/officeart/2005/8/layout/vList4"/>
    <dgm:cxn modelId="{7DAB3D9B-EA08-4697-8256-08BAB2230755}" srcId="{35665E68-3400-46D8-ACAB-2CA58ED4FCAE}" destId="{8A4ABA12-4AB6-4D68-ABB1-5D42133AF231}" srcOrd="4" destOrd="0" parTransId="{FC64188E-873E-495F-A747-C064BCCA1CFB}" sibTransId="{34AE9BD6-2C51-401E-AF3C-73F91CBB0476}"/>
    <dgm:cxn modelId="{5F77EDA6-858F-4BDC-90DE-F1CF3DC384C3}" type="presOf" srcId="{4AE805CF-DC42-40EA-97F8-97AB565EF19D}" destId="{9751B869-5DC2-455C-8F57-2DAB1037D58A}" srcOrd="1" destOrd="3" presId="urn:microsoft.com/office/officeart/2005/8/layout/vList4"/>
    <dgm:cxn modelId="{ED8A84AF-00E3-444C-B5E4-C096C38FA9A2}" type="presOf" srcId="{E723AF05-44C9-4B3E-BA44-35E583BEC99D}" destId="{22382ABB-5583-490F-99A2-DEC649C30AE8}" srcOrd="1" destOrd="3" presId="urn:microsoft.com/office/officeart/2005/8/layout/vList4"/>
    <dgm:cxn modelId="{5A6CA0B2-8509-4D20-A10B-AA9733B08FA6}" type="presOf" srcId="{8008F684-373E-49D7-B37C-B34F72780085}" destId="{7C837CEA-88BC-4200-B097-07048CBE3B77}" srcOrd="1" destOrd="1" presId="urn:microsoft.com/office/officeart/2005/8/layout/vList4"/>
    <dgm:cxn modelId="{334769B4-AEDF-4166-8FC6-ED1650720419}" srcId="{DE3703DA-61C0-49C5-8852-DF224AE43C24}" destId="{4F11CB9A-605C-46C8-8B1F-72822ABF0896}" srcOrd="0" destOrd="0" parTransId="{3E1EF7E9-9297-4C59-851A-C339B3519FAF}" sibTransId="{4B3DB783-FB84-4DC2-926E-3AA31ACC0958}"/>
    <dgm:cxn modelId="{B8013EB9-5DE0-48BA-A208-D96C710286F1}" srcId="{DE3703DA-61C0-49C5-8852-DF224AE43C24}" destId="{E723AF05-44C9-4B3E-BA44-35E583BEC99D}" srcOrd="2" destOrd="0" parTransId="{6CEA9B71-C994-4C60-8946-9D621C023DC5}" sibTransId="{B2389FC9-0560-46BF-9409-A28AE06A2E82}"/>
    <dgm:cxn modelId="{0BE4B7BA-1BE1-47FF-9D78-C05CED3E91C2}" type="presOf" srcId="{35665E68-3400-46D8-ACAB-2CA58ED4FCAE}" destId="{6D4CBC56-0089-4F94-9F1F-B6C14B41C28D}" srcOrd="0" destOrd="0" presId="urn:microsoft.com/office/officeart/2005/8/layout/vList4"/>
    <dgm:cxn modelId="{83EE62BB-3E86-49C0-9E9E-901DC46B2F10}" type="presOf" srcId="{4F11CB9A-605C-46C8-8B1F-72822ABF0896}" destId="{68114917-ED19-4930-902B-96CEAA44007D}" srcOrd="0" destOrd="1" presId="urn:microsoft.com/office/officeart/2005/8/layout/vList4"/>
    <dgm:cxn modelId="{55BC92C3-F65E-4BFA-B427-27F3A12100F9}" type="presOf" srcId="{F22925B3-4056-4519-8064-D4BF2F105A42}" destId="{7C837CEA-88BC-4200-B097-07048CBE3B77}" srcOrd="1" destOrd="0" presId="urn:microsoft.com/office/officeart/2005/8/layout/vList4"/>
    <dgm:cxn modelId="{7A61D8C3-B692-461C-B8A6-A5A5CE3B9985}" srcId="{E964B7BC-3F63-4D40-8F0E-D3EC28ACAD82}" destId="{F22925B3-4056-4519-8064-D4BF2F105A42}" srcOrd="1" destOrd="0" parTransId="{3760BE32-A02F-4662-BC57-212CD32F1127}" sibTransId="{FCA8FED6-5DD9-49D6-861F-6B0F81A51A5F}"/>
    <dgm:cxn modelId="{7AD7F8C4-3262-4E7D-ADCC-2D331E7F6ABC}" type="presOf" srcId="{DE3703DA-61C0-49C5-8852-DF224AE43C24}" destId="{68114917-ED19-4930-902B-96CEAA44007D}" srcOrd="0" destOrd="0" presId="urn:microsoft.com/office/officeart/2005/8/layout/vList4"/>
    <dgm:cxn modelId="{CCABADC7-A334-4EAF-AE6B-92D6A644F996}" srcId="{DE3703DA-61C0-49C5-8852-DF224AE43C24}" destId="{DFE70D49-D60F-4F4F-AEE2-3596E58C7761}" srcOrd="1" destOrd="0" parTransId="{93F691FB-D795-403F-B7DE-0EF8AE44167D}" sibTransId="{B851339E-DF33-4CA9-80E9-6366116883E5}"/>
    <dgm:cxn modelId="{73D15ACB-3BE9-48E2-8D24-9D69F3945673}" type="presOf" srcId="{3815E556-D690-463E-A043-FEB41AB76DB8}" destId="{6D4CBC56-0089-4F94-9F1F-B6C14B41C28D}" srcOrd="0" destOrd="1" presId="urn:microsoft.com/office/officeart/2005/8/layout/vList4"/>
    <dgm:cxn modelId="{F0DE5ED3-E3F4-4209-BD7E-2B8C9EF3589B}" type="presOf" srcId="{85AB1B6B-A33A-492F-A4E4-A25A74869DA1}" destId="{E4712BFF-89EE-4211-9DE0-E4D0A9A175E8}" srcOrd="0" destOrd="2" presId="urn:microsoft.com/office/officeart/2005/8/layout/vList4"/>
    <dgm:cxn modelId="{4BB6D6D7-E2E3-4BA4-94ED-BF70038656D5}" type="presOf" srcId="{8A4ABA12-4AB6-4D68-ABB1-5D42133AF231}" destId="{6D4CBC56-0089-4F94-9F1F-B6C14B41C28D}" srcOrd="0" destOrd="5" presId="urn:microsoft.com/office/officeart/2005/8/layout/vList4"/>
    <dgm:cxn modelId="{BC9E59DC-003C-4D6E-8EB6-A2D1C89E06C7}" srcId="{E964B7BC-3F63-4D40-8F0E-D3EC28ACAD82}" destId="{DE3703DA-61C0-49C5-8852-DF224AE43C24}" srcOrd="0" destOrd="0" parTransId="{8C60AE6F-31F3-4F75-96BD-4154C5A45B84}" sibTransId="{3E4A7279-003A-4BDA-B2D7-530049F3D7D8}"/>
    <dgm:cxn modelId="{F3C5F9E0-E2A6-4CD0-A1C5-ED018B05593E}" srcId="{35665E68-3400-46D8-ACAB-2CA58ED4FCAE}" destId="{4AE805CF-DC42-40EA-97F8-97AB565EF19D}" srcOrd="2" destOrd="0" parTransId="{32FD921D-0668-4A52-A485-B16E65053D90}" sibTransId="{300C66AD-225D-4A83-B6A9-D14698D43D2C}"/>
    <dgm:cxn modelId="{6CB753FF-8373-4BAB-8933-54F155656E60}" type="presOf" srcId="{DFE70D49-D60F-4F4F-AEE2-3596E58C7761}" destId="{68114917-ED19-4930-902B-96CEAA44007D}" srcOrd="0" destOrd="2" presId="urn:microsoft.com/office/officeart/2005/8/layout/vList4"/>
    <dgm:cxn modelId="{1E2C89B2-152C-41C7-8F0C-0FD162D973AA}" type="presParOf" srcId="{BB7BD82B-CDE2-4500-8B4B-81A6AF59BD41}" destId="{2BD6BE13-A018-4FD1-96F8-A6FC7493BE15}" srcOrd="0" destOrd="0" presId="urn:microsoft.com/office/officeart/2005/8/layout/vList4"/>
    <dgm:cxn modelId="{4DCDF9B1-E8B6-4B6A-B2EF-2E984DA6FE6A}" type="presParOf" srcId="{2BD6BE13-A018-4FD1-96F8-A6FC7493BE15}" destId="{68114917-ED19-4930-902B-96CEAA44007D}" srcOrd="0" destOrd="0" presId="urn:microsoft.com/office/officeart/2005/8/layout/vList4"/>
    <dgm:cxn modelId="{1594A356-63DB-428A-96EF-5D79091CB371}" type="presParOf" srcId="{2BD6BE13-A018-4FD1-96F8-A6FC7493BE15}" destId="{889458CB-CE9F-4B4D-A876-DB7B3B24026F}" srcOrd="1" destOrd="0" presId="urn:microsoft.com/office/officeart/2005/8/layout/vList4"/>
    <dgm:cxn modelId="{D62A1BC1-EA82-4FF5-AD6C-F55B25B4A037}" type="presParOf" srcId="{2BD6BE13-A018-4FD1-96F8-A6FC7493BE15}" destId="{22382ABB-5583-490F-99A2-DEC649C30AE8}" srcOrd="2" destOrd="0" presId="urn:microsoft.com/office/officeart/2005/8/layout/vList4"/>
    <dgm:cxn modelId="{36B370FC-D9BC-4C46-828B-746F95D0EAC8}" type="presParOf" srcId="{BB7BD82B-CDE2-4500-8B4B-81A6AF59BD41}" destId="{26110AE9-248E-4ACB-8078-A4D8C102E200}" srcOrd="1" destOrd="0" presId="urn:microsoft.com/office/officeart/2005/8/layout/vList4"/>
    <dgm:cxn modelId="{9363F81D-2777-432C-94DB-D42ECFCC4E0C}" type="presParOf" srcId="{BB7BD82B-CDE2-4500-8B4B-81A6AF59BD41}" destId="{5CBC877D-11C9-4EF1-AAF7-AC5BA2D1B2C3}" srcOrd="2" destOrd="0" presId="urn:microsoft.com/office/officeart/2005/8/layout/vList4"/>
    <dgm:cxn modelId="{1DBCACC6-B862-49CE-856E-FC94D99AE0D6}" type="presParOf" srcId="{5CBC877D-11C9-4EF1-AAF7-AC5BA2D1B2C3}" destId="{E4712BFF-89EE-4211-9DE0-E4D0A9A175E8}" srcOrd="0" destOrd="0" presId="urn:microsoft.com/office/officeart/2005/8/layout/vList4"/>
    <dgm:cxn modelId="{B8F5E396-23F5-46BA-AC46-6C89DE585B51}" type="presParOf" srcId="{5CBC877D-11C9-4EF1-AAF7-AC5BA2D1B2C3}" destId="{757D3260-0544-4C5D-BFFE-97745E2DAC3E}" srcOrd="1" destOrd="0" presId="urn:microsoft.com/office/officeart/2005/8/layout/vList4"/>
    <dgm:cxn modelId="{338EDEA7-7A68-4F72-B7DA-8280B773D7DA}" type="presParOf" srcId="{5CBC877D-11C9-4EF1-AAF7-AC5BA2D1B2C3}" destId="{7C837CEA-88BC-4200-B097-07048CBE3B77}" srcOrd="2" destOrd="0" presId="urn:microsoft.com/office/officeart/2005/8/layout/vList4"/>
    <dgm:cxn modelId="{3FCFDB9E-841E-453F-8713-C04C05832028}" type="presParOf" srcId="{BB7BD82B-CDE2-4500-8B4B-81A6AF59BD41}" destId="{AFCA5A9A-9F75-4D3C-8735-C70479A63164}" srcOrd="3" destOrd="0" presId="urn:microsoft.com/office/officeart/2005/8/layout/vList4"/>
    <dgm:cxn modelId="{C4EE1875-29F2-4404-9683-E95D2910ABAF}" type="presParOf" srcId="{BB7BD82B-CDE2-4500-8B4B-81A6AF59BD41}" destId="{7A54D302-9C8E-46B6-8A75-B786AFC292C9}" srcOrd="4" destOrd="0" presId="urn:microsoft.com/office/officeart/2005/8/layout/vList4"/>
    <dgm:cxn modelId="{919CDA94-49BC-4152-9895-08FC3E16C46A}" type="presParOf" srcId="{7A54D302-9C8E-46B6-8A75-B786AFC292C9}" destId="{6D4CBC56-0089-4F94-9F1F-B6C14B41C28D}" srcOrd="0" destOrd="0" presId="urn:microsoft.com/office/officeart/2005/8/layout/vList4"/>
    <dgm:cxn modelId="{168C41DE-9F98-464E-A0E6-F4AE4BCAD830}" type="presParOf" srcId="{7A54D302-9C8E-46B6-8A75-B786AFC292C9}" destId="{66518B24-1BAF-47B0-9B88-49836E62A72E}" srcOrd="1" destOrd="0" presId="urn:microsoft.com/office/officeart/2005/8/layout/vList4"/>
    <dgm:cxn modelId="{4D3A822D-117B-4DBD-9CB3-B52B6A6CF4C4}" type="presParOf" srcId="{7A54D302-9C8E-46B6-8A75-B786AFC292C9}" destId="{9751B869-5DC2-455C-8F57-2DAB1037D58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E4E023-DE19-4A0C-911E-7641F43F7EF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38170D7B-959B-4E79-A3F7-FD488D0F737C}">
      <dgm:prSet phldrT="[Text]"/>
      <dgm:spPr/>
      <dgm:t>
        <a:bodyPr/>
        <a:lstStyle/>
        <a:p>
          <a:r>
            <a:rPr lang="en-GB" dirty="0"/>
            <a:t>Artistic &amp; Creative Group</a:t>
          </a:r>
        </a:p>
      </dgm:t>
    </dgm:pt>
    <dgm:pt modelId="{5BEC1A79-6AAB-4394-BD2A-EF21A6EDD685}" type="parTrans" cxnId="{A034D394-6A3B-443F-9F9A-4400288CA9BE}">
      <dgm:prSet/>
      <dgm:spPr/>
      <dgm:t>
        <a:bodyPr/>
        <a:lstStyle/>
        <a:p>
          <a:endParaRPr lang="en-GB"/>
        </a:p>
      </dgm:t>
    </dgm:pt>
    <dgm:pt modelId="{94408CAD-04C6-4A04-AD5D-238FF1C99261}" type="sibTrans" cxnId="{A034D394-6A3B-443F-9F9A-4400288CA9BE}">
      <dgm:prSet/>
      <dgm:spPr/>
      <dgm:t>
        <a:bodyPr/>
        <a:lstStyle/>
        <a:p>
          <a:endParaRPr lang="en-GB"/>
        </a:p>
      </dgm:t>
    </dgm:pt>
    <dgm:pt modelId="{AEBEC7C7-C81E-4FB1-8E29-6D3D83C678F7}">
      <dgm:prSet phldrT="[Text]"/>
      <dgm:spPr/>
      <dgm:t>
        <a:bodyPr/>
        <a:lstStyle/>
        <a:p>
          <a:r>
            <a:rPr lang="en-GB" dirty="0"/>
            <a:t>Art</a:t>
          </a:r>
        </a:p>
      </dgm:t>
    </dgm:pt>
    <dgm:pt modelId="{2371C1FA-DDAC-486D-B4B1-FFDB63DC55E0}" type="parTrans" cxnId="{FBB0A43B-A9DD-4CFB-A0BC-994C75401FFE}">
      <dgm:prSet/>
      <dgm:spPr/>
      <dgm:t>
        <a:bodyPr/>
        <a:lstStyle/>
        <a:p>
          <a:endParaRPr lang="en-GB"/>
        </a:p>
      </dgm:t>
    </dgm:pt>
    <dgm:pt modelId="{D9676354-599B-42A6-B906-422630DE3106}" type="sibTrans" cxnId="{FBB0A43B-A9DD-4CFB-A0BC-994C75401FFE}">
      <dgm:prSet/>
      <dgm:spPr/>
      <dgm:t>
        <a:bodyPr/>
        <a:lstStyle/>
        <a:p>
          <a:endParaRPr lang="en-GB"/>
        </a:p>
      </dgm:t>
    </dgm:pt>
    <dgm:pt modelId="{FCFC400F-4264-41AC-9BD8-9E59A70BFEEC}">
      <dgm:prSet phldrT="[Text]"/>
      <dgm:spPr/>
      <dgm:t>
        <a:bodyPr/>
        <a:lstStyle/>
        <a:p>
          <a:r>
            <a:rPr lang="en-GB" dirty="0"/>
            <a:t>Music</a:t>
          </a:r>
        </a:p>
      </dgm:t>
    </dgm:pt>
    <dgm:pt modelId="{3A6C7044-8C37-4193-BAFA-65426C89D004}" type="parTrans" cxnId="{4F75D524-8539-43DD-B17E-82FC0CCFCB49}">
      <dgm:prSet/>
      <dgm:spPr/>
      <dgm:t>
        <a:bodyPr/>
        <a:lstStyle/>
        <a:p>
          <a:endParaRPr lang="en-GB"/>
        </a:p>
      </dgm:t>
    </dgm:pt>
    <dgm:pt modelId="{C578E87C-3558-4966-8F7F-8316DEB140F1}" type="sibTrans" cxnId="{4F75D524-8539-43DD-B17E-82FC0CCFCB49}">
      <dgm:prSet/>
      <dgm:spPr/>
      <dgm:t>
        <a:bodyPr/>
        <a:lstStyle/>
        <a:p>
          <a:endParaRPr lang="en-GB"/>
        </a:p>
      </dgm:t>
    </dgm:pt>
    <dgm:pt modelId="{13425856-5A36-4089-9706-13203684C957}">
      <dgm:prSet phldrT="[Text]"/>
      <dgm:spPr/>
      <dgm:t>
        <a:bodyPr/>
        <a:lstStyle/>
        <a:p>
          <a:r>
            <a:rPr lang="en-GB" dirty="0"/>
            <a:t>Languages Group</a:t>
          </a:r>
        </a:p>
      </dgm:t>
    </dgm:pt>
    <dgm:pt modelId="{4EDC2B2A-08C1-4E55-A19A-F6A28B19FCC7}" type="parTrans" cxnId="{C2DC346B-8FAB-42DC-8D94-1FBA05483911}">
      <dgm:prSet/>
      <dgm:spPr/>
      <dgm:t>
        <a:bodyPr/>
        <a:lstStyle/>
        <a:p>
          <a:endParaRPr lang="en-GB"/>
        </a:p>
      </dgm:t>
    </dgm:pt>
    <dgm:pt modelId="{6B728A82-044D-4028-BFC8-115D89F3C17B}" type="sibTrans" cxnId="{C2DC346B-8FAB-42DC-8D94-1FBA05483911}">
      <dgm:prSet/>
      <dgm:spPr/>
      <dgm:t>
        <a:bodyPr/>
        <a:lstStyle/>
        <a:p>
          <a:endParaRPr lang="en-GB"/>
        </a:p>
      </dgm:t>
    </dgm:pt>
    <dgm:pt modelId="{BA0CC66F-544B-4071-87D1-1C790320C345}">
      <dgm:prSet phldrT="[Text]"/>
      <dgm:spPr/>
      <dgm:t>
        <a:bodyPr/>
        <a:lstStyle/>
        <a:p>
          <a:r>
            <a:rPr lang="en-GB" dirty="0"/>
            <a:t>French</a:t>
          </a:r>
        </a:p>
      </dgm:t>
    </dgm:pt>
    <dgm:pt modelId="{12DD77EC-70AC-4418-B90A-3096C4A5D1C9}" type="parTrans" cxnId="{92B752A2-9F99-4738-8988-6E6531D83C63}">
      <dgm:prSet/>
      <dgm:spPr/>
      <dgm:t>
        <a:bodyPr/>
        <a:lstStyle/>
        <a:p>
          <a:endParaRPr lang="en-GB"/>
        </a:p>
      </dgm:t>
    </dgm:pt>
    <dgm:pt modelId="{53E4E9CE-263D-49F6-882F-02B419500FD9}" type="sibTrans" cxnId="{92B752A2-9F99-4738-8988-6E6531D83C63}">
      <dgm:prSet/>
      <dgm:spPr/>
      <dgm:t>
        <a:bodyPr/>
        <a:lstStyle/>
        <a:p>
          <a:endParaRPr lang="en-GB"/>
        </a:p>
      </dgm:t>
    </dgm:pt>
    <dgm:pt modelId="{5E4A6422-B22F-4E62-8A71-6D57B2381277}">
      <dgm:prSet phldrT="[Text]"/>
      <dgm:spPr/>
      <dgm:t>
        <a:bodyPr/>
        <a:lstStyle/>
        <a:p>
          <a:r>
            <a:rPr lang="en-GB" dirty="0"/>
            <a:t>German</a:t>
          </a:r>
        </a:p>
      </dgm:t>
    </dgm:pt>
    <dgm:pt modelId="{F21378DB-F1A4-4126-85AA-E279054569BF}" type="parTrans" cxnId="{931512C8-DC1D-41D0-B318-6CEE7F5344D5}">
      <dgm:prSet/>
      <dgm:spPr/>
      <dgm:t>
        <a:bodyPr/>
        <a:lstStyle/>
        <a:p>
          <a:endParaRPr lang="en-GB"/>
        </a:p>
      </dgm:t>
    </dgm:pt>
    <dgm:pt modelId="{E60776F9-E200-4888-9E85-BC4F0417A900}" type="sibTrans" cxnId="{931512C8-DC1D-41D0-B318-6CEE7F5344D5}">
      <dgm:prSet/>
      <dgm:spPr/>
      <dgm:t>
        <a:bodyPr/>
        <a:lstStyle/>
        <a:p>
          <a:endParaRPr lang="en-GB"/>
        </a:p>
      </dgm:t>
    </dgm:pt>
    <dgm:pt modelId="{C38D537F-AAA1-4F7B-9867-BE3D3AFB6226}">
      <dgm:prSet phldrT="[Text]"/>
      <dgm:spPr/>
      <dgm:t>
        <a:bodyPr/>
        <a:lstStyle/>
        <a:p>
          <a:r>
            <a:rPr lang="en-GB" dirty="0"/>
            <a:t>Humanities &amp; Social Group</a:t>
          </a:r>
        </a:p>
      </dgm:t>
    </dgm:pt>
    <dgm:pt modelId="{04081E7C-998F-4403-913D-CA68120A75C1}" type="parTrans" cxnId="{B03E0A96-7789-4DAD-B6E8-188B2BD785CF}">
      <dgm:prSet/>
      <dgm:spPr/>
      <dgm:t>
        <a:bodyPr/>
        <a:lstStyle/>
        <a:p>
          <a:endParaRPr lang="en-GB"/>
        </a:p>
      </dgm:t>
    </dgm:pt>
    <dgm:pt modelId="{D74E0010-AB41-4F4C-AA6F-922EA6155E70}" type="sibTrans" cxnId="{B03E0A96-7789-4DAD-B6E8-188B2BD785CF}">
      <dgm:prSet/>
      <dgm:spPr/>
      <dgm:t>
        <a:bodyPr/>
        <a:lstStyle/>
        <a:p>
          <a:endParaRPr lang="en-GB"/>
        </a:p>
      </dgm:t>
    </dgm:pt>
    <dgm:pt modelId="{AAB0F7BE-709D-4BE3-8D68-8A7E993718CB}">
      <dgm:prSet phldrT="[Text]"/>
      <dgm:spPr/>
      <dgm:t>
        <a:bodyPr/>
        <a:lstStyle/>
        <a:p>
          <a:r>
            <a:rPr lang="en-GB" dirty="0"/>
            <a:t>History</a:t>
          </a:r>
        </a:p>
      </dgm:t>
    </dgm:pt>
    <dgm:pt modelId="{8832CC30-040A-4F9F-804C-FAB84DA1DF09}" type="parTrans" cxnId="{53BEDC2A-7E7C-4F04-ADCB-4BFF600394FD}">
      <dgm:prSet/>
      <dgm:spPr/>
      <dgm:t>
        <a:bodyPr/>
        <a:lstStyle/>
        <a:p>
          <a:endParaRPr lang="en-GB"/>
        </a:p>
      </dgm:t>
    </dgm:pt>
    <dgm:pt modelId="{472C68AF-53C1-4B23-875E-AB40040A7008}" type="sibTrans" cxnId="{53BEDC2A-7E7C-4F04-ADCB-4BFF600394FD}">
      <dgm:prSet/>
      <dgm:spPr/>
      <dgm:t>
        <a:bodyPr/>
        <a:lstStyle/>
        <a:p>
          <a:endParaRPr lang="en-GB"/>
        </a:p>
      </dgm:t>
    </dgm:pt>
    <dgm:pt modelId="{4C1A681C-4624-482D-A010-352F6CA0F462}">
      <dgm:prSet phldrT="[Text]"/>
      <dgm:spPr/>
      <dgm:t>
        <a:bodyPr/>
        <a:lstStyle/>
        <a:p>
          <a:r>
            <a:rPr lang="en-GB" dirty="0"/>
            <a:t>LC Physical Education</a:t>
          </a:r>
        </a:p>
      </dgm:t>
    </dgm:pt>
    <dgm:pt modelId="{4B9ADEA4-BC61-4B6B-B0F2-8AD0CD871959}" type="parTrans" cxnId="{A58B6C31-BBBC-423B-9A60-13D71F4CC655}">
      <dgm:prSet/>
      <dgm:spPr/>
      <dgm:t>
        <a:bodyPr/>
        <a:lstStyle/>
        <a:p>
          <a:endParaRPr lang="en-GB"/>
        </a:p>
      </dgm:t>
    </dgm:pt>
    <dgm:pt modelId="{27FED51B-A317-423B-808E-3CD636CA418E}" type="sibTrans" cxnId="{A58B6C31-BBBC-423B-9A60-13D71F4CC655}">
      <dgm:prSet/>
      <dgm:spPr/>
      <dgm:t>
        <a:bodyPr/>
        <a:lstStyle/>
        <a:p>
          <a:endParaRPr lang="en-GB"/>
        </a:p>
      </dgm:t>
    </dgm:pt>
    <dgm:pt modelId="{4C11AAC9-13DF-4D3F-B77A-77E365D21AD4}">
      <dgm:prSet phldrT="[Text]"/>
      <dgm:spPr/>
      <dgm:t>
        <a:bodyPr/>
        <a:lstStyle/>
        <a:p>
          <a:r>
            <a:rPr lang="en-GB" dirty="0"/>
            <a:t>Geography</a:t>
          </a:r>
        </a:p>
      </dgm:t>
    </dgm:pt>
    <dgm:pt modelId="{B90B39FA-AADE-4B51-B48C-6F6A8E3AC510}" type="parTrans" cxnId="{19806D6A-9A9B-457E-9445-7069C6BF0331}">
      <dgm:prSet/>
      <dgm:spPr/>
      <dgm:t>
        <a:bodyPr/>
        <a:lstStyle/>
        <a:p>
          <a:endParaRPr lang="en-GB"/>
        </a:p>
      </dgm:t>
    </dgm:pt>
    <dgm:pt modelId="{6F25BB9B-FA75-481B-96EA-8E5B0E4D5F6F}" type="sibTrans" cxnId="{19806D6A-9A9B-457E-9445-7069C6BF0331}">
      <dgm:prSet/>
      <dgm:spPr/>
      <dgm:t>
        <a:bodyPr/>
        <a:lstStyle/>
        <a:p>
          <a:endParaRPr lang="en-GB"/>
        </a:p>
      </dgm:t>
    </dgm:pt>
    <dgm:pt modelId="{2F7B970F-7981-4CE0-BA64-0E7033AA9AF0}">
      <dgm:prSet phldrT="[Text]"/>
      <dgm:spPr/>
      <dgm:t>
        <a:bodyPr/>
        <a:lstStyle/>
        <a:p>
          <a:r>
            <a:rPr lang="en-GB" dirty="0"/>
            <a:t>Home Economics</a:t>
          </a:r>
        </a:p>
      </dgm:t>
    </dgm:pt>
    <dgm:pt modelId="{1B6582FD-BADF-43A6-B082-1DD05A0369E2}" type="parTrans" cxnId="{974C0EEE-4EFA-47A9-82AB-D21286345686}">
      <dgm:prSet/>
      <dgm:spPr/>
      <dgm:t>
        <a:bodyPr/>
        <a:lstStyle/>
        <a:p>
          <a:endParaRPr lang="en-GB"/>
        </a:p>
      </dgm:t>
    </dgm:pt>
    <dgm:pt modelId="{1AE668C3-157A-4077-9D76-7230D193278F}" type="sibTrans" cxnId="{974C0EEE-4EFA-47A9-82AB-D21286345686}">
      <dgm:prSet/>
      <dgm:spPr/>
      <dgm:t>
        <a:bodyPr/>
        <a:lstStyle/>
        <a:p>
          <a:endParaRPr lang="en-GB"/>
        </a:p>
      </dgm:t>
    </dgm:pt>
    <dgm:pt modelId="{67BA26C6-922B-4F58-B104-0C77BA118ADB}">
      <dgm:prSet/>
      <dgm:spPr/>
      <dgm:t>
        <a:bodyPr/>
        <a:lstStyle/>
        <a:p>
          <a:r>
            <a:rPr lang="en-GB" dirty="0"/>
            <a:t>Business Group</a:t>
          </a:r>
        </a:p>
      </dgm:t>
    </dgm:pt>
    <dgm:pt modelId="{A5DB10E5-889E-432F-8CBF-EE7B5042B3B0}" type="parTrans" cxnId="{844F4A3B-3220-4D97-B05B-970B9CF6D20B}">
      <dgm:prSet/>
      <dgm:spPr/>
      <dgm:t>
        <a:bodyPr/>
        <a:lstStyle/>
        <a:p>
          <a:endParaRPr lang="en-GB"/>
        </a:p>
      </dgm:t>
    </dgm:pt>
    <dgm:pt modelId="{91FA4692-C90B-4373-A55A-6F8D95A57004}" type="sibTrans" cxnId="{844F4A3B-3220-4D97-B05B-970B9CF6D20B}">
      <dgm:prSet/>
      <dgm:spPr/>
      <dgm:t>
        <a:bodyPr/>
        <a:lstStyle/>
        <a:p>
          <a:endParaRPr lang="en-GB"/>
        </a:p>
      </dgm:t>
    </dgm:pt>
    <dgm:pt modelId="{512C5896-0B40-42F1-9556-7B2295F38F37}">
      <dgm:prSet/>
      <dgm:spPr/>
      <dgm:t>
        <a:bodyPr/>
        <a:lstStyle/>
        <a:p>
          <a:r>
            <a:rPr lang="en-GB" dirty="0"/>
            <a:t>Business</a:t>
          </a:r>
        </a:p>
      </dgm:t>
    </dgm:pt>
    <dgm:pt modelId="{50D2BFDA-8955-4D84-804D-A7FE403B8D33}" type="parTrans" cxnId="{D6D66915-9EC5-496A-83C5-3B35C4A16A35}">
      <dgm:prSet/>
      <dgm:spPr/>
      <dgm:t>
        <a:bodyPr/>
        <a:lstStyle/>
        <a:p>
          <a:endParaRPr lang="en-GB"/>
        </a:p>
      </dgm:t>
    </dgm:pt>
    <dgm:pt modelId="{CE12B0AA-B59E-4489-A2DC-F5435A2C3391}" type="sibTrans" cxnId="{D6D66915-9EC5-496A-83C5-3B35C4A16A35}">
      <dgm:prSet/>
      <dgm:spPr/>
      <dgm:t>
        <a:bodyPr/>
        <a:lstStyle/>
        <a:p>
          <a:endParaRPr lang="en-GB"/>
        </a:p>
      </dgm:t>
    </dgm:pt>
    <dgm:pt modelId="{38DF60FF-E281-4F45-BF52-7CC30C88A541}">
      <dgm:prSet/>
      <dgm:spPr/>
      <dgm:t>
        <a:bodyPr/>
        <a:lstStyle/>
        <a:p>
          <a:r>
            <a:rPr lang="en-GB" dirty="0"/>
            <a:t>Accounting</a:t>
          </a:r>
        </a:p>
      </dgm:t>
    </dgm:pt>
    <dgm:pt modelId="{A0731EFE-32C6-45E4-AB7B-3681F3232460}" type="parTrans" cxnId="{3D921EF5-8F8E-434F-BE00-0312EF501EE9}">
      <dgm:prSet/>
      <dgm:spPr/>
      <dgm:t>
        <a:bodyPr/>
        <a:lstStyle/>
        <a:p>
          <a:endParaRPr lang="en-GB"/>
        </a:p>
      </dgm:t>
    </dgm:pt>
    <dgm:pt modelId="{DA25960F-1330-4BC8-BAEE-18736DAEBAA5}" type="sibTrans" cxnId="{3D921EF5-8F8E-434F-BE00-0312EF501EE9}">
      <dgm:prSet/>
      <dgm:spPr/>
      <dgm:t>
        <a:bodyPr/>
        <a:lstStyle/>
        <a:p>
          <a:endParaRPr lang="en-GB"/>
        </a:p>
      </dgm:t>
    </dgm:pt>
    <dgm:pt modelId="{0A61B878-ACF0-481C-9030-41421D6B1293}">
      <dgm:prSet/>
      <dgm:spPr/>
      <dgm:t>
        <a:bodyPr/>
        <a:lstStyle/>
        <a:p>
          <a:r>
            <a:rPr lang="en-GB" dirty="0"/>
            <a:t>LCW – previously LCVP</a:t>
          </a:r>
        </a:p>
      </dgm:t>
    </dgm:pt>
    <dgm:pt modelId="{5560D794-BE91-4DAB-9199-D75FC2495E9C}" type="parTrans" cxnId="{339441CA-4C7A-4E27-A232-AE02D285C0FB}">
      <dgm:prSet/>
      <dgm:spPr/>
      <dgm:t>
        <a:bodyPr/>
        <a:lstStyle/>
        <a:p>
          <a:endParaRPr lang="en-GB"/>
        </a:p>
      </dgm:t>
    </dgm:pt>
    <dgm:pt modelId="{A4FBA817-0204-4F1F-804A-CA7F832374F6}" type="sibTrans" cxnId="{339441CA-4C7A-4E27-A232-AE02D285C0FB}">
      <dgm:prSet/>
      <dgm:spPr/>
      <dgm:t>
        <a:bodyPr/>
        <a:lstStyle/>
        <a:p>
          <a:endParaRPr lang="en-GB"/>
        </a:p>
      </dgm:t>
    </dgm:pt>
    <dgm:pt modelId="{70B7C34B-EFB6-4652-9915-93E399CF1904}">
      <dgm:prSet phldr="0"/>
      <dgm:spPr/>
      <dgm:t>
        <a:bodyPr/>
        <a:lstStyle/>
        <a:p>
          <a:pPr rtl="0"/>
          <a:r>
            <a:rPr lang="en-GB" dirty="0">
              <a:latin typeface="Calibri Light" panose="020F0302020204030204"/>
            </a:rPr>
            <a:t>Politics &amp; Society</a:t>
          </a:r>
        </a:p>
      </dgm:t>
    </dgm:pt>
    <dgm:pt modelId="{57E11C95-64E6-4030-B439-12DD7AF0D14A}" type="parTrans" cxnId="{94A17187-C3AE-4349-8620-3D055B9266BF}">
      <dgm:prSet/>
      <dgm:spPr/>
      <dgm:t>
        <a:bodyPr/>
        <a:lstStyle/>
        <a:p>
          <a:endParaRPr lang="en-IE"/>
        </a:p>
      </dgm:t>
    </dgm:pt>
    <dgm:pt modelId="{7AF27AD1-0A3D-407B-85F3-4D4552F3B5D7}" type="sibTrans" cxnId="{94A17187-C3AE-4349-8620-3D055B9266BF}">
      <dgm:prSet/>
      <dgm:spPr/>
      <dgm:t>
        <a:bodyPr/>
        <a:lstStyle/>
        <a:p>
          <a:endParaRPr lang="en-IE"/>
        </a:p>
      </dgm:t>
    </dgm:pt>
    <dgm:pt modelId="{BD92A637-0743-46C1-A5C0-7431CD377F31}" type="pres">
      <dgm:prSet presAssocID="{03E4E023-DE19-4A0C-911E-7641F43F7EF9}" presName="linear" presStyleCnt="0">
        <dgm:presLayoutVars>
          <dgm:dir/>
          <dgm:resizeHandles val="exact"/>
        </dgm:presLayoutVars>
      </dgm:prSet>
      <dgm:spPr/>
    </dgm:pt>
    <dgm:pt modelId="{7FAA8826-9E83-4529-B364-99B794F26ADE}" type="pres">
      <dgm:prSet presAssocID="{38170D7B-959B-4E79-A3F7-FD488D0F737C}" presName="comp" presStyleCnt="0"/>
      <dgm:spPr/>
    </dgm:pt>
    <dgm:pt modelId="{82E3D254-F299-4194-894D-BBDB19BE9C63}" type="pres">
      <dgm:prSet presAssocID="{38170D7B-959B-4E79-A3F7-FD488D0F737C}" presName="box" presStyleLbl="node1" presStyleIdx="0" presStyleCnt="4"/>
      <dgm:spPr/>
    </dgm:pt>
    <dgm:pt modelId="{DEF39E3E-EB2F-40AC-A6BF-DEDFE765ACE5}" type="pres">
      <dgm:prSet presAssocID="{38170D7B-959B-4E79-A3F7-FD488D0F737C}" presName="img" presStyleLbl="fgImgPlace1" presStyleIdx="0" presStyleCnt="4"/>
      <dgm:spPr>
        <a:blipFill rotWithShape="1">
          <a:blip xmlns:r="http://schemas.openxmlformats.org/officeDocument/2006/relationships" r:embed="rId1"/>
          <a:srcRect/>
          <a:stretch>
            <a:fillRect t="-3000" b="-3000"/>
          </a:stretch>
        </a:blipFill>
      </dgm:spPr>
    </dgm:pt>
    <dgm:pt modelId="{AB7C3526-DEE3-4A94-AD78-02BFC425C499}" type="pres">
      <dgm:prSet presAssocID="{38170D7B-959B-4E79-A3F7-FD488D0F737C}" presName="text" presStyleLbl="node1" presStyleIdx="0" presStyleCnt="4">
        <dgm:presLayoutVars>
          <dgm:bulletEnabled val="1"/>
        </dgm:presLayoutVars>
      </dgm:prSet>
      <dgm:spPr/>
    </dgm:pt>
    <dgm:pt modelId="{4D7C623A-6B91-4937-90D5-1035670E0047}" type="pres">
      <dgm:prSet presAssocID="{94408CAD-04C6-4A04-AD5D-238FF1C99261}" presName="spacer" presStyleCnt="0"/>
      <dgm:spPr/>
    </dgm:pt>
    <dgm:pt modelId="{7E380011-1797-42F8-A09B-8551498363B0}" type="pres">
      <dgm:prSet presAssocID="{13425856-5A36-4089-9706-13203684C957}" presName="comp" presStyleCnt="0"/>
      <dgm:spPr/>
    </dgm:pt>
    <dgm:pt modelId="{1C532181-65D2-458F-A868-4568176B7050}" type="pres">
      <dgm:prSet presAssocID="{13425856-5A36-4089-9706-13203684C957}" presName="box" presStyleLbl="node1" presStyleIdx="1" presStyleCnt="4"/>
      <dgm:spPr/>
    </dgm:pt>
    <dgm:pt modelId="{55D12C09-3118-4C79-85CA-1DE929190E7C}" type="pres">
      <dgm:prSet presAssocID="{13425856-5A36-4089-9706-13203684C957}" presName="img" presStyleLbl="fgImgPlace1" presStyleIdx="1" presStyleCnt="4" custLinFactNeighborX="1942"/>
      <dgm:spPr>
        <a:blipFill rotWithShape="1">
          <a:blip xmlns:r="http://schemas.openxmlformats.org/officeDocument/2006/relationships" r:embed="rId2"/>
          <a:srcRect/>
          <a:stretch>
            <a:fillRect l="-47000" r="-47000"/>
          </a:stretch>
        </a:blipFill>
      </dgm:spPr>
    </dgm:pt>
    <dgm:pt modelId="{5DB6E87B-ED76-474C-95CA-2F376363D9C0}" type="pres">
      <dgm:prSet presAssocID="{13425856-5A36-4089-9706-13203684C957}" presName="text" presStyleLbl="node1" presStyleIdx="1" presStyleCnt="4">
        <dgm:presLayoutVars>
          <dgm:bulletEnabled val="1"/>
        </dgm:presLayoutVars>
      </dgm:prSet>
      <dgm:spPr/>
    </dgm:pt>
    <dgm:pt modelId="{D880F484-3925-4F78-8A8F-D762F76E90C6}" type="pres">
      <dgm:prSet presAssocID="{6B728A82-044D-4028-BFC8-115D89F3C17B}" presName="spacer" presStyleCnt="0"/>
      <dgm:spPr/>
    </dgm:pt>
    <dgm:pt modelId="{D3569BC1-725A-4963-AED3-BB6A51FC30AC}" type="pres">
      <dgm:prSet presAssocID="{C38D537F-AAA1-4F7B-9867-BE3D3AFB6226}" presName="comp" presStyleCnt="0"/>
      <dgm:spPr/>
    </dgm:pt>
    <dgm:pt modelId="{E9216986-E38F-424F-A0ED-6EA9F49E63A7}" type="pres">
      <dgm:prSet presAssocID="{C38D537F-AAA1-4F7B-9867-BE3D3AFB6226}" presName="box" presStyleLbl="node1" presStyleIdx="2" presStyleCnt="4"/>
      <dgm:spPr/>
    </dgm:pt>
    <dgm:pt modelId="{20170A2A-BF83-43E0-9D44-97741DE03E3B}" type="pres">
      <dgm:prSet presAssocID="{C38D537F-AAA1-4F7B-9867-BE3D3AFB6226}" presName="img" presStyleLbl="fgImgPlace1" presStyleIdx="2" presStyleCnt="4"/>
      <dgm:spPr>
        <a:blipFill rotWithShape="1">
          <a:blip xmlns:r="http://schemas.openxmlformats.org/officeDocument/2006/relationships" r:embed="rId3"/>
          <a:srcRect/>
          <a:stretch>
            <a:fillRect l="-11000" r="-11000"/>
          </a:stretch>
        </a:blipFill>
      </dgm:spPr>
    </dgm:pt>
    <dgm:pt modelId="{F449CD1E-A7A1-4751-B789-A5D6C61BDA6B}" type="pres">
      <dgm:prSet presAssocID="{C38D537F-AAA1-4F7B-9867-BE3D3AFB6226}" presName="text" presStyleLbl="node1" presStyleIdx="2" presStyleCnt="4">
        <dgm:presLayoutVars>
          <dgm:bulletEnabled val="1"/>
        </dgm:presLayoutVars>
      </dgm:prSet>
      <dgm:spPr/>
    </dgm:pt>
    <dgm:pt modelId="{D7D8899C-57C8-4D53-A753-6583731DEBA9}" type="pres">
      <dgm:prSet presAssocID="{D74E0010-AB41-4F4C-AA6F-922EA6155E70}" presName="spacer" presStyleCnt="0"/>
      <dgm:spPr/>
    </dgm:pt>
    <dgm:pt modelId="{753DC5A7-C262-43B9-A234-B4BA718B1BC8}" type="pres">
      <dgm:prSet presAssocID="{67BA26C6-922B-4F58-B104-0C77BA118ADB}" presName="comp" presStyleCnt="0"/>
      <dgm:spPr/>
    </dgm:pt>
    <dgm:pt modelId="{2AB31285-3D05-437B-8687-0A62F6A0B56D}" type="pres">
      <dgm:prSet presAssocID="{67BA26C6-922B-4F58-B104-0C77BA118ADB}" presName="box" presStyleLbl="node1" presStyleIdx="3" presStyleCnt="4"/>
      <dgm:spPr/>
    </dgm:pt>
    <dgm:pt modelId="{A1FD4201-758C-400E-95EA-AD45C1868437}" type="pres">
      <dgm:prSet presAssocID="{67BA26C6-922B-4F58-B104-0C77BA118ADB}" presName="img" presStyleLbl="fgImgPlace1" presStyleIdx="3" presStyleCnt="4"/>
      <dgm:spPr>
        <a:blipFill rotWithShape="1">
          <a:blip xmlns:r="http://schemas.openxmlformats.org/officeDocument/2006/relationships" r:embed="rId4"/>
          <a:srcRect/>
          <a:stretch>
            <a:fillRect l="-2000" r="-2000"/>
          </a:stretch>
        </a:blipFill>
      </dgm:spPr>
    </dgm:pt>
    <dgm:pt modelId="{76AC1471-DE26-47F3-9805-9B8B84A4B05D}" type="pres">
      <dgm:prSet presAssocID="{67BA26C6-922B-4F58-B104-0C77BA118ADB}" presName="text" presStyleLbl="node1" presStyleIdx="3" presStyleCnt="4">
        <dgm:presLayoutVars>
          <dgm:bulletEnabled val="1"/>
        </dgm:presLayoutVars>
      </dgm:prSet>
      <dgm:spPr/>
    </dgm:pt>
  </dgm:ptLst>
  <dgm:cxnLst>
    <dgm:cxn modelId="{0624C502-D9C6-4863-9789-E0AE7268EE98}" type="presOf" srcId="{03E4E023-DE19-4A0C-911E-7641F43F7EF9}" destId="{BD92A637-0743-46C1-A5C0-7431CD377F31}" srcOrd="0" destOrd="0" presId="urn:microsoft.com/office/officeart/2005/8/layout/vList4"/>
    <dgm:cxn modelId="{711A2B04-26AB-407B-9DC2-159597B4C016}" type="presOf" srcId="{4C11AAC9-13DF-4D3F-B77A-77E365D21AD4}" destId="{F449CD1E-A7A1-4751-B789-A5D6C61BDA6B}" srcOrd="1" destOrd="2" presId="urn:microsoft.com/office/officeart/2005/8/layout/vList4"/>
    <dgm:cxn modelId="{D6D66915-9EC5-496A-83C5-3B35C4A16A35}" srcId="{67BA26C6-922B-4F58-B104-0C77BA118ADB}" destId="{512C5896-0B40-42F1-9556-7B2295F38F37}" srcOrd="0" destOrd="0" parTransId="{50D2BFDA-8955-4D84-804D-A7FE403B8D33}" sibTransId="{CE12B0AA-B59E-4489-A2DC-F5435A2C3391}"/>
    <dgm:cxn modelId="{6DDE661A-9424-4304-A037-23911A21C51A}" type="presOf" srcId="{FCFC400F-4264-41AC-9BD8-9E59A70BFEEC}" destId="{AB7C3526-DEE3-4A94-AD78-02BFC425C499}" srcOrd="1" destOrd="2" presId="urn:microsoft.com/office/officeart/2005/8/layout/vList4"/>
    <dgm:cxn modelId="{4F75D524-8539-43DD-B17E-82FC0CCFCB49}" srcId="{38170D7B-959B-4E79-A3F7-FD488D0F737C}" destId="{FCFC400F-4264-41AC-9BD8-9E59A70BFEEC}" srcOrd="1" destOrd="0" parTransId="{3A6C7044-8C37-4193-BAFA-65426C89D004}" sibTransId="{C578E87C-3558-4966-8F7F-8316DEB140F1}"/>
    <dgm:cxn modelId="{53BEDC2A-7E7C-4F04-ADCB-4BFF600394FD}" srcId="{C38D537F-AAA1-4F7B-9867-BE3D3AFB6226}" destId="{AAB0F7BE-709D-4BE3-8D68-8A7E993718CB}" srcOrd="0" destOrd="0" parTransId="{8832CC30-040A-4F9F-804C-FAB84DA1DF09}" sibTransId="{472C68AF-53C1-4B23-875E-AB40040A7008}"/>
    <dgm:cxn modelId="{D4D18E2B-9C29-47A7-8A59-0E14443AF385}" type="presOf" srcId="{BA0CC66F-544B-4071-87D1-1C790320C345}" destId="{5DB6E87B-ED76-474C-95CA-2F376363D9C0}" srcOrd="1" destOrd="1" presId="urn:microsoft.com/office/officeart/2005/8/layout/vList4"/>
    <dgm:cxn modelId="{A58B6C31-BBBC-423B-9A60-13D71F4CC655}" srcId="{C38D537F-AAA1-4F7B-9867-BE3D3AFB6226}" destId="{4C1A681C-4624-482D-A010-352F6CA0F462}" srcOrd="3" destOrd="0" parTransId="{4B9ADEA4-BC61-4B6B-B0F2-8AD0CD871959}" sibTransId="{27FED51B-A317-423B-808E-3CD636CA418E}"/>
    <dgm:cxn modelId="{7B8F3232-EB96-4049-B172-9DD274A8560C}" type="presOf" srcId="{AAB0F7BE-709D-4BE3-8D68-8A7E993718CB}" destId="{E9216986-E38F-424F-A0ED-6EA9F49E63A7}" srcOrd="0" destOrd="1" presId="urn:microsoft.com/office/officeart/2005/8/layout/vList4"/>
    <dgm:cxn modelId="{B359DB33-8AB0-428F-8F24-AA17F9453B04}" type="presOf" srcId="{2F7B970F-7981-4CE0-BA64-0E7033AA9AF0}" destId="{E9216986-E38F-424F-A0ED-6EA9F49E63A7}" srcOrd="0" destOrd="3" presId="urn:microsoft.com/office/officeart/2005/8/layout/vList4"/>
    <dgm:cxn modelId="{530ABF38-1E73-47BF-87BC-701CB806DFC0}" type="presOf" srcId="{5E4A6422-B22F-4E62-8A71-6D57B2381277}" destId="{1C532181-65D2-458F-A868-4568176B7050}" srcOrd="0" destOrd="2" presId="urn:microsoft.com/office/officeart/2005/8/layout/vList4"/>
    <dgm:cxn modelId="{844F4A3B-3220-4D97-B05B-970B9CF6D20B}" srcId="{03E4E023-DE19-4A0C-911E-7641F43F7EF9}" destId="{67BA26C6-922B-4F58-B104-0C77BA118ADB}" srcOrd="3" destOrd="0" parTransId="{A5DB10E5-889E-432F-8CBF-EE7B5042B3B0}" sibTransId="{91FA4692-C90B-4373-A55A-6F8D95A57004}"/>
    <dgm:cxn modelId="{FBB0A43B-A9DD-4CFB-A0BC-994C75401FFE}" srcId="{38170D7B-959B-4E79-A3F7-FD488D0F737C}" destId="{AEBEC7C7-C81E-4FB1-8E29-6D3D83C678F7}" srcOrd="0" destOrd="0" parTransId="{2371C1FA-DDAC-486D-B4B1-FFDB63DC55E0}" sibTransId="{D9676354-599B-42A6-B906-422630DE3106}"/>
    <dgm:cxn modelId="{C68A0C3E-2806-496C-A837-BD2D0EFF1857}" type="presOf" srcId="{512C5896-0B40-42F1-9556-7B2295F38F37}" destId="{2AB31285-3D05-437B-8687-0A62F6A0B56D}" srcOrd="0" destOrd="1" presId="urn:microsoft.com/office/officeart/2005/8/layout/vList4"/>
    <dgm:cxn modelId="{6AFF8360-7FD6-4FB9-87E4-0CC9EACC5971}" type="presOf" srcId="{0A61B878-ACF0-481C-9030-41421D6B1293}" destId="{76AC1471-DE26-47F3-9805-9B8B84A4B05D}" srcOrd="1" destOrd="3" presId="urn:microsoft.com/office/officeart/2005/8/layout/vList4"/>
    <dgm:cxn modelId="{19806D6A-9A9B-457E-9445-7069C6BF0331}" srcId="{C38D537F-AAA1-4F7B-9867-BE3D3AFB6226}" destId="{4C11AAC9-13DF-4D3F-B77A-77E365D21AD4}" srcOrd="1" destOrd="0" parTransId="{B90B39FA-AADE-4B51-B48C-6F6A8E3AC510}" sibTransId="{6F25BB9B-FA75-481B-96EA-8E5B0E4D5F6F}"/>
    <dgm:cxn modelId="{C2DC346B-8FAB-42DC-8D94-1FBA05483911}" srcId="{03E4E023-DE19-4A0C-911E-7641F43F7EF9}" destId="{13425856-5A36-4089-9706-13203684C957}" srcOrd="1" destOrd="0" parTransId="{4EDC2B2A-08C1-4E55-A19A-F6A28B19FCC7}" sibTransId="{6B728A82-044D-4028-BFC8-115D89F3C17B}"/>
    <dgm:cxn modelId="{4E75146C-FBB7-4E11-82DF-103F7146055D}" type="presOf" srcId="{38170D7B-959B-4E79-A3F7-FD488D0F737C}" destId="{AB7C3526-DEE3-4A94-AD78-02BFC425C499}" srcOrd="1" destOrd="0" presId="urn:microsoft.com/office/officeart/2005/8/layout/vList4"/>
    <dgm:cxn modelId="{B15A5E50-93CB-4D03-AF0A-4BBDB68CAB22}" type="presOf" srcId="{C38D537F-AAA1-4F7B-9867-BE3D3AFB6226}" destId="{F449CD1E-A7A1-4751-B789-A5D6C61BDA6B}" srcOrd="1" destOrd="0" presId="urn:microsoft.com/office/officeart/2005/8/layout/vList4"/>
    <dgm:cxn modelId="{4F5A8172-A896-49A4-AF2B-BA6BB76F7784}" type="presOf" srcId="{4C1A681C-4624-482D-A010-352F6CA0F462}" destId="{E9216986-E38F-424F-A0ED-6EA9F49E63A7}" srcOrd="0" destOrd="4" presId="urn:microsoft.com/office/officeart/2005/8/layout/vList4"/>
    <dgm:cxn modelId="{55114475-C3EE-43C6-9797-0DCAC49CF2B2}" type="presOf" srcId="{38DF60FF-E281-4F45-BF52-7CC30C88A541}" destId="{76AC1471-DE26-47F3-9805-9B8B84A4B05D}" srcOrd="1" destOrd="2" presId="urn:microsoft.com/office/officeart/2005/8/layout/vList4"/>
    <dgm:cxn modelId="{C6985777-9E84-4D44-90DD-B1971937D9F6}" type="presOf" srcId="{C38D537F-AAA1-4F7B-9867-BE3D3AFB6226}" destId="{E9216986-E38F-424F-A0ED-6EA9F49E63A7}" srcOrd="0" destOrd="0" presId="urn:microsoft.com/office/officeart/2005/8/layout/vList4"/>
    <dgm:cxn modelId="{A9414F58-CE93-4138-988A-5E6C2D8E86D5}" type="presOf" srcId="{2F7B970F-7981-4CE0-BA64-0E7033AA9AF0}" destId="{F449CD1E-A7A1-4751-B789-A5D6C61BDA6B}" srcOrd="1" destOrd="3" presId="urn:microsoft.com/office/officeart/2005/8/layout/vList4"/>
    <dgm:cxn modelId="{3453547F-DD18-4CC5-9B2A-C074A571C9B2}" type="presOf" srcId="{0A61B878-ACF0-481C-9030-41421D6B1293}" destId="{2AB31285-3D05-437B-8687-0A62F6A0B56D}" srcOrd="0" destOrd="3" presId="urn:microsoft.com/office/officeart/2005/8/layout/vList4"/>
    <dgm:cxn modelId="{94A17187-C3AE-4349-8620-3D055B9266BF}" srcId="{C38D537F-AAA1-4F7B-9867-BE3D3AFB6226}" destId="{70B7C34B-EFB6-4652-9915-93E399CF1904}" srcOrd="4" destOrd="0" parTransId="{57E11C95-64E6-4030-B439-12DD7AF0D14A}" sibTransId="{7AF27AD1-0A3D-407B-85F3-4D4552F3B5D7}"/>
    <dgm:cxn modelId="{A034D394-6A3B-443F-9F9A-4400288CA9BE}" srcId="{03E4E023-DE19-4A0C-911E-7641F43F7EF9}" destId="{38170D7B-959B-4E79-A3F7-FD488D0F737C}" srcOrd="0" destOrd="0" parTransId="{5BEC1A79-6AAB-4394-BD2A-EF21A6EDD685}" sibTransId="{94408CAD-04C6-4A04-AD5D-238FF1C99261}"/>
    <dgm:cxn modelId="{B03E0A96-7789-4DAD-B6E8-188B2BD785CF}" srcId="{03E4E023-DE19-4A0C-911E-7641F43F7EF9}" destId="{C38D537F-AAA1-4F7B-9867-BE3D3AFB6226}" srcOrd="2" destOrd="0" parTransId="{04081E7C-998F-4403-913D-CA68120A75C1}" sibTransId="{D74E0010-AB41-4F4C-AA6F-922EA6155E70}"/>
    <dgm:cxn modelId="{4FE0B796-C810-4FB8-BF85-3D2292824B9F}" type="presOf" srcId="{AEBEC7C7-C81E-4FB1-8E29-6D3D83C678F7}" destId="{AB7C3526-DEE3-4A94-AD78-02BFC425C499}" srcOrd="1" destOrd="1" presId="urn:microsoft.com/office/officeart/2005/8/layout/vList4"/>
    <dgm:cxn modelId="{289E3F98-B8D5-495C-B434-887C7273DDE3}" type="presOf" srcId="{38170D7B-959B-4E79-A3F7-FD488D0F737C}" destId="{82E3D254-F299-4194-894D-BBDB19BE9C63}" srcOrd="0" destOrd="0" presId="urn:microsoft.com/office/officeart/2005/8/layout/vList4"/>
    <dgm:cxn modelId="{66048C9C-BFA6-4E2A-B253-D1CF25B51AC7}" type="presOf" srcId="{512C5896-0B40-42F1-9556-7B2295F38F37}" destId="{76AC1471-DE26-47F3-9805-9B8B84A4B05D}" srcOrd="1" destOrd="1" presId="urn:microsoft.com/office/officeart/2005/8/layout/vList4"/>
    <dgm:cxn modelId="{36F90F9F-0DCB-4A08-AED0-43F026894624}" type="presOf" srcId="{4C11AAC9-13DF-4D3F-B77A-77E365D21AD4}" destId="{E9216986-E38F-424F-A0ED-6EA9F49E63A7}" srcOrd="0" destOrd="2" presId="urn:microsoft.com/office/officeart/2005/8/layout/vList4"/>
    <dgm:cxn modelId="{2DA0449F-4925-4793-A046-860E09E61DCB}" type="presOf" srcId="{70B7C34B-EFB6-4652-9915-93E399CF1904}" destId="{F449CD1E-A7A1-4751-B789-A5D6C61BDA6B}" srcOrd="1" destOrd="5" presId="urn:microsoft.com/office/officeart/2005/8/layout/vList4"/>
    <dgm:cxn modelId="{92B752A2-9F99-4738-8988-6E6531D83C63}" srcId="{13425856-5A36-4089-9706-13203684C957}" destId="{BA0CC66F-544B-4071-87D1-1C790320C345}" srcOrd="0" destOrd="0" parTransId="{12DD77EC-70AC-4418-B90A-3096C4A5D1C9}" sibTransId="{53E4E9CE-263D-49F6-882F-02B419500FD9}"/>
    <dgm:cxn modelId="{BCCB30A3-A81A-461A-99B8-0914BAAF0A01}" type="presOf" srcId="{67BA26C6-922B-4F58-B104-0C77BA118ADB}" destId="{2AB31285-3D05-437B-8687-0A62F6A0B56D}" srcOrd="0" destOrd="0" presId="urn:microsoft.com/office/officeart/2005/8/layout/vList4"/>
    <dgm:cxn modelId="{3EE770AA-3950-4032-A8C3-661B05D531DF}" type="presOf" srcId="{13425856-5A36-4089-9706-13203684C957}" destId="{1C532181-65D2-458F-A868-4568176B7050}" srcOrd="0" destOrd="0" presId="urn:microsoft.com/office/officeart/2005/8/layout/vList4"/>
    <dgm:cxn modelId="{8C72EAB1-F2CD-470A-BBA8-CF77BA2AFDF1}" type="presOf" srcId="{AEBEC7C7-C81E-4FB1-8E29-6D3D83C678F7}" destId="{82E3D254-F299-4194-894D-BBDB19BE9C63}" srcOrd="0" destOrd="1" presId="urn:microsoft.com/office/officeart/2005/8/layout/vList4"/>
    <dgm:cxn modelId="{5DA276BE-360E-47E8-9C97-953B31BBA578}" type="presOf" srcId="{38DF60FF-E281-4F45-BF52-7CC30C88A541}" destId="{2AB31285-3D05-437B-8687-0A62F6A0B56D}" srcOrd="0" destOrd="2" presId="urn:microsoft.com/office/officeart/2005/8/layout/vList4"/>
    <dgm:cxn modelId="{931512C8-DC1D-41D0-B318-6CEE7F5344D5}" srcId="{13425856-5A36-4089-9706-13203684C957}" destId="{5E4A6422-B22F-4E62-8A71-6D57B2381277}" srcOrd="1" destOrd="0" parTransId="{F21378DB-F1A4-4126-85AA-E279054569BF}" sibTransId="{E60776F9-E200-4888-9E85-BC4F0417A900}"/>
    <dgm:cxn modelId="{339441CA-4C7A-4E27-A232-AE02D285C0FB}" srcId="{67BA26C6-922B-4F58-B104-0C77BA118ADB}" destId="{0A61B878-ACF0-481C-9030-41421D6B1293}" srcOrd="2" destOrd="0" parTransId="{5560D794-BE91-4DAB-9199-D75FC2495E9C}" sibTransId="{A4FBA817-0204-4F1F-804A-CA7F832374F6}"/>
    <dgm:cxn modelId="{C0CC2BCE-C0DD-4B7C-9C53-B45D04D02B0C}" type="presOf" srcId="{5E4A6422-B22F-4E62-8A71-6D57B2381277}" destId="{5DB6E87B-ED76-474C-95CA-2F376363D9C0}" srcOrd="1" destOrd="2" presId="urn:microsoft.com/office/officeart/2005/8/layout/vList4"/>
    <dgm:cxn modelId="{877AEDCF-F735-4ABB-9CFB-1E5E1922D394}" type="presOf" srcId="{13425856-5A36-4089-9706-13203684C957}" destId="{5DB6E87B-ED76-474C-95CA-2F376363D9C0}" srcOrd="1" destOrd="0" presId="urn:microsoft.com/office/officeart/2005/8/layout/vList4"/>
    <dgm:cxn modelId="{C8E297D0-0CA1-4B08-8C92-B22F17CF6BAA}" type="presOf" srcId="{FCFC400F-4264-41AC-9BD8-9E59A70BFEEC}" destId="{82E3D254-F299-4194-894D-BBDB19BE9C63}" srcOrd="0" destOrd="2" presId="urn:microsoft.com/office/officeart/2005/8/layout/vList4"/>
    <dgm:cxn modelId="{0DEAB2DF-8766-48BF-A092-3BEA3462195D}" type="presOf" srcId="{4C1A681C-4624-482D-A010-352F6CA0F462}" destId="{F449CD1E-A7A1-4751-B789-A5D6C61BDA6B}" srcOrd="1" destOrd="4" presId="urn:microsoft.com/office/officeart/2005/8/layout/vList4"/>
    <dgm:cxn modelId="{2B2ED1E1-74B5-4DC0-83FF-299DC253F84B}" type="presOf" srcId="{67BA26C6-922B-4F58-B104-0C77BA118ADB}" destId="{76AC1471-DE26-47F3-9805-9B8B84A4B05D}" srcOrd="1" destOrd="0" presId="urn:microsoft.com/office/officeart/2005/8/layout/vList4"/>
    <dgm:cxn modelId="{84A3EDE1-4F52-4DF4-9419-D7A9365BFFE6}" type="presOf" srcId="{BA0CC66F-544B-4071-87D1-1C790320C345}" destId="{1C532181-65D2-458F-A868-4568176B7050}" srcOrd="0" destOrd="1" presId="urn:microsoft.com/office/officeart/2005/8/layout/vList4"/>
    <dgm:cxn modelId="{6F94C3E3-9D6E-4F72-AD24-0B959A801472}" type="presOf" srcId="{70B7C34B-EFB6-4652-9915-93E399CF1904}" destId="{E9216986-E38F-424F-A0ED-6EA9F49E63A7}" srcOrd="0" destOrd="5" presId="urn:microsoft.com/office/officeart/2005/8/layout/vList4"/>
    <dgm:cxn modelId="{974C0EEE-4EFA-47A9-82AB-D21286345686}" srcId="{C38D537F-AAA1-4F7B-9867-BE3D3AFB6226}" destId="{2F7B970F-7981-4CE0-BA64-0E7033AA9AF0}" srcOrd="2" destOrd="0" parTransId="{1B6582FD-BADF-43A6-B082-1DD05A0369E2}" sibTransId="{1AE668C3-157A-4077-9D76-7230D193278F}"/>
    <dgm:cxn modelId="{3D921EF5-8F8E-434F-BE00-0312EF501EE9}" srcId="{67BA26C6-922B-4F58-B104-0C77BA118ADB}" destId="{38DF60FF-E281-4F45-BF52-7CC30C88A541}" srcOrd="1" destOrd="0" parTransId="{A0731EFE-32C6-45E4-AB7B-3681F3232460}" sibTransId="{DA25960F-1330-4BC8-BAEE-18736DAEBAA5}"/>
    <dgm:cxn modelId="{917091FA-50EE-4062-BDC3-D52F550FA7A5}" type="presOf" srcId="{AAB0F7BE-709D-4BE3-8D68-8A7E993718CB}" destId="{F449CD1E-A7A1-4751-B789-A5D6C61BDA6B}" srcOrd="1" destOrd="1" presId="urn:microsoft.com/office/officeart/2005/8/layout/vList4"/>
    <dgm:cxn modelId="{AF621265-AA45-49BE-9750-ECE6716F3BF2}" type="presParOf" srcId="{BD92A637-0743-46C1-A5C0-7431CD377F31}" destId="{7FAA8826-9E83-4529-B364-99B794F26ADE}" srcOrd="0" destOrd="0" presId="urn:microsoft.com/office/officeart/2005/8/layout/vList4"/>
    <dgm:cxn modelId="{9941BB08-EE43-4921-90DB-7CB692786535}" type="presParOf" srcId="{7FAA8826-9E83-4529-B364-99B794F26ADE}" destId="{82E3D254-F299-4194-894D-BBDB19BE9C63}" srcOrd="0" destOrd="0" presId="urn:microsoft.com/office/officeart/2005/8/layout/vList4"/>
    <dgm:cxn modelId="{8E10934E-78AF-4A3F-B096-8593B3FED49B}" type="presParOf" srcId="{7FAA8826-9E83-4529-B364-99B794F26ADE}" destId="{DEF39E3E-EB2F-40AC-A6BF-DEDFE765ACE5}" srcOrd="1" destOrd="0" presId="urn:microsoft.com/office/officeart/2005/8/layout/vList4"/>
    <dgm:cxn modelId="{A4EDD127-8910-4596-85D5-BAE7C8B5DCE6}" type="presParOf" srcId="{7FAA8826-9E83-4529-B364-99B794F26ADE}" destId="{AB7C3526-DEE3-4A94-AD78-02BFC425C499}" srcOrd="2" destOrd="0" presId="urn:microsoft.com/office/officeart/2005/8/layout/vList4"/>
    <dgm:cxn modelId="{E8862ACC-3608-4BEB-9DEE-36FE30D346FF}" type="presParOf" srcId="{BD92A637-0743-46C1-A5C0-7431CD377F31}" destId="{4D7C623A-6B91-4937-90D5-1035670E0047}" srcOrd="1" destOrd="0" presId="urn:microsoft.com/office/officeart/2005/8/layout/vList4"/>
    <dgm:cxn modelId="{EB2CDACC-582E-4A0F-8B2A-A673817015D7}" type="presParOf" srcId="{BD92A637-0743-46C1-A5C0-7431CD377F31}" destId="{7E380011-1797-42F8-A09B-8551498363B0}" srcOrd="2" destOrd="0" presId="urn:microsoft.com/office/officeart/2005/8/layout/vList4"/>
    <dgm:cxn modelId="{63BBEB01-3732-47E4-AA87-4EBDCF17FE4D}" type="presParOf" srcId="{7E380011-1797-42F8-A09B-8551498363B0}" destId="{1C532181-65D2-458F-A868-4568176B7050}" srcOrd="0" destOrd="0" presId="urn:microsoft.com/office/officeart/2005/8/layout/vList4"/>
    <dgm:cxn modelId="{61DB4318-9ABA-4FCA-8C62-ECFC43604175}" type="presParOf" srcId="{7E380011-1797-42F8-A09B-8551498363B0}" destId="{55D12C09-3118-4C79-85CA-1DE929190E7C}" srcOrd="1" destOrd="0" presId="urn:microsoft.com/office/officeart/2005/8/layout/vList4"/>
    <dgm:cxn modelId="{30A44860-F2C0-48DD-A66F-6DD982E67842}" type="presParOf" srcId="{7E380011-1797-42F8-A09B-8551498363B0}" destId="{5DB6E87B-ED76-474C-95CA-2F376363D9C0}" srcOrd="2" destOrd="0" presId="urn:microsoft.com/office/officeart/2005/8/layout/vList4"/>
    <dgm:cxn modelId="{0BE2A1B1-5910-4855-9FF3-FDD3C58D09A6}" type="presParOf" srcId="{BD92A637-0743-46C1-A5C0-7431CD377F31}" destId="{D880F484-3925-4F78-8A8F-D762F76E90C6}" srcOrd="3" destOrd="0" presId="urn:microsoft.com/office/officeart/2005/8/layout/vList4"/>
    <dgm:cxn modelId="{76253279-CE99-48B8-A722-D3528CB47885}" type="presParOf" srcId="{BD92A637-0743-46C1-A5C0-7431CD377F31}" destId="{D3569BC1-725A-4963-AED3-BB6A51FC30AC}" srcOrd="4" destOrd="0" presId="urn:microsoft.com/office/officeart/2005/8/layout/vList4"/>
    <dgm:cxn modelId="{F516A105-0E27-4066-9735-3DF242616265}" type="presParOf" srcId="{D3569BC1-725A-4963-AED3-BB6A51FC30AC}" destId="{E9216986-E38F-424F-A0ED-6EA9F49E63A7}" srcOrd="0" destOrd="0" presId="urn:microsoft.com/office/officeart/2005/8/layout/vList4"/>
    <dgm:cxn modelId="{C92E4ABD-75F0-439D-A771-A062D77B6A56}" type="presParOf" srcId="{D3569BC1-725A-4963-AED3-BB6A51FC30AC}" destId="{20170A2A-BF83-43E0-9D44-97741DE03E3B}" srcOrd="1" destOrd="0" presId="urn:microsoft.com/office/officeart/2005/8/layout/vList4"/>
    <dgm:cxn modelId="{17142E92-DD72-4E29-96A5-121CE81D196C}" type="presParOf" srcId="{D3569BC1-725A-4963-AED3-BB6A51FC30AC}" destId="{F449CD1E-A7A1-4751-B789-A5D6C61BDA6B}" srcOrd="2" destOrd="0" presId="urn:microsoft.com/office/officeart/2005/8/layout/vList4"/>
    <dgm:cxn modelId="{5602D62D-2E69-4756-9E5A-2CBC55B12240}" type="presParOf" srcId="{BD92A637-0743-46C1-A5C0-7431CD377F31}" destId="{D7D8899C-57C8-4D53-A753-6583731DEBA9}" srcOrd="5" destOrd="0" presId="urn:microsoft.com/office/officeart/2005/8/layout/vList4"/>
    <dgm:cxn modelId="{83C6F60C-7177-4DC6-A3A5-1E11F022AB1B}" type="presParOf" srcId="{BD92A637-0743-46C1-A5C0-7431CD377F31}" destId="{753DC5A7-C262-43B9-A234-B4BA718B1BC8}" srcOrd="6" destOrd="0" presId="urn:microsoft.com/office/officeart/2005/8/layout/vList4"/>
    <dgm:cxn modelId="{F3F92F0E-D4C8-4DF3-81C5-346235394F85}" type="presParOf" srcId="{753DC5A7-C262-43B9-A234-B4BA718B1BC8}" destId="{2AB31285-3D05-437B-8687-0A62F6A0B56D}" srcOrd="0" destOrd="0" presId="urn:microsoft.com/office/officeart/2005/8/layout/vList4"/>
    <dgm:cxn modelId="{7ACF6719-D3F5-419E-A172-FF05B111233C}" type="presParOf" srcId="{753DC5A7-C262-43B9-A234-B4BA718B1BC8}" destId="{A1FD4201-758C-400E-95EA-AD45C1868437}" srcOrd="1" destOrd="0" presId="urn:microsoft.com/office/officeart/2005/8/layout/vList4"/>
    <dgm:cxn modelId="{85E9E1AD-97C1-4939-B184-536517CBE592}" type="presParOf" srcId="{753DC5A7-C262-43B9-A234-B4BA718B1BC8}" destId="{76AC1471-DE26-47F3-9805-9B8B84A4B05D}"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EA1AB-E73F-41A1-8C34-64F849654695}">
      <dsp:nvSpPr>
        <dsp:cNvPr id="0" name=""/>
        <dsp:cNvSpPr/>
      </dsp:nvSpPr>
      <dsp:spPr>
        <a:xfrm>
          <a:off x="14367" y="39928"/>
          <a:ext cx="2759701" cy="3904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2 year academic programme  studying 7 subjects at HL/ OL </a:t>
          </a:r>
        </a:p>
        <a:p>
          <a:pPr marL="0" lvl="0" indent="0" algn="ctr" defTabSz="1066800">
            <a:lnSpc>
              <a:spcPct val="90000"/>
            </a:lnSpc>
            <a:spcBef>
              <a:spcPct val="0"/>
            </a:spcBef>
            <a:spcAft>
              <a:spcPct val="35000"/>
            </a:spcAft>
            <a:buNone/>
          </a:pPr>
          <a:r>
            <a:rPr lang="en-GB" sz="2400" kern="1200" dirty="0"/>
            <a:t>FL maths is available however it may have college implications</a:t>
          </a:r>
        </a:p>
      </dsp:txBody>
      <dsp:txXfrm>
        <a:off x="95196" y="120757"/>
        <a:ext cx="2598043" cy="3742580"/>
      </dsp:txXfrm>
    </dsp:sp>
    <dsp:sp modelId="{71B2D43E-9393-4AF7-A060-8DA688609CD0}">
      <dsp:nvSpPr>
        <dsp:cNvPr id="0" name=""/>
        <dsp:cNvSpPr/>
      </dsp:nvSpPr>
      <dsp:spPr>
        <a:xfrm>
          <a:off x="3050039" y="1649845"/>
          <a:ext cx="585056" cy="684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3050039" y="1786726"/>
        <a:ext cx="409539" cy="410643"/>
      </dsp:txXfrm>
    </dsp:sp>
    <dsp:sp modelId="{F7B66942-CEE1-47BA-B123-B02FF5198C6C}">
      <dsp:nvSpPr>
        <dsp:cNvPr id="0" name=""/>
        <dsp:cNvSpPr/>
      </dsp:nvSpPr>
      <dsp:spPr>
        <a:xfrm>
          <a:off x="3877949" y="0"/>
          <a:ext cx="2759701" cy="39840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Assessment is through terminal exam (some subjects offer practical elements)</a:t>
          </a:r>
        </a:p>
      </dsp:txBody>
      <dsp:txXfrm>
        <a:off x="3958778" y="80829"/>
        <a:ext cx="2598043" cy="3822438"/>
      </dsp:txXfrm>
    </dsp:sp>
    <dsp:sp modelId="{89FE4B14-82B4-4AEC-A88E-9EE023DEB845}">
      <dsp:nvSpPr>
        <dsp:cNvPr id="0" name=""/>
        <dsp:cNvSpPr/>
      </dsp:nvSpPr>
      <dsp:spPr>
        <a:xfrm>
          <a:off x="6913620" y="1649845"/>
          <a:ext cx="585056" cy="6844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6913620" y="1786726"/>
        <a:ext cx="409539" cy="410643"/>
      </dsp:txXfrm>
    </dsp:sp>
    <dsp:sp modelId="{04D358B4-FB92-492A-A3BF-E03EDFE44F5A}">
      <dsp:nvSpPr>
        <dsp:cNvPr id="0" name=""/>
        <dsp:cNvSpPr/>
      </dsp:nvSpPr>
      <dsp:spPr>
        <a:xfrm>
          <a:off x="7741531" y="0"/>
          <a:ext cx="2759701" cy="39840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You would benefit from the LC if you enjoy learning, feel at ease with the structure of the junior cycle, would like to progress to college/ university</a:t>
          </a:r>
        </a:p>
      </dsp:txBody>
      <dsp:txXfrm>
        <a:off x="7822360" y="80829"/>
        <a:ext cx="2598043" cy="3822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14917-ED19-4930-902B-96CEAA44007D}">
      <dsp:nvSpPr>
        <dsp:cNvPr id="0" name=""/>
        <dsp:cNvSpPr/>
      </dsp:nvSpPr>
      <dsp:spPr>
        <a:xfrm>
          <a:off x="0" y="0"/>
          <a:ext cx="5880652" cy="1873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Compulsory Subjects</a:t>
          </a:r>
        </a:p>
        <a:p>
          <a:pPr marL="171450" lvl="1" indent="-171450" algn="l" defTabSz="711200">
            <a:lnSpc>
              <a:spcPct val="90000"/>
            </a:lnSpc>
            <a:spcBef>
              <a:spcPct val="0"/>
            </a:spcBef>
            <a:spcAft>
              <a:spcPct val="15000"/>
            </a:spcAft>
            <a:buChar char="•"/>
          </a:pPr>
          <a:r>
            <a:rPr lang="en-GB" sz="1600" kern="1200" dirty="0"/>
            <a:t>Irish </a:t>
          </a:r>
        </a:p>
        <a:p>
          <a:pPr marL="171450" lvl="1" indent="-171450" algn="l" defTabSz="711200">
            <a:lnSpc>
              <a:spcPct val="90000"/>
            </a:lnSpc>
            <a:spcBef>
              <a:spcPct val="0"/>
            </a:spcBef>
            <a:spcAft>
              <a:spcPct val="15000"/>
            </a:spcAft>
            <a:buChar char="•"/>
          </a:pPr>
          <a:r>
            <a:rPr lang="en-GB" sz="1600" kern="1200" dirty="0"/>
            <a:t>English</a:t>
          </a:r>
        </a:p>
        <a:p>
          <a:pPr marL="171450" lvl="1" indent="-171450" algn="l" defTabSz="711200">
            <a:lnSpc>
              <a:spcPct val="90000"/>
            </a:lnSpc>
            <a:spcBef>
              <a:spcPct val="0"/>
            </a:spcBef>
            <a:spcAft>
              <a:spcPct val="15000"/>
            </a:spcAft>
            <a:buChar char="•"/>
          </a:pPr>
          <a:r>
            <a:rPr lang="en-GB" sz="1600" kern="1200" dirty="0"/>
            <a:t>Maths</a:t>
          </a:r>
        </a:p>
      </dsp:txBody>
      <dsp:txXfrm>
        <a:off x="1363524" y="0"/>
        <a:ext cx="4517127" cy="1873940"/>
      </dsp:txXfrm>
    </dsp:sp>
    <dsp:sp modelId="{889458CB-CE9F-4B4D-A876-DB7B3B24026F}">
      <dsp:nvSpPr>
        <dsp:cNvPr id="0" name=""/>
        <dsp:cNvSpPr/>
      </dsp:nvSpPr>
      <dsp:spPr>
        <a:xfrm>
          <a:off x="187394" y="187394"/>
          <a:ext cx="1176130" cy="1499152"/>
        </a:xfrm>
        <a:prstGeom prst="roundRect">
          <a:avLst>
            <a:gd name="adj" fmla="val 10000"/>
          </a:avLst>
        </a:prstGeom>
        <a:blipFill rotWithShape="1">
          <a:blip xmlns:r="http://schemas.openxmlformats.org/officeDocument/2006/relationships" r:embed="rId1"/>
          <a:srcRect/>
          <a:stretch>
            <a:fillRect l="-34000" r="-3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712BFF-89EE-4211-9DE0-E4D0A9A175E8}">
      <dsp:nvSpPr>
        <dsp:cNvPr id="0" name=""/>
        <dsp:cNvSpPr/>
      </dsp:nvSpPr>
      <dsp:spPr>
        <a:xfrm>
          <a:off x="0" y="2061334"/>
          <a:ext cx="5880652" cy="1873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Practical Group </a:t>
          </a:r>
        </a:p>
        <a:p>
          <a:pPr marL="171450" lvl="1" indent="-171450" algn="l" defTabSz="711200">
            <a:lnSpc>
              <a:spcPct val="90000"/>
            </a:lnSpc>
            <a:spcBef>
              <a:spcPct val="0"/>
            </a:spcBef>
            <a:spcAft>
              <a:spcPct val="15000"/>
            </a:spcAft>
            <a:buChar char="•"/>
          </a:pPr>
          <a:r>
            <a:rPr lang="en-GB" sz="1600" kern="1200" dirty="0"/>
            <a:t>Construction Studies</a:t>
          </a:r>
        </a:p>
        <a:p>
          <a:pPr marL="171450" lvl="1" indent="-171450" algn="l" defTabSz="711200">
            <a:lnSpc>
              <a:spcPct val="90000"/>
            </a:lnSpc>
            <a:spcBef>
              <a:spcPct val="0"/>
            </a:spcBef>
            <a:spcAft>
              <a:spcPct val="15000"/>
            </a:spcAft>
            <a:buChar char="•"/>
          </a:pPr>
          <a:r>
            <a:rPr lang="en-GB" sz="1600" kern="1200" dirty="0"/>
            <a:t>Engineering</a:t>
          </a:r>
        </a:p>
        <a:p>
          <a:pPr marL="171450" lvl="1" indent="-171450" algn="l" defTabSz="711200">
            <a:lnSpc>
              <a:spcPct val="90000"/>
            </a:lnSpc>
            <a:spcBef>
              <a:spcPct val="0"/>
            </a:spcBef>
            <a:spcAft>
              <a:spcPct val="15000"/>
            </a:spcAft>
            <a:buChar char="•"/>
          </a:pPr>
          <a:r>
            <a:rPr lang="en-GB" sz="1600" kern="1200" dirty="0"/>
            <a:t>Design &amp; Communication Graphics </a:t>
          </a:r>
          <a:r>
            <a:rPr lang="en-GB" sz="1600" i="1" kern="1200" dirty="0"/>
            <a:t>(compliments the artistic group)</a:t>
          </a:r>
        </a:p>
      </dsp:txBody>
      <dsp:txXfrm>
        <a:off x="1363524" y="2061334"/>
        <a:ext cx="4517127" cy="1873940"/>
      </dsp:txXfrm>
    </dsp:sp>
    <dsp:sp modelId="{757D3260-0544-4C5D-BFFE-97745E2DAC3E}">
      <dsp:nvSpPr>
        <dsp:cNvPr id="0" name=""/>
        <dsp:cNvSpPr/>
      </dsp:nvSpPr>
      <dsp:spPr>
        <a:xfrm>
          <a:off x="187394" y="2248728"/>
          <a:ext cx="1176130" cy="1499152"/>
        </a:xfrm>
        <a:prstGeom prst="roundRect">
          <a:avLst>
            <a:gd name="adj" fmla="val 10000"/>
          </a:avLst>
        </a:prstGeom>
        <a:blipFill rotWithShape="1">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4CBC56-0089-4F94-9F1F-B6C14B41C28D}">
      <dsp:nvSpPr>
        <dsp:cNvPr id="0" name=""/>
        <dsp:cNvSpPr/>
      </dsp:nvSpPr>
      <dsp:spPr>
        <a:xfrm>
          <a:off x="0" y="4122668"/>
          <a:ext cx="5880652" cy="18739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GB" sz="2100" kern="1200" dirty="0"/>
            <a:t>Science Group</a:t>
          </a:r>
        </a:p>
        <a:p>
          <a:pPr marL="171450" lvl="1" indent="-171450" algn="l" defTabSz="711200">
            <a:lnSpc>
              <a:spcPct val="90000"/>
            </a:lnSpc>
            <a:spcBef>
              <a:spcPct val="0"/>
            </a:spcBef>
            <a:spcAft>
              <a:spcPct val="15000"/>
            </a:spcAft>
            <a:buChar char="•"/>
          </a:pPr>
          <a:r>
            <a:rPr lang="en-GB" sz="1600" kern="1200" dirty="0"/>
            <a:t>Ag Science</a:t>
          </a:r>
        </a:p>
        <a:p>
          <a:pPr marL="171450" lvl="1" indent="-171450" algn="l" defTabSz="711200">
            <a:lnSpc>
              <a:spcPct val="90000"/>
            </a:lnSpc>
            <a:spcBef>
              <a:spcPct val="0"/>
            </a:spcBef>
            <a:spcAft>
              <a:spcPct val="15000"/>
            </a:spcAft>
            <a:buChar char="•"/>
          </a:pPr>
          <a:r>
            <a:rPr lang="en-GB" sz="1600" kern="1200" dirty="0"/>
            <a:t>Biology </a:t>
          </a:r>
        </a:p>
        <a:p>
          <a:pPr marL="171450" lvl="1" indent="-171450" algn="l" defTabSz="711200">
            <a:lnSpc>
              <a:spcPct val="90000"/>
            </a:lnSpc>
            <a:spcBef>
              <a:spcPct val="0"/>
            </a:spcBef>
            <a:spcAft>
              <a:spcPct val="15000"/>
            </a:spcAft>
            <a:buChar char="•"/>
          </a:pPr>
          <a:r>
            <a:rPr lang="en-GB" sz="1600" kern="1200" dirty="0"/>
            <a:t>Chemistry</a:t>
          </a:r>
        </a:p>
        <a:p>
          <a:pPr marL="171450" lvl="1" indent="-171450" algn="l" defTabSz="711200">
            <a:lnSpc>
              <a:spcPct val="90000"/>
            </a:lnSpc>
            <a:spcBef>
              <a:spcPct val="0"/>
            </a:spcBef>
            <a:spcAft>
              <a:spcPct val="15000"/>
            </a:spcAft>
            <a:buChar char="•"/>
          </a:pPr>
          <a:r>
            <a:rPr lang="en-GB" sz="1600" kern="1200" dirty="0"/>
            <a:t>Physics</a:t>
          </a:r>
        </a:p>
        <a:p>
          <a:pPr marL="171450" lvl="1" indent="-171450" algn="l" defTabSz="711200">
            <a:lnSpc>
              <a:spcPct val="90000"/>
            </a:lnSpc>
            <a:spcBef>
              <a:spcPct val="0"/>
            </a:spcBef>
            <a:spcAft>
              <a:spcPct val="15000"/>
            </a:spcAft>
            <a:buChar char="•"/>
          </a:pPr>
          <a:r>
            <a:rPr lang="en-GB" sz="1600" kern="1200" dirty="0"/>
            <a:t>Computer Science</a:t>
          </a:r>
        </a:p>
      </dsp:txBody>
      <dsp:txXfrm>
        <a:off x="1363524" y="4122668"/>
        <a:ext cx="4517127" cy="1873940"/>
      </dsp:txXfrm>
    </dsp:sp>
    <dsp:sp modelId="{66518B24-1BAF-47B0-9B88-49836E62A72E}">
      <dsp:nvSpPr>
        <dsp:cNvPr id="0" name=""/>
        <dsp:cNvSpPr/>
      </dsp:nvSpPr>
      <dsp:spPr>
        <a:xfrm>
          <a:off x="172022" y="4310062"/>
          <a:ext cx="1176130" cy="1499152"/>
        </a:xfrm>
        <a:prstGeom prst="roundRect">
          <a:avLst>
            <a:gd name="adj" fmla="val 10000"/>
          </a:avLst>
        </a:prstGeom>
        <a:blipFill rotWithShape="1">
          <a:blip xmlns:r="http://schemas.openxmlformats.org/officeDocument/2006/relationships" r:embed="rId3"/>
          <a:srcRect/>
          <a:stretch>
            <a:fillRect l="-35000" r="-3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3D254-F299-4194-894D-BBDB19BE9C63}">
      <dsp:nvSpPr>
        <dsp:cNvPr id="0" name=""/>
        <dsp:cNvSpPr/>
      </dsp:nvSpPr>
      <dsp:spPr>
        <a:xfrm>
          <a:off x="0" y="0"/>
          <a:ext cx="5933661" cy="1365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Artistic &amp; Creative Group</a:t>
          </a:r>
        </a:p>
        <a:p>
          <a:pPr marL="114300" lvl="1" indent="-114300" algn="l" defTabSz="533400">
            <a:lnSpc>
              <a:spcPct val="90000"/>
            </a:lnSpc>
            <a:spcBef>
              <a:spcPct val="0"/>
            </a:spcBef>
            <a:spcAft>
              <a:spcPct val="15000"/>
            </a:spcAft>
            <a:buChar char="•"/>
          </a:pPr>
          <a:r>
            <a:rPr lang="en-GB" sz="1200" kern="1200" dirty="0"/>
            <a:t>Art</a:t>
          </a:r>
        </a:p>
        <a:p>
          <a:pPr marL="114300" lvl="1" indent="-114300" algn="l" defTabSz="533400">
            <a:lnSpc>
              <a:spcPct val="90000"/>
            </a:lnSpc>
            <a:spcBef>
              <a:spcPct val="0"/>
            </a:spcBef>
            <a:spcAft>
              <a:spcPct val="15000"/>
            </a:spcAft>
            <a:buChar char="•"/>
          </a:pPr>
          <a:r>
            <a:rPr lang="en-GB" sz="1200" kern="1200" dirty="0"/>
            <a:t>Music</a:t>
          </a:r>
        </a:p>
      </dsp:txBody>
      <dsp:txXfrm>
        <a:off x="1323265" y="0"/>
        <a:ext cx="4610395" cy="1365332"/>
      </dsp:txXfrm>
    </dsp:sp>
    <dsp:sp modelId="{DEF39E3E-EB2F-40AC-A6BF-DEDFE765ACE5}">
      <dsp:nvSpPr>
        <dsp:cNvPr id="0" name=""/>
        <dsp:cNvSpPr/>
      </dsp:nvSpPr>
      <dsp:spPr>
        <a:xfrm>
          <a:off x="136533" y="136533"/>
          <a:ext cx="1186732" cy="1092265"/>
        </a:xfrm>
        <a:prstGeom prst="roundRect">
          <a:avLst>
            <a:gd name="adj" fmla="val 10000"/>
          </a:avLst>
        </a:prstGeom>
        <a:blipFill rotWithShape="1">
          <a:blip xmlns:r="http://schemas.openxmlformats.org/officeDocument/2006/relationships" r:embed="rId1"/>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32181-65D2-458F-A868-4568176B7050}">
      <dsp:nvSpPr>
        <dsp:cNvPr id="0" name=""/>
        <dsp:cNvSpPr/>
      </dsp:nvSpPr>
      <dsp:spPr>
        <a:xfrm>
          <a:off x="0" y="1501865"/>
          <a:ext cx="5933661" cy="1365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Languages Group</a:t>
          </a:r>
        </a:p>
        <a:p>
          <a:pPr marL="114300" lvl="1" indent="-114300" algn="l" defTabSz="533400">
            <a:lnSpc>
              <a:spcPct val="90000"/>
            </a:lnSpc>
            <a:spcBef>
              <a:spcPct val="0"/>
            </a:spcBef>
            <a:spcAft>
              <a:spcPct val="15000"/>
            </a:spcAft>
            <a:buChar char="•"/>
          </a:pPr>
          <a:r>
            <a:rPr lang="en-GB" sz="1200" kern="1200" dirty="0"/>
            <a:t>French</a:t>
          </a:r>
        </a:p>
        <a:p>
          <a:pPr marL="114300" lvl="1" indent="-114300" algn="l" defTabSz="533400">
            <a:lnSpc>
              <a:spcPct val="90000"/>
            </a:lnSpc>
            <a:spcBef>
              <a:spcPct val="0"/>
            </a:spcBef>
            <a:spcAft>
              <a:spcPct val="15000"/>
            </a:spcAft>
            <a:buChar char="•"/>
          </a:pPr>
          <a:r>
            <a:rPr lang="en-GB" sz="1200" kern="1200" dirty="0"/>
            <a:t>German</a:t>
          </a:r>
        </a:p>
      </dsp:txBody>
      <dsp:txXfrm>
        <a:off x="1323265" y="1501865"/>
        <a:ext cx="4610395" cy="1365332"/>
      </dsp:txXfrm>
    </dsp:sp>
    <dsp:sp modelId="{55D12C09-3118-4C79-85CA-1DE929190E7C}">
      <dsp:nvSpPr>
        <dsp:cNvPr id="0" name=""/>
        <dsp:cNvSpPr/>
      </dsp:nvSpPr>
      <dsp:spPr>
        <a:xfrm>
          <a:off x="159579" y="1638398"/>
          <a:ext cx="1186732" cy="1092265"/>
        </a:xfrm>
        <a:prstGeom prst="roundRect">
          <a:avLst>
            <a:gd name="adj" fmla="val 10000"/>
          </a:avLst>
        </a:prstGeom>
        <a:blipFill rotWithShape="1">
          <a:blip xmlns:r="http://schemas.openxmlformats.org/officeDocument/2006/relationships" r:embed="rId2"/>
          <a:srcRect/>
          <a:stretch>
            <a:fillRect l="-47000" r="-4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216986-E38F-424F-A0ED-6EA9F49E63A7}">
      <dsp:nvSpPr>
        <dsp:cNvPr id="0" name=""/>
        <dsp:cNvSpPr/>
      </dsp:nvSpPr>
      <dsp:spPr>
        <a:xfrm>
          <a:off x="0" y="3003731"/>
          <a:ext cx="5933661" cy="1365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Humanities &amp; Social Group</a:t>
          </a:r>
        </a:p>
        <a:p>
          <a:pPr marL="114300" lvl="1" indent="-114300" algn="l" defTabSz="533400">
            <a:lnSpc>
              <a:spcPct val="90000"/>
            </a:lnSpc>
            <a:spcBef>
              <a:spcPct val="0"/>
            </a:spcBef>
            <a:spcAft>
              <a:spcPct val="15000"/>
            </a:spcAft>
            <a:buChar char="•"/>
          </a:pPr>
          <a:r>
            <a:rPr lang="en-GB" sz="1200" kern="1200" dirty="0"/>
            <a:t>History</a:t>
          </a:r>
        </a:p>
        <a:p>
          <a:pPr marL="114300" lvl="1" indent="-114300" algn="l" defTabSz="533400">
            <a:lnSpc>
              <a:spcPct val="90000"/>
            </a:lnSpc>
            <a:spcBef>
              <a:spcPct val="0"/>
            </a:spcBef>
            <a:spcAft>
              <a:spcPct val="15000"/>
            </a:spcAft>
            <a:buChar char="•"/>
          </a:pPr>
          <a:r>
            <a:rPr lang="en-GB" sz="1200" kern="1200" dirty="0"/>
            <a:t>Geography</a:t>
          </a:r>
        </a:p>
        <a:p>
          <a:pPr marL="114300" lvl="1" indent="-114300" algn="l" defTabSz="533400">
            <a:lnSpc>
              <a:spcPct val="90000"/>
            </a:lnSpc>
            <a:spcBef>
              <a:spcPct val="0"/>
            </a:spcBef>
            <a:spcAft>
              <a:spcPct val="15000"/>
            </a:spcAft>
            <a:buChar char="•"/>
          </a:pPr>
          <a:r>
            <a:rPr lang="en-GB" sz="1200" kern="1200" dirty="0"/>
            <a:t>Home Economics</a:t>
          </a:r>
        </a:p>
        <a:p>
          <a:pPr marL="114300" lvl="1" indent="-114300" algn="l" defTabSz="533400">
            <a:lnSpc>
              <a:spcPct val="90000"/>
            </a:lnSpc>
            <a:spcBef>
              <a:spcPct val="0"/>
            </a:spcBef>
            <a:spcAft>
              <a:spcPct val="15000"/>
            </a:spcAft>
            <a:buChar char="•"/>
          </a:pPr>
          <a:r>
            <a:rPr lang="en-GB" sz="1200" kern="1200" dirty="0"/>
            <a:t>LC Physical Education</a:t>
          </a:r>
        </a:p>
        <a:p>
          <a:pPr marL="114300" lvl="1" indent="-114300" algn="l" defTabSz="533400" rtl="0">
            <a:lnSpc>
              <a:spcPct val="90000"/>
            </a:lnSpc>
            <a:spcBef>
              <a:spcPct val="0"/>
            </a:spcBef>
            <a:spcAft>
              <a:spcPct val="15000"/>
            </a:spcAft>
            <a:buChar char="•"/>
          </a:pPr>
          <a:r>
            <a:rPr lang="en-GB" sz="1200" kern="1200" dirty="0">
              <a:latin typeface="Calibri Light" panose="020F0302020204030204"/>
            </a:rPr>
            <a:t>Politics &amp; Society</a:t>
          </a:r>
        </a:p>
      </dsp:txBody>
      <dsp:txXfrm>
        <a:off x="1323265" y="3003731"/>
        <a:ext cx="4610395" cy="1365332"/>
      </dsp:txXfrm>
    </dsp:sp>
    <dsp:sp modelId="{20170A2A-BF83-43E0-9D44-97741DE03E3B}">
      <dsp:nvSpPr>
        <dsp:cNvPr id="0" name=""/>
        <dsp:cNvSpPr/>
      </dsp:nvSpPr>
      <dsp:spPr>
        <a:xfrm>
          <a:off x="136533" y="3140264"/>
          <a:ext cx="1186732" cy="1092265"/>
        </a:xfrm>
        <a:prstGeom prst="roundRect">
          <a:avLst>
            <a:gd name="adj" fmla="val 10000"/>
          </a:avLst>
        </a:prstGeom>
        <a:blipFill rotWithShape="1">
          <a:blip xmlns:r="http://schemas.openxmlformats.org/officeDocument/2006/relationships" r:embed="rId3"/>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B31285-3D05-437B-8687-0A62F6A0B56D}">
      <dsp:nvSpPr>
        <dsp:cNvPr id="0" name=""/>
        <dsp:cNvSpPr/>
      </dsp:nvSpPr>
      <dsp:spPr>
        <a:xfrm>
          <a:off x="0" y="4505596"/>
          <a:ext cx="5933661" cy="13653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Business Group</a:t>
          </a:r>
        </a:p>
        <a:p>
          <a:pPr marL="114300" lvl="1" indent="-114300" algn="l" defTabSz="533400">
            <a:lnSpc>
              <a:spcPct val="90000"/>
            </a:lnSpc>
            <a:spcBef>
              <a:spcPct val="0"/>
            </a:spcBef>
            <a:spcAft>
              <a:spcPct val="15000"/>
            </a:spcAft>
            <a:buChar char="•"/>
          </a:pPr>
          <a:r>
            <a:rPr lang="en-GB" sz="1200" kern="1200" dirty="0"/>
            <a:t>Business</a:t>
          </a:r>
        </a:p>
        <a:p>
          <a:pPr marL="114300" lvl="1" indent="-114300" algn="l" defTabSz="533400">
            <a:lnSpc>
              <a:spcPct val="90000"/>
            </a:lnSpc>
            <a:spcBef>
              <a:spcPct val="0"/>
            </a:spcBef>
            <a:spcAft>
              <a:spcPct val="15000"/>
            </a:spcAft>
            <a:buChar char="•"/>
          </a:pPr>
          <a:r>
            <a:rPr lang="en-GB" sz="1200" kern="1200" dirty="0"/>
            <a:t>Accounting</a:t>
          </a:r>
        </a:p>
        <a:p>
          <a:pPr marL="114300" lvl="1" indent="-114300" algn="l" defTabSz="533400">
            <a:lnSpc>
              <a:spcPct val="90000"/>
            </a:lnSpc>
            <a:spcBef>
              <a:spcPct val="0"/>
            </a:spcBef>
            <a:spcAft>
              <a:spcPct val="15000"/>
            </a:spcAft>
            <a:buChar char="•"/>
          </a:pPr>
          <a:r>
            <a:rPr lang="en-GB" sz="1200" kern="1200" dirty="0"/>
            <a:t>LCW – previously LCVP</a:t>
          </a:r>
        </a:p>
      </dsp:txBody>
      <dsp:txXfrm>
        <a:off x="1323265" y="4505596"/>
        <a:ext cx="4610395" cy="1365332"/>
      </dsp:txXfrm>
    </dsp:sp>
    <dsp:sp modelId="{A1FD4201-758C-400E-95EA-AD45C1868437}">
      <dsp:nvSpPr>
        <dsp:cNvPr id="0" name=""/>
        <dsp:cNvSpPr/>
      </dsp:nvSpPr>
      <dsp:spPr>
        <a:xfrm>
          <a:off x="136533" y="4642129"/>
          <a:ext cx="1186732" cy="1092265"/>
        </a:xfrm>
        <a:prstGeom prst="roundRect">
          <a:avLst>
            <a:gd name="adj" fmla="val 10000"/>
          </a:avLst>
        </a:prstGeom>
        <a:blipFill rotWithShape="1">
          <a:blip xmlns:r="http://schemas.openxmlformats.org/officeDocument/2006/relationships" r:embed="rId4"/>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D9B78-B0A4-4748-9583-4B8E0546ECE0}" type="datetimeFigureOut">
              <a:rPr lang="en-IE" smtClean="0"/>
              <a:t>02/03/2026</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569EAA-33A1-49CC-90D7-96B7821144C2}" type="slidenum">
              <a:rPr lang="en-IE" smtClean="0"/>
              <a:t>‹#›</a:t>
            </a:fld>
            <a:endParaRPr lang="en-IE"/>
          </a:p>
        </p:txBody>
      </p:sp>
    </p:spTree>
    <p:extLst>
      <p:ext uri="{BB962C8B-B14F-4D97-AF65-F5344CB8AC3E}">
        <p14:creationId xmlns:p14="http://schemas.microsoft.com/office/powerpoint/2010/main" val="790945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60219"/>
            <a:ext cx="9144000" cy="2183131"/>
          </a:xfrm>
        </p:spPr>
        <p:txBody>
          <a:bodyPr anchor="b"/>
          <a:lstStyle>
            <a:lvl1pPr algn="ctr">
              <a:defRPr sz="6000"/>
            </a:lvl1pPr>
          </a:lstStyle>
          <a:p>
            <a:r>
              <a:rPr lang="en-US"/>
              <a:t>Click to edit Master title style</a:t>
            </a:r>
            <a:endParaRPr lang="en-IE" dirty="0"/>
          </a:p>
        </p:txBody>
      </p:sp>
      <p:sp>
        <p:nvSpPr>
          <p:cNvPr id="3" name="Subtitle 2"/>
          <p:cNvSpPr>
            <a:spLocks noGrp="1"/>
          </p:cNvSpPr>
          <p:nvPr>
            <p:ph type="subTitle" idx="1"/>
          </p:nvPr>
        </p:nvSpPr>
        <p:spPr>
          <a:xfrm>
            <a:off x="1524000" y="4114800"/>
            <a:ext cx="9144000" cy="1143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dirty="0"/>
          </a:p>
        </p:txBody>
      </p:sp>
      <p:sp>
        <p:nvSpPr>
          <p:cNvPr id="4" name="Date Placeholder 3"/>
          <p:cNvSpPr>
            <a:spLocks noGrp="1"/>
          </p:cNvSpPr>
          <p:nvPr>
            <p:ph type="dt" sz="half" idx="10"/>
          </p:nvPr>
        </p:nvSpPr>
        <p:spPr/>
        <p:txBody>
          <a:bodyPr/>
          <a:lstStyle/>
          <a:p>
            <a:fld id="{CEFAE976-93F1-4D94-BDCA-EA3674B2B8B7}" type="datetimeFigureOut">
              <a:rPr lang="en-IE" smtClean="0"/>
              <a:t>02/03/2026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587004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A1946-5E5E-4C66-BDBE-892F8E8AC1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93E648A-4CB7-4458-9FDC-E179778542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A350B4-1EE2-4BD3-B145-8EC9A19B8448}"/>
              </a:ext>
            </a:extLst>
          </p:cNvPr>
          <p:cNvSpPr>
            <a:spLocks noGrp="1"/>
          </p:cNvSpPr>
          <p:nvPr>
            <p:ph type="dt" sz="half" idx="10"/>
          </p:nvPr>
        </p:nvSpPr>
        <p:spPr/>
        <p:txBody>
          <a:bodyPr/>
          <a:lstStyle/>
          <a:p>
            <a:fld id="{C536A7AE-84A1-4A1B-8B15-BCB0A1A9E02E}" type="datetimeFigureOut">
              <a:rPr lang="en-GB" smtClean="0"/>
              <a:t>02/03/2026</a:t>
            </a:fld>
            <a:endParaRPr lang="en-GB"/>
          </a:p>
        </p:txBody>
      </p:sp>
      <p:sp>
        <p:nvSpPr>
          <p:cNvPr id="5" name="Footer Placeholder 4">
            <a:extLst>
              <a:ext uri="{FF2B5EF4-FFF2-40B4-BE49-F238E27FC236}">
                <a16:creationId xmlns:a16="http://schemas.microsoft.com/office/drawing/2014/main" id="{BF522A00-C771-41E6-9C33-BBAA0D40B8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EB969-F826-407F-9A93-0DC7FD12C8C2}"/>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249251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E7449-43C1-461B-9189-161BFA5FB8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591F45-1811-463D-BC11-0A5B2FB882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B38D07-1549-4C6D-8C46-4C78356AD4DB}"/>
              </a:ext>
            </a:extLst>
          </p:cNvPr>
          <p:cNvSpPr>
            <a:spLocks noGrp="1"/>
          </p:cNvSpPr>
          <p:nvPr>
            <p:ph type="dt" sz="half" idx="10"/>
          </p:nvPr>
        </p:nvSpPr>
        <p:spPr/>
        <p:txBody>
          <a:bodyPr/>
          <a:lstStyle/>
          <a:p>
            <a:fld id="{C536A7AE-84A1-4A1B-8B15-BCB0A1A9E02E}" type="datetimeFigureOut">
              <a:rPr lang="en-GB" smtClean="0"/>
              <a:t>02/03/2026</a:t>
            </a:fld>
            <a:endParaRPr lang="en-GB"/>
          </a:p>
        </p:txBody>
      </p:sp>
      <p:sp>
        <p:nvSpPr>
          <p:cNvPr id="5" name="Footer Placeholder 4">
            <a:extLst>
              <a:ext uri="{FF2B5EF4-FFF2-40B4-BE49-F238E27FC236}">
                <a16:creationId xmlns:a16="http://schemas.microsoft.com/office/drawing/2014/main" id="{0F3EC01E-CEDD-4A63-9CF3-951F65AE89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9633D-326B-45E5-9008-7C1F67A4EDA1}"/>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1590783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6ED17-66D9-4DAE-B9A2-F7339D73B6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8FBF7C3-B76E-419A-936E-139A22EF53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1D9BF1-6124-4E86-8712-CF1C7B25B633}"/>
              </a:ext>
            </a:extLst>
          </p:cNvPr>
          <p:cNvSpPr>
            <a:spLocks noGrp="1"/>
          </p:cNvSpPr>
          <p:nvPr>
            <p:ph type="dt" sz="half" idx="10"/>
          </p:nvPr>
        </p:nvSpPr>
        <p:spPr/>
        <p:txBody>
          <a:bodyPr/>
          <a:lstStyle/>
          <a:p>
            <a:fld id="{C536A7AE-84A1-4A1B-8B15-BCB0A1A9E02E}" type="datetimeFigureOut">
              <a:rPr lang="en-GB" smtClean="0"/>
              <a:t>02/03/2026</a:t>
            </a:fld>
            <a:endParaRPr lang="en-GB"/>
          </a:p>
        </p:txBody>
      </p:sp>
      <p:sp>
        <p:nvSpPr>
          <p:cNvPr id="5" name="Footer Placeholder 4">
            <a:extLst>
              <a:ext uri="{FF2B5EF4-FFF2-40B4-BE49-F238E27FC236}">
                <a16:creationId xmlns:a16="http://schemas.microsoft.com/office/drawing/2014/main" id="{48541AD0-B8F4-408A-A83E-D4F3C2243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D67D19-A4B7-4EB8-92B1-36C6815E50AB}"/>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651492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A670-258D-43F3-A697-84301816A1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C0523E-DA25-4978-B062-FDCA8E9C3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975DE5-D432-4B7C-A8E0-758004A474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DC45D34-6A61-48F8-B735-41DBDCA4E0B9}"/>
              </a:ext>
            </a:extLst>
          </p:cNvPr>
          <p:cNvSpPr>
            <a:spLocks noGrp="1"/>
          </p:cNvSpPr>
          <p:nvPr>
            <p:ph type="dt" sz="half" idx="10"/>
          </p:nvPr>
        </p:nvSpPr>
        <p:spPr/>
        <p:txBody>
          <a:bodyPr/>
          <a:lstStyle/>
          <a:p>
            <a:fld id="{C536A7AE-84A1-4A1B-8B15-BCB0A1A9E02E}" type="datetimeFigureOut">
              <a:rPr lang="en-GB" smtClean="0"/>
              <a:t>02/03/2026</a:t>
            </a:fld>
            <a:endParaRPr lang="en-GB"/>
          </a:p>
        </p:txBody>
      </p:sp>
      <p:sp>
        <p:nvSpPr>
          <p:cNvPr id="6" name="Footer Placeholder 5">
            <a:extLst>
              <a:ext uri="{FF2B5EF4-FFF2-40B4-BE49-F238E27FC236}">
                <a16:creationId xmlns:a16="http://schemas.microsoft.com/office/drawing/2014/main" id="{2EA2A545-9C86-460B-96E1-2B4EBCE2AD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BA2405-3855-4A3A-AF26-B1A2CF905C37}"/>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270694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ED16B-A1C8-4C12-9CD3-4183C147FA4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A2B81F-B7AF-430E-98C6-4136DF27C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684FC-BE59-4100-8A80-C36FB578BC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1E167E-A03F-41B2-9081-3A1801743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9DE443-BAFF-49F5-B764-7AB75677492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BB22A3-265D-46B8-B039-3549925C650B}"/>
              </a:ext>
            </a:extLst>
          </p:cNvPr>
          <p:cNvSpPr>
            <a:spLocks noGrp="1"/>
          </p:cNvSpPr>
          <p:nvPr>
            <p:ph type="dt" sz="half" idx="10"/>
          </p:nvPr>
        </p:nvSpPr>
        <p:spPr/>
        <p:txBody>
          <a:bodyPr/>
          <a:lstStyle/>
          <a:p>
            <a:fld id="{C536A7AE-84A1-4A1B-8B15-BCB0A1A9E02E}" type="datetimeFigureOut">
              <a:rPr lang="en-GB" smtClean="0"/>
              <a:t>02/03/2026</a:t>
            </a:fld>
            <a:endParaRPr lang="en-GB"/>
          </a:p>
        </p:txBody>
      </p:sp>
      <p:sp>
        <p:nvSpPr>
          <p:cNvPr id="8" name="Footer Placeholder 7">
            <a:extLst>
              <a:ext uri="{FF2B5EF4-FFF2-40B4-BE49-F238E27FC236}">
                <a16:creationId xmlns:a16="http://schemas.microsoft.com/office/drawing/2014/main" id="{E2BDB01C-0EA5-4675-8825-D9DE94B63A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EBCBB8-C89D-4C59-9851-A721A1CC53C7}"/>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333510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B978C-5F45-452A-B9C6-9AD4EFFE64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C73AADF-08C9-4F5A-B44D-7A6B6BA134C5}"/>
              </a:ext>
            </a:extLst>
          </p:cNvPr>
          <p:cNvSpPr>
            <a:spLocks noGrp="1"/>
          </p:cNvSpPr>
          <p:nvPr>
            <p:ph type="dt" sz="half" idx="10"/>
          </p:nvPr>
        </p:nvSpPr>
        <p:spPr/>
        <p:txBody>
          <a:bodyPr/>
          <a:lstStyle/>
          <a:p>
            <a:fld id="{C536A7AE-84A1-4A1B-8B15-BCB0A1A9E02E}" type="datetimeFigureOut">
              <a:rPr lang="en-GB" smtClean="0"/>
              <a:t>02/03/2026</a:t>
            </a:fld>
            <a:endParaRPr lang="en-GB"/>
          </a:p>
        </p:txBody>
      </p:sp>
      <p:sp>
        <p:nvSpPr>
          <p:cNvPr id="4" name="Footer Placeholder 3">
            <a:extLst>
              <a:ext uri="{FF2B5EF4-FFF2-40B4-BE49-F238E27FC236}">
                <a16:creationId xmlns:a16="http://schemas.microsoft.com/office/drawing/2014/main" id="{C6BA4522-E655-4332-A3D6-F14F075E5D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09C5F2-C64B-4A8D-ABD1-0716E4A77295}"/>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76198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B6302A-6918-4C78-B979-F97B7575283B}"/>
              </a:ext>
            </a:extLst>
          </p:cNvPr>
          <p:cNvSpPr>
            <a:spLocks noGrp="1"/>
          </p:cNvSpPr>
          <p:nvPr>
            <p:ph type="dt" sz="half" idx="10"/>
          </p:nvPr>
        </p:nvSpPr>
        <p:spPr/>
        <p:txBody>
          <a:bodyPr/>
          <a:lstStyle/>
          <a:p>
            <a:fld id="{C536A7AE-84A1-4A1B-8B15-BCB0A1A9E02E}" type="datetimeFigureOut">
              <a:rPr lang="en-GB" smtClean="0"/>
              <a:t>02/03/2026</a:t>
            </a:fld>
            <a:endParaRPr lang="en-GB"/>
          </a:p>
        </p:txBody>
      </p:sp>
      <p:sp>
        <p:nvSpPr>
          <p:cNvPr id="3" name="Footer Placeholder 2">
            <a:extLst>
              <a:ext uri="{FF2B5EF4-FFF2-40B4-BE49-F238E27FC236}">
                <a16:creationId xmlns:a16="http://schemas.microsoft.com/office/drawing/2014/main" id="{58D9EEC9-EF28-41EB-84C3-583A5830114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D427401-CEAC-480C-B8AD-C270DEC8406E}"/>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2323421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3B6C-050F-431D-8A90-065A1DACFD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ACFE9B4-1BA8-408B-A289-F595B893C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4E2BE47-F95B-4572-8944-00FF1DE7F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13F5D0-E0E7-4EDF-BB10-63077BE8709E}"/>
              </a:ext>
            </a:extLst>
          </p:cNvPr>
          <p:cNvSpPr>
            <a:spLocks noGrp="1"/>
          </p:cNvSpPr>
          <p:nvPr>
            <p:ph type="dt" sz="half" idx="10"/>
          </p:nvPr>
        </p:nvSpPr>
        <p:spPr/>
        <p:txBody>
          <a:bodyPr/>
          <a:lstStyle/>
          <a:p>
            <a:fld id="{C536A7AE-84A1-4A1B-8B15-BCB0A1A9E02E}" type="datetimeFigureOut">
              <a:rPr lang="en-GB" smtClean="0"/>
              <a:t>02/03/2026</a:t>
            </a:fld>
            <a:endParaRPr lang="en-GB"/>
          </a:p>
        </p:txBody>
      </p:sp>
      <p:sp>
        <p:nvSpPr>
          <p:cNvPr id="6" name="Footer Placeholder 5">
            <a:extLst>
              <a:ext uri="{FF2B5EF4-FFF2-40B4-BE49-F238E27FC236}">
                <a16:creationId xmlns:a16="http://schemas.microsoft.com/office/drawing/2014/main" id="{B259ADCC-0836-4A84-AA17-EB7BDAA61F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1635AC-CD59-4A10-A9CC-DBB64F9CBB26}"/>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2727862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D76E7-84DC-42AB-B98A-A34EB8660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9336F8F-DF17-4684-A687-231C2AF87A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424C86-ACB3-4DAD-86EA-CE50A6CD87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FEE2C-49FD-4497-B9D0-4635108B762C}"/>
              </a:ext>
            </a:extLst>
          </p:cNvPr>
          <p:cNvSpPr>
            <a:spLocks noGrp="1"/>
          </p:cNvSpPr>
          <p:nvPr>
            <p:ph type="dt" sz="half" idx="10"/>
          </p:nvPr>
        </p:nvSpPr>
        <p:spPr/>
        <p:txBody>
          <a:bodyPr/>
          <a:lstStyle/>
          <a:p>
            <a:fld id="{C536A7AE-84A1-4A1B-8B15-BCB0A1A9E02E}" type="datetimeFigureOut">
              <a:rPr lang="en-GB" smtClean="0"/>
              <a:t>02/03/2026</a:t>
            </a:fld>
            <a:endParaRPr lang="en-GB"/>
          </a:p>
        </p:txBody>
      </p:sp>
      <p:sp>
        <p:nvSpPr>
          <p:cNvPr id="6" name="Footer Placeholder 5">
            <a:extLst>
              <a:ext uri="{FF2B5EF4-FFF2-40B4-BE49-F238E27FC236}">
                <a16:creationId xmlns:a16="http://schemas.microsoft.com/office/drawing/2014/main" id="{89605C98-8058-4EF9-95B5-F68C31CEFD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01EAC4-D1AA-44AB-90BE-F832280CFFA9}"/>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1016900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B6A47-97A0-4138-833A-74BF36A95F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150AAD-387E-4C36-96C3-06342E4758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730A54-1D44-418B-88BF-5A5B4B6EA6BD}"/>
              </a:ext>
            </a:extLst>
          </p:cNvPr>
          <p:cNvSpPr>
            <a:spLocks noGrp="1"/>
          </p:cNvSpPr>
          <p:nvPr>
            <p:ph type="dt" sz="half" idx="10"/>
          </p:nvPr>
        </p:nvSpPr>
        <p:spPr/>
        <p:txBody>
          <a:bodyPr/>
          <a:lstStyle/>
          <a:p>
            <a:fld id="{C536A7AE-84A1-4A1B-8B15-BCB0A1A9E02E}" type="datetimeFigureOut">
              <a:rPr lang="en-GB" smtClean="0"/>
              <a:t>02/03/2026</a:t>
            </a:fld>
            <a:endParaRPr lang="en-GB"/>
          </a:p>
        </p:txBody>
      </p:sp>
      <p:sp>
        <p:nvSpPr>
          <p:cNvPr id="5" name="Footer Placeholder 4">
            <a:extLst>
              <a:ext uri="{FF2B5EF4-FFF2-40B4-BE49-F238E27FC236}">
                <a16:creationId xmlns:a16="http://schemas.microsoft.com/office/drawing/2014/main" id="{95C4B746-1923-4708-BBB4-4C7563AEB8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CAF21-0BB4-4BB7-8864-55493F1DFAD0}"/>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3605175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3170" y="365125"/>
            <a:ext cx="8850630" cy="629285"/>
          </a:xfrm>
        </p:spPr>
        <p:txBody>
          <a:bodyPr/>
          <a:lstStyle>
            <a:lvl1pPr>
              <a:defRPr>
                <a:solidFill>
                  <a:schemeClr val="bg1"/>
                </a:solidFill>
              </a:defRPr>
            </a:lvl1p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CEFAE976-93F1-4D94-BDCA-EA3674B2B8B7}" type="datetimeFigureOut">
              <a:rPr lang="en-IE" smtClean="0"/>
              <a:t>02/03/2026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78687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2006C4-3D9F-4FDE-AE44-FA936F92AC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37B6F9-0887-4108-AD8E-407EB6D33C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574577-723C-4CDB-A8D7-6502C26D3AE4}"/>
              </a:ext>
            </a:extLst>
          </p:cNvPr>
          <p:cNvSpPr>
            <a:spLocks noGrp="1"/>
          </p:cNvSpPr>
          <p:nvPr>
            <p:ph type="dt" sz="half" idx="10"/>
          </p:nvPr>
        </p:nvSpPr>
        <p:spPr/>
        <p:txBody>
          <a:bodyPr/>
          <a:lstStyle/>
          <a:p>
            <a:fld id="{C536A7AE-84A1-4A1B-8B15-BCB0A1A9E02E}" type="datetimeFigureOut">
              <a:rPr lang="en-GB" smtClean="0"/>
              <a:t>02/03/2026</a:t>
            </a:fld>
            <a:endParaRPr lang="en-GB"/>
          </a:p>
        </p:txBody>
      </p:sp>
      <p:sp>
        <p:nvSpPr>
          <p:cNvPr id="5" name="Footer Placeholder 4">
            <a:extLst>
              <a:ext uri="{FF2B5EF4-FFF2-40B4-BE49-F238E27FC236}">
                <a16:creationId xmlns:a16="http://schemas.microsoft.com/office/drawing/2014/main" id="{715412EB-B775-43A5-8EB7-77F885027B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240E68-F4AF-44A5-BF3E-6D5DD82F81C6}"/>
              </a:ext>
            </a:extLst>
          </p:cNvPr>
          <p:cNvSpPr>
            <a:spLocks noGrp="1"/>
          </p:cNvSpPr>
          <p:nvPr>
            <p:ph type="sldNum" sz="quarter" idx="12"/>
          </p:nvPr>
        </p:nvSpPr>
        <p:spPr/>
        <p:txBody>
          <a:bodyPr/>
          <a:lstStyle/>
          <a:p>
            <a:fld id="{E9FC485B-A0DD-48EA-AA46-2A04E9DCB184}" type="slidenum">
              <a:rPr lang="en-GB" smtClean="0"/>
              <a:t>‹#›</a:t>
            </a:fld>
            <a:endParaRPr lang="en-GB"/>
          </a:p>
        </p:txBody>
      </p:sp>
    </p:spTree>
    <p:extLst>
      <p:ext uri="{BB962C8B-B14F-4D97-AF65-F5344CB8AC3E}">
        <p14:creationId xmlns:p14="http://schemas.microsoft.com/office/powerpoint/2010/main" val="2955178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FAE976-93F1-4D94-BDCA-EA3674B2B8B7}" type="datetimeFigureOut">
              <a:rPr lang="en-IE" smtClean="0"/>
              <a:t>02/03/2026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1643067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480310" y="365125"/>
            <a:ext cx="8873490" cy="629285"/>
          </a:xfrm>
        </p:spPr>
        <p:txBody>
          <a:bodyPr/>
          <a:lstStyle>
            <a:lvl1pPr>
              <a:defRPr>
                <a:solidFill>
                  <a:schemeClr val="bg1"/>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CEFAE976-93F1-4D94-BDCA-EA3674B2B8B7}" type="datetimeFigureOut">
              <a:rPr lang="en-IE" smtClean="0"/>
              <a:t>02/03/2026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81105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66010" y="365125"/>
            <a:ext cx="8989378" cy="617855"/>
          </a:xfrm>
        </p:spPr>
        <p:txBody>
          <a:bodyPr/>
          <a:lstStyle>
            <a:lvl1pPr>
              <a:defRPr>
                <a:solidFill>
                  <a:schemeClr val="bg1"/>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CEFAE976-93F1-4D94-BDCA-EA3674B2B8B7}" type="datetimeFigureOut">
              <a:rPr lang="en-IE" smtClean="0"/>
              <a:t>02/03/2026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552751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34590" y="365125"/>
            <a:ext cx="8919210" cy="629285"/>
          </a:xfrm>
        </p:spPr>
        <p:txBody>
          <a:bodyPr/>
          <a:lstStyle>
            <a:lvl1pPr>
              <a:defRPr>
                <a:solidFill>
                  <a:schemeClr val="bg1"/>
                </a:solidFill>
              </a:defRPr>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p>
            <a:fld id="{CEFAE976-93F1-4D94-BDCA-EA3674B2B8B7}" type="datetimeFigureOut">
              <a:rPr lang="en-IE" smtClean="0"/>
              <a:t>02/03/2026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324137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FAE976-93F1-4D94-BDCA-EA3674B2B8B7}" type="datetimeFigureOut">
              <a:rPr lang="en-IE" smtClean="0"/>
              <a:t>02/03/2026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3998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440180"/>
            <a:ext cx="3932237" cy="1028700"/>
          </a:xfrm>
        </p:spPr>
        <p:txBody>
          <a:bodyPr anchor="b"/>
          <a:lstStyle>
            <a:lvl1pPr>
              <a:defRPr sz="3200"/>
            </a:lvl1pPr>
          </a:lstStyle>
          <a:p>
            <a:r>
              <a:rPr lang="en-US"/>
              <a:t>Click to edit Master title style</a:t>
            </a:r>
            <a:endParaRPr lang="en-IE" dirty="0"/>
          </a:p>
        </p:txBody>
      </p:sp>
      <p:sp>
        <p:nvSpPr>
          <p:cNvPr id="3" name="Content Placeholder 2"/>
          <p:cNvSpPr>
            <a:spLocks noGrp="1"/>
          </p:cNvSpPr>
          <p:nvPr>
            <p:ph idx="1"/>
          </p:nvPr>
        </p:nvSpPr>
        <p:spPr>
          <a:xfrm>
            <a:off x="5183188" y="1440180"/>
            <a:ext cx="6172200" cy="44208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4" name="Text Placeholder 3"/>
          <p:cNvSpPr>
            <a:spLocks noGrp="1"/>
          </p:cNvSpPr>
          <p:nvPr>
            <p:ph type="body" sz="half" idx="2"/>
          </p:nvPr>
        </p:nvSpPr>
        <p:spPr>
          <a:xfrm>
            <a:off x="839788" y="2846070"/>
            <a:ext cx="3932237" cy="30229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02/03/2026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238924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371600"/>
            <a:ext cx="3932237" cy="1017270"/>
          </a:xfrm>
        </p:spPr>
        <p:txBody>
          <a:bodyPr anchor="b"/>
          <a:lstStyle>
            <a:lvl1pPr>
              <a:defRPr sz="3200"/>
            </a:lvl1pPr>
          </a:lstStyle>
          <a:p>
            <a:r>
              <a:rPr lang="en-US"/>
              <a:t>Click to edit Master title style</a:t>
            </a:r>
            <a:endParaRPr lang="en-IE" dirty="0"/>
          </a:p>
        </p:txBody>
      </p:sp>
      <p:sp>
        <p:nvSpPr>
          <p:cNvPr id="3" name="Picture Placeholder 2"/>
          <p:cNvSpPr>
            <a:spLocks noGrp="1"/>
          </p:cNvSpPr>
          <p:nvPr>
            <p:ph type="pic" idx="1"/>
          </p:nvPr>
        </p:nvSpPr>
        <p:spPr>
          <a:xfrm>
            <a:off x="5183188" y="1371600"/>
            <a:ext cx="6172200" cy="448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839788" y="2552700"/>
            <a:ext cx="3932237"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FAE976-93F1-4D94-BDCA-EA3674B2B8B7}" type="datetimeFigureOut">
              <a:rPr lang="en-IE" smtClean="0"/>
              <a:t>02/03/2026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015A602E-DBE5-41BC-881B-F9876E12D680}" type="slidenum">
              <a:rPr lang="en-IE" smtClean="0"/>
              <a:t>‹#›</a:t>
            </a:fld>
            <a:endParaRPr lang="en-IE"/>
          </a:p>
        </p:txBody>
      </p:sp>
    </p:spTree>
    <p:extLst>
      <p:ext uri="{BB962C8B-B14F-4D97-AF65-F5344CB8AC3E}">
        <p14:creationId xmlns:p14="http://schemas.microsoft.com/office/powerpoint/2010/main" val="904327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629285"/>
          </a:xfrm>
          <a:prstGeom prst="rect">
            <a:avLst/>
          </a:prstGeom>
        </p:spPr>
        <p:txBody>
          <a:bodyPr vert="horz" lIns="91440" tIns="45720" rIns="91440" bIns="45720" rtlCol="0" anchor="ctr">
            <a:normAutofit/>
          </a:bodyPr>
          <a:lstStyle/>
          <a:p>
            <a:r>
              <a:rPr lang="en-US"/>
              <a:t>Click to edit Master title style</a:t>
            </a:r>
            <a:endParaRPr lang="en-IE" dirty="0"/>
          </a:p>
        </p:txBody>
      </p:sp>
      <p:sp>
        <p:nvSpPr>
          <p:cNvPr id="3" name="Text Placeholder 2"/>
          <p:cNvSpPr>
            <a:spLocks noGrp="1"/>
          </p:cNvSpPr>
          <p:nvPr>
            <p:ph type="body" idx="1"/>
          </p:nvPr>
        </p:nvSpPr>
        <p:spPr>
          <a:xfrm>
            <a:off x="838200" y="1531620"/>
            <a:ext cx="10515600" cy="46453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FAE976-93F1-4D94-BDCA-EA3674B2B8B7}" type="datetimeFigureOut">
              <a:rPr lang="en-IE" smtClean="0"/>
              <a:t>02/03/2026</a:t>
            </a:fld>
            <a:endParaRPr lang="en-I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dirty="0"/>
              <a:t>Borrisokane Community College</a:t>
            </a:r>
            <a:endParaRPr lang="en-I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A602E-DBE5-41BC-881B-F9876E12D680}" type="slidenum">
              <a:rPr lang="en-IE" smtClean="0"/>
              <a:t>‹#›</a:t>
            </a:fld>
            <a:endParaRPr lang="en-IE"/>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62497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FA9661-1CF0-47AF-B074-B0FD08CB5E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54D64C-43FF-4016-8BA7-9C8F956EA3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A6AFBD-60A7-439B-9BF5-21719731C9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6A7AE-84A1-4A1B-8B15-BCB0A1A9E02E}" type="datetimeFigureOut">
              <a:rPr lang="en-GB" smtClean="0"/>
              <a:t>02/03/2026</a:t>
            </a:fld>
            <a:endParaRPr lang="en-GB"/>
          </a:p>
        </p:txBody>
      </p:sp>
      <p:sp>
        <p:nvSpPr>
          <p:cNvPr id="5" name="Footer Placeholder 4">
            <a:extLst>
              <a:ext uri="{FF2B5EF4-FFF2-40B4-BE49-F238E27FC236}">
                <a16:creationId xmlns:a16="http://schemas.microsoft.com/office/drawing/2014/main" id="{9E378B08-AF8C-45F1-B288-43940A909E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966242-AA3A-4876-A4BF-9EEDDAACF3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C485B-A0DD-48EA-AA46-2A04E9DCB184}" type="slidenum">
              <a:rPr lang="en-GB" smtClean="0"/>
              <a:t>‹#›</a:t>
            </a:fld>
            <a:endParaRPr lang="en-GB"/>
          </a:p>
        </p:txBody>
      </p:sp>
    </p:spTree>
    <p:extLst>
      <p:ext uri="{BB962C8B-B14F-4D97-AF65-F5344CB8AC3E}">
        <p14:creationId xmlns:p14="http://schemas.microsoft.com/office/powerpoint/2010/main" val="290831740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careersportal.ie/sectors/profile.php?client_id=44&amp;sector_id=23"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hyperlink" Target="https://www.irishrefugeecouncil.ie/get-help/services-support/education-programme/university-sanctuary-scholarships-funding/" TargetMode="Externa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hyperlink" Target="http://www.studyclix.ie/" TargetMode="External"/><Relationship Id="rId2" Type="http://schemas.openxmlformats.org/officeDocument/2006/relationships/hyperlink" Target="http://www.examinations.ie/" TargetMode="External"/><Relationship Id="rId1" Type="http://schemas.openxmlformats.org/officeDocument/2006/relationships/slideLayout" Target="../slideLayouts/slideLayout11.xml"/><Relationship Id="rId5" Type="http://schemas.openxmlformats.org/officeDocument/2006/relationships/image" Target="../media/image62.png"/><Relationship Id="rId4" Type="http://schemas.openxmlformats.org/officeDocument/2006/relationships/image" Target="../media/image61.png"/></Relationships>
</file>

<file path=ppt/slides/_rels/slide65.xml.rels><?xml version="1.0" encoding="UTF-8" standalone="yes"?>
<Relationships xmlns="http://schemas.openxmlformats.org/package/2006/relationships"><Relationship Id="rId3" Type="http://schemas.openxmlformats.org/officeDocument/2006/relationships/hyperlink" Target="https://careersportal.ie/school/subject_explorer.php" TargetMode="External"/><Relationship Id="rId2" Type="http://schemas.openxmlformats.org/officeDocument/2006/relationships/hyperlink" Target="https://www.qualifax.ie/index.php?option=com_wrapper&amp;Itemid=26&amp;Mainsec=courses&amp;Subsec=min_courses_select&amp;view=wrapper&amp;xpt=0.61113000%201429190312&amp;xpt=0.87098800%201429191164" TargetMode="External"/><Relationship Id="rId1" Type="http://schemas.openxmlformats.org/officeDocument/2006/relationships/slideLayout" Target="../slideLayouts/slideLayout1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hyperlink" Target="https://careersportal.ie/careerguidance/office.php?school_id=638"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8EC4-C6B0-43B8-921C-D8ADA25D106C}"/>
              </a:ext>
            </a:extLst>
          </p:cNvPr>
          <p:cNvSpPr>
            <a:spLocks noGrp="1"/>
          </p:cNvSpPr>
          <p:nvPr>
            <p:ph type="title"/>
          </p:nvPr>
        </p:nvSpPr>
        <p:spPr>
          <a:xfrm>
            <a:off x="1443" y="-10030"/>
            <a:ext cx="10515600" cy="920660"/>
          </a:xfrm>
        </p:spPr>
        <p:txBody>
          <a:bodyPr/>
          <a:lstStyle/>
          <a:p>
            <a:r>
              <a:rPr lang="en-GB" b="1"/>
              <a:t>Senior Cycle Options 2026 2027</a:t>
            </a:r>
            <a:endParaRPr lang="en-GB" b="1" dirty="0"/>
          </a:p>
        </p:txBody>
      </p:sp>
      <p:pic>
        <p:nvPicPr>
          <p:cNvPr id="29" name="Content Placeholder 28">
            <a:extLst>
              <a:ext uri="{FF2B5EF4-FFF2-40B4-BE49-F238E27FC236}">
                <a16:creationId xmlns:a16="http://schemas.microsoft.com/office/drawing/2014/main" id="{CC719C78-DB82-44C6-AB90-8BC24D3165E5}"/>
              </a:ext>
            </a:extLst>
          </p:cNvPr>
          <p:cNvPicPr>
            <a:picLocks noGrp="1" noChangeAspect="1"/>
          </p:cNvPicPr>
          <p:nvPr>
            <p:ph idx="1"/>
          </p:nvPr>
        </p:nvPicPr>
        <p:blipFill>
          <a:blip r:embed="rId2"/>
          <a:stretch>
            <a:fillRect/>
          </a:stretch>
        </p:blipFill>
        <p:spPr>
          <a:xfrm>
            <a:off x="5193016" y="2270660"/>
            <a:ext cx="1804572" cy="1158340"/>
          </a:xfrm>
          <a:prstGeom prst="rect">
            <a:avLst/>
          </a:prstGeom>
        </p:spPr>
      </p:pic>
      <p:sp>
        <p:nvSpPr>
          <p:cNvPr id="28" name="Rectangle 27">
            <a:extLst>
              <a:ext uri="{FF2B5EF4-FFF2-40B4-BE49-F238E27FC236}">
                <a16:creationId xmlns:a16="http://schemas.microsoft.com/office/drawing/2014/main" id="{1137116B-9C88-4E1D-B079-78F64AE6960F}"/>
              </a:ext>
            </a:extLst>
          </p:cNvPr>
          <p:cNvSpPr/>
          <p:nvPr/>
        </p:nvSpPr>
        <p:spPr>
          <a:xfrm>
            <a:off x="5175054" y="721600"/>
            <a:ext cx="1795141" cy="114707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highlight>
                <a:srgbClr val="FFFF00"/>
              </a:highlight>
              <a:uLnTx/>
              <a:uFillTx/>
              <a:latin typeface="Calibri" panose="020F0502020204030204"/>
              <a:ea typeface="+mn-ea"/>
              <a:cs typeface="+mn-cs"/>
            </a:endParaRPr>
          </a:p>
        </p:txBody>
      </p:sp>
      <p:pic>
        <p:nvPicPr>
          <p:cNvPr id="30" name="Picture 29">
            <a:extLst>
              <a:ext uri="{FF2B5EF4-FFF2-40B4-BE49-F238E27FC236}">
                <a16:creationId xmlns:a16="http://schemas.microsoft.com/office/drawing/2014/main" id="{2C668476-0231-45FF-81AC-9B2A3358E8C4}"/>
              </a:ext>
            </a:extLst>
          </p:cNvPr>
          <p:cNvPicPr>
            <a:picLocks noChangeAspect="1"/>
          </p:cNvPicPr>
          <p:nvPr/>
        </p:nvPicPr>
        <p:blipFill>
          <a:blip r:embed="rId2"/>
          <a:stretch>
            <a:fillRect/>
          </a:stretch>
        </p:blipFill>
        <p:spPr>
          <a:xfrm>
            <a:off x="2954463" y="2251970"/>
            <a:ext cx="1804572" cy="1158340"/>
          </a:xfrm>
          <a:prstGeom prst="rect">
            <a:avLst/>
          </a:prstGeom>
        </p:spPr>
      </p:pic>
      <p:pic>
        <p:nvPicPr>
          <p:cNvPr id="31" name="Picture 30">
            <a:extLst>
              <a:ext uri="{FF2B5EF4-FFF2-40B4-BE49-F238E27FC236}">
                <a16:creationId xmlns:a16="http://schemas.microsoft.com/office/drawing/2014/main" id="{0E639098-758E-4D0F-888B-E0430AE5EF8F}"/>
              </a:ext>
            </a:extLst>
          </p:cNvPr>
          <p:cNvPicPr>
            <a:picLocks noChangeAspect="1"/>
          </p:cNvPicPr>
          <p:nvPr/>
        </p:nvPicPr>
        <p:blipFill>
          <a:blip r:embed="rId2"/>
          <a:stretch>
            <a:fillRect/>
          </a:stretch>
        </p:blipFill>
        <p:spPr>
          <a:xfrm>
            <a:off x="7517193" y="2295011"/>
            <a:ext cx="1804572" cy="1158340"/>
          </a:xfrm>
          <a:prstGeom prst="rect">
            <a:avLst/>
          </a:prstGeom>
        </p:spPr>
      </p:pic>
      <p:sp>
        <p:nvSpPr>
          <p:cNvPr id="32" name="Rectangle 31">
            <a:extLst>
              <a:ext uri="{FF2B5EF4-FFF2-40B4-BE49-F238E27FC236}">
                <a16:creationId xmlns:a16="http://schemas.microsoft.com/office/drawing/2014/main" id="{617CE283-F652-459B-A37B-1D6938FA655E}"/>
              </a:ext>
            </a:extLst>
          </p:cNvPr>
          <p:cNvSpPr/>
          <p:nvPr/>
        </p:nvSpPr>
        <p:spPr>
          <a:xfrm>
            <a:off x="2963894" y="3726500"/>
            <a:ext cx="1795141" cy="11470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83CC242D-31C4-40CF-8992-8FF0F536D8F7}"/>
              </a:ext>
            </a:extLst>
          </p:cNvPr>
          <p:cNvPicPr>
            <a:picLocks noChangeAspect="1"/>
          </p:cNvPicPr>
          <p:nvPr/>
        </p:nvPicPr>
        <p:blipFill>
          <a:blip r:embed="rId2"/>
          <a:stretch>
            <a:fillRect/>
          </a:stretch>
        </p:blipFill>
        <p:spPr>
          <a:xfrm>
            <a:off x="5247006" y="3749840"/>
            <a:ext cx="1804572" cy="1158340"/>
          </a:xfrm>
          <a:prstGeom prst="rect">
            <a:avLst/>
          </a:prstGeom>
        </p:spPr>
      </p:pic>
      <p:pic>
        <p:nvPicPr>
          <p:cNvPr id="34" name="Picture 33">
            <a:extLst>
              <a:ext uri="{FF2B5EF4-FFF2-40B4-BE49-F238E27FC236}">
                <a16:creationId xmlns:a16="http://schemas.microsoft.com/office/drawing/2014/main" id="{8F6E42BB-1542-4906-9BDC-7ECCDEB7B600}"/>
              </a:ext>
            </a:extLst>
          </p:cNvPr>
          <p:cNvPicPr>
            <a:picLocks noChangeAspect="1"/>
          </p:cNvPicPr>
          <p:nvPr/>
        </p:nvPicPr>
        <p:blipFill>
          <a:blip r:embed="rId2"/>
          <a:stretch>
            <a:fillRect/>
          </a:stretch>
        </p:blipFill>
        <p:spPr>
          <a:xfrm>
            <a:off x="7557316" y="3738571"/>
            <a:ext cx="1804572" cy="1158340"/>
          </a:xfrm>
          <a:prstGeom prst="rect">
            <a:avLst/>
          </a:prstGeom>
        </p:spPr>
      </p:pic>
      <p:sp>
        <p:nvSpPr>
          <p:cNvPr id="35" name="TextBox 34">
            <a:extLst>
              <a:ext uri="{FF2B5EF4-FFF2-40B4-BE49-F238E27FC236}">
                <a16:creationId xmlns:a16="http://schemas.microsoft.com/office/drawing/2014/main" id="{40CF4EA3-CC21-44E2-8A0B-34845F8B9503}"/>
              </a:ext>
            </a:extLst>
          </p:cNvPr>
          <p:cNvSpPr txBox="1"/>
          <p:nvPr/>
        </p:nvSpPr>
        <p:spPr>
          <a:xfrm>
            <a:off x="5193016" y="812402"/>
            <a:ext cx="1777179"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Junior Cycle</a:t>
            </a:r>
          </a:p>
        </p:txBody>
      </p:sp>
      <p:sp>
        <p:nvSpPr>
          <p:cNvPr id="36" name="TextBox 35">
            <a:extLst>
              <a:ext uri="{FF2B5EF4-FFF2-40B4-BE49-F238E27FC236}">
                <a16:creationId xmlns:a16="http://schemas.microsoft.com/office/drawing/2014/main" id="{29640E40-8E50-46F9-86C7-90BABF7E67F1}"/>
              </a:ext>
            </a:extLst>
          </p:cNvPr>
          <p:cNvSpPr txBox="1"/>
          <p:nvPr/>
        </p:nvSpPr>
        <p:spPr>
          <a:xfrm>
            <a:off x="3121882" y="2551015"/>
            <a:ext cx="145294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Transition Year</a:t>
            </a:r>
          </a:p>
        </p:txBody>
      </p:sp>
      <p:sp>
        <p:nvSpPr>
          <p:cNvPr id="37" name="TextBox 36">
            <a:extLst>
              <a:ext uri="{FF2B5EF4-FFF2-40B4-BE49-F238E27FC236}">
                <a16:creationId xmlns:a16="http://schemas.microsoft.com/office/drawing/2014/main" id="{B0C22B54-73CC-459E-A17F-84E2CD81036F}"/>
              </a:ext>
            </a:extLst>
          </p:cNvPr>
          <p:cNvSpPr txBox="1"/>
          <p:nvPr/>
        </p:nvSpPr>
        <p:spPr>
          <a:xfrm>
            <a:off x="5349196" y="2651475"/>
            <a:ext cx="149221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LCE</a:t>
            </a:r>
            <a:b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5</a:t>
            </a:r>
            <a:r>
              <a:rPr kumimoji="0" lang="en-GB" sz="1800" b="1"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Year</a:t>
            </a:r>
          </a:p>
        </p:txBody>
      </p:sp>
      <p:sp>
        <p:nvSpPr>
          <p:cNvPr id="38" name="TextBox 37">
            <a:extLst>
              <a:ext uri="{FF2B5EF4-FFF2-40B4-BE49-F238E27FC236}">
                <a16:creationId xmlns:a16="http://schemas.microsoft.com/office/drawing/2014/main" id="{9BB86F31-9F0C-4230-93ED-89625D0F25AE}"/>
              </a:ext>
            </a:extLst>
          </p:cNvPr>
          <p:cNvSpPr txBox="1"/>
          <p:nvPr/>
        </p:nvSpPr>
        <p:spPr>
          <a:xfrm>
            <a:off x="7741546" y="2766932"/>
            <a:ext cx="143611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LCA 5</a:t>
            </a:r>
            <a:r>
              <a:rPr kumimoji="0" lang="en-GB" sz="1800" b="1"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year</a:t>
            </a:r>
          </a:p>
        </p:txBody>
      </p:sp>
      <p:sp>
        <p:nvSpPr>
          <p:cNvPr id="43" name="TextBox 42">
            <a:extLst>
              <a:ext uri="{FF2B5EF4-FFF2-40B4-BE49-F238E27FC236}">
                <a16:creationId xmlns:a16="http://schemas.microsoft.com/office/drawing/2014/main" id="{0CA5ADAD-540A-4618-8271-CFEA54B1D0AF}"/>
              </a:ext>
            </a:extLst>
          </p:cNvPr>
          <p:cNvSpPr txBox="1"/>
          <p:nvPr/>
        </p:nvSpPr>
        <p:spPr>
          <a:xfrm>
            <a:off x="3248084" y="4124297"/>
            <a:ext cx="12173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5</a:t>
            </a:r>
            <a:r>
              <a:rPr kumimoji="0" lang="en-GB" sz="1800" b="1"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Year</a:t>
            </a:r>
          </a:p>
        </p:txBody>
      </p:sp>
      <p:sp>
        <p:nvSpPr>
          <p:cNvPr id="44" name="TextBox 43">
            <a:extLst>
              <a:ext uri="{FF2B5EF4-FFF2-40B4-BE49-F238E27FC236}">
                <a16:creationId xmlns:a16="http://schemas.microsoft.com/office/drawing/2014/main" id="{77C77A7F-5B19-4526-A5EB-A462EC56AA86}"/>
              </a:ext>
            </a:extLst>
          </p:cNvPr>
          <p:cNvSpPr txBox="1"/>
          <p:nvPr/>
        </p:nvSpPr>
        <p:spPr>
          <a:xfrm>
            <a:off x="5691157" y="4162486"/>
            <a:ext cx="93683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6</a:t>
            </a:r>
            <a:r>
              <a:rPr kumimoji="0" lang="en-GB" sz="1800" b="1"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Year</a:t>
            </a:r>
          </a:p>
        </p:txBody>
      </p:sp>
      <p:sp>
        <p:nvSpPr>
          <p:cNvPr id="45" name="TextBox 44">
            <a:extLst>
              <a:ext uri="{FF2B5EF4-FFF2-40B4-BE49-F238E27FC236}">
                <a16:creationId xmlns:a16="http://schemas.microsoft.com/office/drawing/2014/main" id="{2BFF0377-E5DA-4DF3-BDA4-D751B86888DF}"/>
              </a:ext>
            </a:extLst>
          </p:cNvPr>
          <p:cNvSpPr txBox="1"/>
          <p:nvPr/>
        </p:nvSpPr>
        <p:spPr>
          <a:xfrm>
            <a:off x="7785509" y="4129761"/>
            <a:ext cx="13240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LCA 6</a:t>
            </a:r>
            <a:r>
              <a:rPr kumimoji="0" lang="en-GB" sz="1800" b="1"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year</a:t>
            </a:r>
          </a:p>
        </p:txBody>
      </p:sp>
      <p:sp>
        <p:nvSpPr>
          <p:cNvPr id="46" name="Rectangle 45">
            <a:extLst>
              <a:ext uri="{FF2B5EF4-FFF2-40B4-BE49-F238E27FC236}">
                <a16:creationId xmlns:a16="http://schemas.microsoft.com/office/drawing/2014/main" id="{D4660204-CB4B-4256-B45D-8DCA3C0956F3}"/>
              </a:ext>
            </a:extLst>
          </p:cNvPr>
          <p:cNvSpPr/>
          <p:nvPr/>
        </p:nvSpPr>
        <p:spPr>
          <a:xfrm>
            <a:off x="2950783" y="5101841"/>
            <a:ext cx="1795141" cy="1244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36D31420-AF55-4A31-9BF6-F3C44FB2606F}"/>
              </a:ext>
            </a:extLst>
          </p:cNvPr>
          <p:cNvSpPr/>
          <p:nvPr/>
        </p:nvSpPr>
        <p:spPr>
          <a:xfrm>
            <a:off x="5262005" y="5101840"/>
            <a:ext cx="1795141" cy="12447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42DB2F4B-A9F8-4A4F-872D-8805DF4A2939}"/>
              </a:ext>
            </a:extLst>
          </p:cNvPr>
          <p:cNvSpPr/>
          <p:nvPr/>
        </p:nvSpPr>
        <p:spPr>
          <a:xfrm>
            <a:off x="7566747" y="5151519"/>
            <a:ext cx="1795141" cy="1195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FC9C5925-CC7F-4211-B185-F119BF970795}"/>
              </a:ext>
            </a:extLst>
          </p:cNvPr>
          <p:cNvSpPr txBox="1"/>
          <p:nvPr/>
        </p:nvSpPr>
        <p:spPr>
          <a:xfrm>
            <a:off x="3335045" y="5548785"/>
            <a:ext cx="105464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6</a:t>
            </a:r>
            <a:r>
              <a:rPr kumimoji="0" lang="en-GB" sz="1800" b="1" i="0" u="none" strike="noStrike" kern="1200" cap="none" spc="0" normalizeH="0" baseline="30000" noProof="0" dirty="0">
                <a:ln>
                  <a:noFill/>
                </a:ln>
                <a:solidFill>
                  <a:prstClr val="white"/>
                </a:solidFill>
                <a:effectLst/>
                <a:uLnTx/>
                <a:uFillTx/>
                <a:latin typeface="Calibri" panose="020F0502020204030204"/>
                <a:ea typeface="+mn-ea"/>
                <a:cs typeface="+mn-cs"/>
              </a:rPr>
              <a:t>th</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 Year</a:t>
            </a:r>
          </a:p>
        </p:txBody>
      </p:sp>
      <p:sp>
        <p:nvSpPr>
          <p:cNvPr id="51" name="TextBox 50">
            <a:extLst>
              <a:ext uri="{FF2B5EF4-FFF2-40B4-BE49-F238E27FC236}">
                <a16:creationId xmlns:a16="http://schemas.microsoft.com/office/drawing/2014/main" id="{C8F7CB62-6BE3-4616-93A0-1D16F65704B0}"/>
              </a:ext>
            </a:extLst>
          </p:cNvPr>
          <p:cNvSpPr txBox="1"/>
          <p:nvPr/>
        </p:nvSpPr>
        <p:spPr>
          <a:xfrm>
            <a:off x="5175054" y="5256398"/>
            <a:ext cx="197185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mn-ea"/>
                <a:cs typeface="+mn-cs"/>
              </a:rPr>
              <a:t>University/ Technological University/ PLC/ Apprenticeship/ Work</a:t>
            </a:r>
          </a:p>
        </p:txBody>
      </p:sp>
      <p:sp>
        <p:nvSpPr>
          <p:cNvPr id="52" name="TextBox 51">
            <a:extLst>
              <a:ext uri="{FF2B5EF4-FFF2-40B4-BE49-F238E27FC236}">
                <a16:creationId xmlns:a16="http://schemas.microsoft.com/office/drawing/2014/main" id="{26941347-42C8-4A2A-9C3C-1908E6888824}"/>
              </a:ext>
            </a:extLst>
          </p:cNvPr>
          <p:cNvSpPr txBox="1"/>
          <p:nvPr/>
        </p:nvSpPr>
        <p:spPr>
          <a:xfrm>
            <a:off x="7709717" y="5286288"/>
            <a:ext cx="151656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PLC/ Apprenticeship/ Work</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4" name="Straight Arrow Connector 53">
            <a:extLst>
              <a:ext uri="{FF2B5EF4-FFF2-40B4-BE49-F238E27FC236}">
                <a16:creationId xmlns:a16="http://schemas.microsoft.com/office/drawing/2014/main" id="{75DC638A-6575-42C3-9F25-90FB24536D30}"/>
              </a:ext>
            </a:extLst>
          </p:cNvPr>
          <p:cNvCxnSpPr/>
          <p:nvPr/>
        </p:nvCxnSpPr>
        <p:spPr>
          <a:xfrm flipH="1">
            <a:off x="4117605" y="1761482"/>
            <a:ext cx="1004157" cy="3197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832229CD-B71E-4E41-ABF7-7973ECA394FE}"/>
              </a:ext>
            </a:extLst>
          </p:cNvPr>
          <p:cNvCxnSpPr/>
          <p:nvPr/>
        </p:nvCxnSpPr>
        <p:spPr>
          <a:xfrm>
            <a:off x="6096000" y="1972832"/>
            <a:ext cx="0" cy="181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38BB838-F81B-43E2-9959-19C80F511E70}"/>
              </a:ext>
            </a:extLst>
          </p:cNvPr>
          <p:cNvCxnSpPr/>
          <p:nvPr/>
        </p:nvCxnSpPr>
        <p:spPr>
          <a:xfrm>
            <a:off x="7146906" y="1601989"/>
            <a:ext cx="1043425" cy="479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3E3BD3B9-CC66-45B2-912C-75D12A2E8B5E}"/>
              </a:ext>
            </a:extLst>
          </p:cNvPr>
          <p:cNvCxnSpPr>
            <a:cxnSpLocks/>
          </p:cNvCxnSpPr>
          <p:nvPr/>
        </p:nvCxnSpPr>
        <p:spPr>
          <a:xfrm flipH="1">
            <a:off x="8439132" y="3418056"/>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B6ACFDA-F085-4BAF-B2D5-BF13BB283614}"/>
              </a:ext>
            </a:extLst>
          </p:cNvPr>
          <p:cNvCxnSpPr/>
          <p:nvPr/>
        </p:nvCxnSpPr>
        <p:spPr>
          <a:xfrm flipH="1">
            <a:off x="6072624" y="3435264"/>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021938D4-C679-4424-AD7B-98D4248F1BFD}"/>
              </a:ext>
            </a:extLst>
          </p:cNvPr>
          <p:cNvCxnSpPr/>
          <p:nvPr/>
        </p:nvCxnSpPr>
        <p:spPr>
          <a:xfrm flipH="1">
            <a:off x="3859032" y="3450616"/>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013E8A3-1893-454B-9973-4784D817830D}"/>
              </a:ext>
            </a:extLst>
          </p:cNvPr>
          <p:cNvCxnSpPr/>
          <p:nvPr/>
        </p:nvCxnSpPr>
        <p:spPr>
          <a:xfrm flipH="1">
            <a:off x="3818424" y="4868866"/>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F4F21810-C2AE-41E3-ABD5-91F8B9E4BD6E}"/>
              </a:ext>
            </a:extLst>
          </p:cNvPr>
          <p:cNvCxnSpPr/>
          <p:nvPr/>
        </p:nvCxnSpPr>
        <p:spPr>
          <a:xfrm flipH="1">
            <a:off x="6096168" y="4858486"/>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B7EC281-38BC-435E-B397-8819B546C3ED}"/>
              </a:ext>
            </a:extLst>
          </p:cNvPr>
          <p:cNvCxnSpPr/>
          <p:nvPr/>
        </p:nvCxnSpPr>
        <p:spPr>
          <a:xfrm flipH="1">
            <a:off x="8459602" y="4833805"/>
            <a:ext cx="8396" cy="197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5F030F3-10A1-4F69-BB2B-028E16DE1EC8}"/>
              </a:ext>
            </a:extLst>
          </p:cNvPr>
          <p:cNvSpPr txBox="1"/>
          <p:nvPr/>
        </p:nvSpPr>
        <p:spPr>
          <a:xfrm>
            <a:off x="4807612" y="1921362"/>
            <a:ext cx="4908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OR</a:t>
            </a:r>
          </a:p>
        </p:txBody>
      </p:sp>
      <p:sp>
        <p:nvSpPr>
          <p:cNvPr id="67" name="TextBox 66">
            <a:extLst>
              <a:ext uri="{FF2B5EF4-FFF2-40B4-BE49-F238E27FC236}">
                <a16:creationId xmlns:a16="http://schemas.microsoft.com/office/drawing/2014/main" id="{2A34DE4C-7B67-482A-B62B-3D542824AE24}"/>
              </a:ext>
            </a:extLst>
          </p:cNvPr>
          <p:cNvSpPr txBox="1"/>
          <p:nvPr/>
        </p:nvSpPr>
        <p:spPr>
          <a:xfrm>
            <a:off x="6978609" y="1942054"/>
            <a:ext cx="4908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OR</a:t>
            </a:r>
          </a:p>
        </p:txBody>
      </p:sp>
      <p:pic>
        <p:nvPicPr>
          <p:cNvPr id="3" name="Picture 2"/>
          <p:cNvPicPr>
            <a:picLocks noChangeAspect="1"/>
          </p:cNvPicPr>
          <p:nvPr/>
        </p:nvPicPr>
        <p:blipFill>
          <a:blip r:embed="rId3"/>
          <a:stretch>
            <a:fillRect/>
          </a:stretch>
        </p:blipFill>
        <p:spPr>
          <a:xfrm>
            <a:off x="8486239" y="151568"/>
            <a:ext cx="3458472" cy="2083524"/>
          </a:xfrm>
          <a:prstGeom prst="rect">
            <a:avLst/>
          </a:prstGeom>
        </p:spPr>
      </p:pic>
      <p:sp>
        <p:nvSpPr>
          <p:cNvPr id="19" name="Rectangle: Rounded Corners 18">
            <a:extLst>
              <a:ext uri="{FF2B5EF4-FFF2-40B4-BE49-F238E27FC236}">
                <a16:creationId xmlns:a16="http://schemas.microsoft.com/office/drawing/2014/main" id="{7326488A-AAA8-057D-DD85-92A2754FBD1A}"/>
              </a:ext>
            </a:extLst>
          </p:cNvPr>
          <p:cNvSpPr/>
          <p:nvPr/>
        </p:nvSpPr>
        <p:spPr>
          <a:xfrm>
            <a:off x="300251" y="1119116"/>
            <a:ext cx="2216551" cy="533627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Welcome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Failte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Cyrl-AZ"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ласкаво просимо</a:t>
            </a:r>
            <a:endPar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Willkommen</a:t>
            </a:r>
            <a:endParaRPr kumimoji="0" lang="en-IE"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z-Cyrl-AZ"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добро пожаловать</a:t>
            </a:r>
            <a:endPar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dirty="0">
                <a:ln>
                  <a:noFill/>
                </a:ln>
                <a:solidFill>
                  <a:sysClr val="windowText" lastClr="000000"/>
                </a:solidFill>
                <a:effectLst/>
                <a:uLnTx/>
                <a:uFillTx/>
                <a:latin typeface="Calibri" panose="020F0502020204030204"/>
                <a:ea typeface="+mn-ea"/>
                <a:cs typeface="Arial" panose="020B0604020202020204" pitchFamily="34" charset="0"/>
              </a:rPr>
              <a:t>مرحبا</a:t>
            </a:r>
            <a:endPar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2800" b="1"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witamy</a:t>
            </a:r>
            <a:endParaRPr kumimoji="0" lang="en-IE"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4" name="Picture 3" descr="A logo of a school&#10;&#10;AI-generated content may be incorrect.">
            <a:extLst>
              <a:ext uri="{FF2B5EF4-FFF2-40B4-BE49-F238E27FC236}">
                <a16:creationId xmlns:a16="http://schemas.microsoft.com/office/drawing/2014/main" id="{A9C5B31C-4A7E-32E2-F81A-DD2ADDFD94EB}"/>
              </a:ext>
            </a:extLst>
          </p:cNvPr>
          <p:cNvPicPr>
            <a:picLocks noChangeAspect="1"/>
          </p:cNvPicPr>
          <p:nvPr/>
        </p:nvPicPr>
        <p:blipFill>
          <a:blip r:embed="rId4"/>
          <a:stretch>
            <a:fillRect/>
          </a:stretch>
        </p:blipFill>
        <p:spPr>
          <a:xfrm>
            <a:off x="10392478" y="5371788"/>
            <a:ext cx="1800225" cy="1485900"/>
          </a:xfrm>
          <a:prstGeom prst="rect">
            <a:avLst/>
          </a:prstGeom>
        </p:spPr>
      </p:pic>
    </p:spTree>
    <p:extLst>
      <p:ext uri="{BB962C8B-B14F-4D97-AF65-F5344CB8AC3E}">
        <p14:creationId xmlns:p14="http://schemas.microsoft.com/office/powerpoint/2010/main" val="141642293"/>
      </p:ext>
    </p:extLst>
  </p:cSld>
  <p:clrMapOvr>
    <a:masterClrMapping/>
  </p:clrMapOvr>
  <mc:AlternateContent xmlns:mc="http://schemas.openxmlformats.org/markup-compatibility/2006" xmlns:p14="http://schemas.microsoft.com/office/powerpoint/2010/main">
    <mc:Choice Requires="p14">
      <p:transition spd="slow" p14:dur="2000" advTm="11523"/>
    </mc:Choice>
    <mc:Fallback xmlns="">
      <p:transition spd="slow" advTm="1152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A6A98-E31E-B880-D125-346D85573BDD}"/>
              </a:ext>
            </a:extLst>
          </p:cNvPr>
          <p:cNvSpPr>
            <a:spLocks noGrp="1"/>
          </p:cNvSpPr>
          <p:nvPr>
            <p:ph type="title"/>
          </p:nvPr>
        </p:nvSpPr>
        <p:spPr/>
        <p:txBody>
          <a:bodyPr>
            <a:normAutofit fontScale="90000"/>
          </a:bodyPr>
          <a:lstStyle/>
          <a:p>
            <a:r>
              <a:rPr lang="en-US" dirty="0"/>
              <a:t>Garda Vetting for Work Experience</a:t>
            </a:r>
          </a:p>
        </p:txBody>
      </p:sp>
      <p:sp>
        <p:nvSpPr>
          <p:cNvPr id="3" name="Content Placeholder 2">
            <a:extLst>
              <a:ext uri="{FF2B5EF4-FFF2-40B4-BE49-F238E27FC236}">
                <a16:creationId xmlns:a16="http://schemas.microsoft.com/office/drawing/2014/main" id="{8ACE222D-DD7A-EB80-D531-7A94EF09C1FD}"/>
              </a:ext>
            </a:extLst>
          </p:cNvPr>
          <p:cNvSpPr>
            <a:spLocks noGrp="1"/>
          </p:cNvSpPr>
          <p:nvPr>
            <p:ph idx="1"/>
          </p:nvPr>
        </p:nvSpPr>
        <p:spPr/>
        <p:txBody>
          <a:bodyPr/>
          <a:lstStyle/>
          <a:p>
            <a:r>
              <a:rPr lang="en-US" dirty="0"/>
              <a:t>Garda Vetting </a:t>
            </a:r>
            <a:r>
              <a:rPr lang="en-US" b="1" dirty="0"/>
              <a:t>is required </a:t>
            </a:r>
            <a:r>
              <a:rPr lang="en-US" dirty="0"/>
              <a:t>for all placements with children and vulnerable adults</a:t>
            </a:r>
          </a:p>
          <a:p>
            <a:endParaRPr lang="en-US" dirty="0"/>
          </a:p>
          <a:p>
            <a:r>
              <a:rPr lang="en-US" dirty="0"/>
              <a:t>Students </a:t>
            </a:r>
            <a:r>
              <a:rPr lang="en-US" b="1" dirty="0"/>
              <a:t>must be 16 years of age </a:t>
            </a:r>
            <a:r>
              <a:rPr lang="en-US" dirty="0"/>
              <a:t>to be Garda Vetted</a:t>
            </a:r>
          </a:p>
          <a:p>
            <a:endParaRPr lang="en-US" dirty="0"/>
          </a:p>
          <a:p>
            <a:r>
              <a:rPr lang="en-US" dirty="0"/>
              <a:t>To begin the Garda Vetting process forms are available from the school office</a:t>
            </a:r>
          </a:p>
          <a:p>
            <a:endParaRPr lang="en-US" dirty="0"/>
          </a:p>
          <a:p>
            <a:r>
              <a:rPr lang="en-US" dirty="0"/>
              <a:t>Garda Vetting may take as many as 6 weeks to complete</a:t>
            </a:r>
          </a:p>
          <a:p>
            <a:pPr marL="0" indent="0">
              <a:buNone/>
            </a:pPr>
            <a:endParaRPr lang="en-US" dirty="0"/>
          </a:p>
          <a:p>
            <a:endParaRPr lang="en-US" dirty="0"/>
          </a:p>
        </p:txBody>
      </p:sp>
    </p:spTree>
    <p:extLst>
      <p:ext uri="{BB962C8B-B14F-4D97-AF65-F5344CB8AC3E}">
        <p14:creationId xmlns:p14="http://schemas.microsoft.com/office/powerpoint/2010/main" val="323654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D71A3-7939-FC54-0D9C-ED297991D01D}"/>
              </a:ext>
            </a:extLst>
          </p:cNvPr>
          <p:cNvSpPr>
            <a:spLocks noGrp="1"/>
          </p:cNvSpPr>
          <p:nvPr>
            <p:ph type="title"/>
          </p:nvPr>
        </p:nvSpPr>
        <p:spPr/>
        <p:txBody>
          <a:bodyPr>
            <a:normAutofit fontScale="90000"/>
          </a:bodyPr>
          <a:lstStyle/>
          <a:p>
            <a:r>
              <a:rPr lang="en-US" dirty="0"/>
              <a:t>Assessment and Reporting</a:t>
            </a:r>
          </a:p>
        </p:txBody>
      </p:sp>
      <p:sp>
        <p:nvSpPr>
          <p:cNvPr id="3" name="Content Placeholder 2">
            <a:extLst>
              <a:ext uri="{FF2B5EF4-FFF2-40B4-BE49-F238E27FC236}">
                <a16:creationId xmlns:a16="http://schemas.microsoft.com/office/drawing/2014/main" id="{52EEF68A-2C5B-8F62-EC8E-2FE2311BD20A}"/>
              </a:ext>
            </a:extLst>
          </p:cNvPr>
          <p:cNvSpPr>
            <a:spLocks noGrp="1"/>
          </p:cNvSpPr>
          <p:nvPr>
            <p:ph idx="1"/>
          </p:nvPr>
        </p:nvSpPr>
        <p:spPr/>
        <p:txBody>
          <a:bodyPr/>
          <a:lstStyle/>
          <a:p>
            <a:r>
              <a:rPr lang="en-US" dirty="0"/>
              <a:t>Student Portfolio</a:t>
            </a:r>
          </a:p>
          <a:p>
            <a:r>
              <a:rPr lang="en-US" dirty="0"/>
              <a:t>Student Interview</a:t>
            </a:r>
          </a:p>
          <a:p>
            <a:r>
              <a:rPr lang="en-US" dirty="0"/>
              <a:t>Credits awarded for completion of work, participation </a:t>
            </a:r>
          </a:p>
          <a:p>
            <a:r>
              <a:rPr lang="en-US" dirty="0"/>
              <a:t>Term Reports in Jan &amp; June</a:t>
            </a:r>
          </a:p>
        </p:txBody>
      </p:sp>
    </p:spTree>
    <p:extLst>
      <p:ext uri="{BB962C8B-B14F-4D97-AF65-F5344CB8AC3E}">
        <p14:creationId xmlns:p14="http://schemas.microsoft.com/office/powerpoint/2010/main" val="770981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B3436-D1ED-ABD7-9005-E7683590ACF6}"/>
              </a:ext>
            </a:extLst>
          </p:cNvPr>
          <p:cNvSpPr>
            <a:spLocks noGrp="1"/>
          </p:cNvSpPr>
          <p:nvPr>
            <p:ph type="title"/>
          </p:nvPr>
        </p:nvSpPr>
        <p:spPr/>
        <p:txBody>
          <a:bodyPr>
            <a:normAutofit fontScale="90000"/>
          </a:bodyPr>
          <a:lstStyle/>
          <a:p>
            <a:r>
              <a:rPr lang="en-US" dirty="0"/>
              <a:t>TY Certification in BCC</a:t>
            </a:r>
          </a:p>
        </p:txBody>
      </p:sp>
      <p:sp>
        <p:nvSpPr>
          <p:cNvPr id="3" name="Content Placeholder 2">
            <a:extLst>
              <a:ext uri="{FF2B5EF4-FFF2-40B4-BE49-F238E27FC236}">
                <a16:creationId xmlns:a16="http://schemas.microsoft.com/office/drawing/2014/main" id="{9195D55B-61BB-483B-1C4E-500584EDE1B8}"/>
              </a:ext>
            </a:extLst>
          </p:cNvPr>
          <p:cNvSpPr>
            <a:spLocks noGrp="1"/>
          </p:cNvSpPr>
          <p:nvPr>
            <p:ph idx="1"/>
          </p:nvPr>
        </p:nvSpPr>
        <p:spPr/>
        <p:txBody>
          <a:bodyPr/>
          <a:lstStyle/>
          <a:p>
            <a:r>
              <a:rPr lang="en-US" dirty="0"/>
              <a:t>End of year Certification awarded in the following categories:</a:t>
            </a:r>
          </a:p>
          <a:p>
            <a:r>
              <a:rPr lang="en-US" dirty="0"/>
              <a:t>Distinction-100%-85%</a:t>
            </a:r>
          </a:p>
          <a:p>
            <a:endParaRPr lang="en-US" dirty="0"/>
          </a:p>
          <a:p>
            <a:r>
              <a:rPr lang="en-US" dirty="0"/>
              <a:t>Merit- 84%-70%</a:t>
            </a:r>
          </a:p>
          <a:p>
            <a:endParaRPr lang="en-US" dirty="0"/>
          </a:p>
          <a:p>
            <a:r>
              <a:rPr lang="en-US" dirty="0"/>
              <a:t>Pass- 69%-60%</a:t>
            </a:r>
          </a:p>
          <a:p>
            <a:endParaRPr lang="en-US" dirty="0"/>
          </a:p>
          <a:p>
            <a:r>
              <a:rPr lang="en-US" dirty="0"/>
              <a:t>Partially Achieved- 59% and below</a:t>
            </a:r>
          </a:p>
        </p:txBody>
      </p:sp>
    </p:spTree>
    <p:extLst>
      <p:ext uri="{BB962C8B-B14F-4D97-AF65-F5344CB8AC3E}">
        <p14:creationId xmlns:p14="http://schemas.microsoft.com/office/powerpoint/2010/main" val="48624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0A0D-62CB-F17C-275D-8EFE8D99B92B}"/>
              </a:ext>
            </a:extLst>
          </p:cNvPr>
          <p:cNvSpPr>
            <a:spLocks noGrp="1"/>
          </p:cNvSpPr>
          <p:nvPr>
            <p:ph type="title"/>
          </p:nvPr>
        </p:nvSpPr>
        <p:spPr/>
        <p:txBody>
          <a:bodyPr>
            <a:normAutofit fontScale="90000"/>
          </a:bodyPr>
          <a:lstStyle/>
          <a:p>
            <a:r>
              <a:rPr lang="en-US" dirty="0"/>
              <a:t>TY Application Process</a:t>
            </a:r>
          </a:p>
        </p:txBody>
      </p:sp>
      <p:sp>
        <p:nvSpPr>
          <p:cNvPr id="3" name="Content Placeholder 2">
            <a:extLst>
              <a:ext uri="{FF2B5EF4-FFF2-40B4-BE49-F238E27FC236}">
                <a16:creationId xmlns:a16="http://schemas.microsoft.com/office/drawing/2014/main" id="{C126E0DD-E300-B3DA-CCA1-B6C5B4824053}"/>
              </a:ext>
            </a:extLst>
          </p:cNvPr>
          <p:cNvSpPr>
            <a:spLocks noGrp="1"/>
          </p:cNvSpPr>
          <p:nvPr>
            <p:ph idx="1"/>
          </p:nvPr>
        </p:nvSpPr>
        <p:spPr/>
        <p:txBody>
          <a:bodyPr vert="horz" lIns="91440" tIns="45720" rIns="91440" bIns="45720" rtlCol="0" anchor="t">
            <a:normAutofit fontScale="85000" lnSpcReduction="20000"/>
          </a:bodyPr>
          <a:lstStyle/>
          <a:p>
            <a:r>
              <a:rPr lang="en-US" dirty="0"/>
              <a:t>Step 1- Express interest in a place in TY on </a:t>
            </a:r>
            <a:r>
              <a:rPr lang="en-US" dirty="0" err="1"/>
              <a:t>Programme</a:t>
            </a:r>
            <a:r>
              <a:rPr lang="en-US" dirty="0"/>
              <a:t> Option form by Friday March 6th at 2pm</a:t>
            </a:r>
          </a:p>
          <a:p>
            <a:endParaRPr lang="en-US" dirty="0"/>
          </a:p>
          <a:p>
            <a:r>
              <a:rPr lang="en-US" dirty="0"/>
              <a:t>Step2. Complete TY Application form- link emailed by </a:t>
            </a:r>
            <a:r>
              <a:rPr lang="en-US" dirty="0" err="1"/>
              <a:t>Ms.Cunningham</a:t>
            </a:r>
            <a:r>
              <a:rPr lang="en-US" dirty="0"/>
              <a:t> by Friday March 20th at 2pm</a:t>
            </a:r>
          </a:p>
          <a:p>
            <a:endParaRPr lang="en-US" dirty="0"/>
          </a:p>
          <a:p>
            <a:r>
              <a:rPr lang="en-US" dirty="0"/>
              <a:t>Step 3. Secure 2 Work Experience placements by completing Work Experience form and returning to </a:t>
            </a:r>
            <a:r>
              <a:rPr lang="en-US" dirty="0" err="1"/>
              <a:t>Ms.Cunningham</a:t>
            </a:r>
            <a:r>
              <a:rPr lang="en-US" dirty="0"/>
              <a:t> by Friday May 8th</a:t>
            </a:r>
          </a:p>
          <a:p>
            <a:endParaRPr lang="en-US" dirty="0"/>
          </a:p>
          <a:p>
            <a:r>
              <a:rPr lang="en-US" dirty="0"/>
              <a:t>Step 4. Pay </a:t>
            </a:r>
            <a:r>
              <a:rPr lang="en-US" b="1" dirty="0"/>
              <a:t>TY Expenses</a:t>
            </a:r>
            <a:r>
              <a:rPr lang="en-US"/>
              <a:t> of €</a:t>
            </a:r>
            <a:r>
              <a:rPr lang="en-US" b="1"/>
              <a:t>300 </a:t>
            </a:r>
            <a:r>
              <a:rPr lang="en-US"/>
              <a:t>on WAY2PAY no later than </a:t>
            </a:r>
            <a:r>
              <a:rPr lang="en-US" b="1"/>
              <a:t>April 13</a:t>
            </a:r>
            <a:r>
              <a:rPr lang="en-US" b="1" baseline="30000" dirty="0"/>
              <a:t>th</a:t>
            </a:r>
            <a:r>
              <a:rPr lang="en-US" b="1"/>
              <a:t>  at 5pm</a:t>
            </a:r>
            <a:endParaRPr lang="en-US" b="1">
              <a:ea typeface="Calibri"/>
              <a:cs typeface="Calibri"/>
            </a:endParaRPr>
          </a:p>
          <a:p>
            <a:endParaRPr lang="en-US" dirty="0"/>
          </a:p>
          <a:p>
            <a:r>
              <a:rPr lang="en-US"/>
              <a:t>Step 5. Pay €</a:t>
            </a:r>
            <a:r>
              <a:rPr lang="en-US" b="1"/>
              <a:t>275 </a:t>
            </a:r>
            <a:r>
              <a:rPr lang="en-US" dirty="0"/>
              <a:t>for </a:t>
            </a:r>
            <a:r>
              <a:rPr lang="en-US" b="1" dirty="0"/>
              <a:t>Outdoor Education Trip</a:t>
            </a:r>
            <a:r>
              <a:rPr lang="en-US"/>
              <a:t> to </a:t>
            </a:r>
            <a:r>
              <a:rPr lang="en-US" err="1"/>
              <a:t>Killary</a:t>
            </a:r>
            <a:r>
              <a:rPr lang="en-US" dirty="0"/>
              <a:t> Adventure Centre no later than </a:t>
            </a:r>
            <a:r>
              <a:rPr lang="en-US" b="1" dirty="0"/>
              <a:t>June 26th</a:t>
            </a:r>
            <a:endParaRPr lang="en-US" b="1" dirty="0">
              <a:ea typeface="Calibri"/>
              <a:cs typeface="Calibri"/>
            </a:endParaRPr>
          </a:p>
        </p:txBody>
      </p:sp>
    </p:spTree>
    <p:extLst>
      <p:ext uri="{BB962C8B-B14F-4D97-AF65-F5344CB8AC3E}">
        <p14:creationId xmlns:p14="http://schemas.microsoft.com/office/powerpoint/2010/main" val="1966928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524000" y="2458720"/>
            <a:ext cx="9144000" cy="2799080"/>
          </a:xfrm>
        </p:spPr>
        <p:txBody>
          <a:bodyPr>
            <a:normAutofit/>
          </a:bodyPr>
          <a:lstStyle/>
          <a:p>
            <a:r>
              <a:rPr lang="en-IE" sz="4000" b="1" dirty="0"/>
              <a:t>Senior Cycle Options</a:t>
            </a:r>
          </a:p>
          <a:p>
            <a:r>
              <a:rPr lang="en-IE" sz="4000" b="1" dirty="0"/>
              <a:t>LCA PROGRAMME</a:t>
            </a:r>
          </a:p>
        </p:txBody>
      </p:sp>
    </p:spTree>
    <p:extLst>
      <p:ext uri="{BB962C8B-B14F-4D97-AF65-F5344CB8AC3E}">
        <p14:creationId xmlns:p14="http://schemas.microsoft.com/office/powerpoint/2010/main" val="752001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698E2-62D3-4F16-4B06-2139E1FDB561}"/>
              </a:ext>
            </a:extLst>
          </p:cNvPr>
          <p:cNvSpPr>
            <a:spLocks noGrp="1"/>
          </p:cNvSpPr>
          <p:nvPr>
            <p:ph type="title"/>
          </p:nvPr>
        </p:nvSpPr>
        <p:spPr/>
        <p:txBody>
          <a:bodyPr>
            <a:normAutofit fontScale="90000"/>
          </a:bodyPr>
          <a:lstStyle/>
          <a:p>
            <a:r>
              <a:rPr lang="en-US" dirty="0"/>
              <a:t>LCA </a:t>
            </a:r>
            <a:r>
              <a:rPr lang="en-US" dirty="0" err="1"/>
              <a:t>Programme</a:t>
            </a:r>
            <a:r>
              <a:rPr lang="en-US" dirty="0"/>
              <a:t> Rationale</a:t>
            </a:r>
          </a:p>
        </p:txBody>
      </p:sp>
      <p:sp>
        <p:nvSpPr>
          <p:cNvPr id="3" name="Content Placeholder 2">
            <a:extLst>
              <a:ext uri="{FF2B5EF4-FFF2-40B4-BE49-F238E27FC236}">
                <a16:creationId xmlns:a16="http://schemas.microsoft.com/office/drawing/2014/main" id="{CCDCD0AD-6979-2DE2-7852-0DB489F5B49E}"/>
              </a:ext>
            </a:extLst>
          </p:cNvPr>
          <p:cNvSpPr>
            <a:spLocks noGrp="1"/>
          </p:cNvSpPr>
          <p:nvPr>
            <p:ph idx="1"/>
          </p:nvPr>
        </p:nvSpPr>
        <p:spPr/>
        <p:txBody>
          <a:bodyPr/>
          <a:lstStyle/>
          <a:p>
            <a:r>
              <a:rPr lang="en-US" dirty="0"/>
              <a:t>Prepares students for adult and working life</a:t>
            </a:r>
          </a:p>
          <a:p>
            <a:endParaRPr lang="en-US" dirty="0"/>
          </a:p>
          <a:p>
            <a:r>
              <a:rPr lang="en-US" dirty="0" err="1"/>
              <a:t>Recognises</a:t>
            </a:r>
            <a:r>
              <a:rPr lang="en-US" dirty="0"/>
              <a:t> talents of all students</a:t>
            </a:r>
          </a:p>
          <a:p>
            <a:endParaRPr lang="en-US" dirty="0"/>
          </a:p>
          <a:p>
            <a:r>
              <a:rPr lang="en-US" dirty="0"/>
              <a:t>Promotes communication and decision -making skills</a:t>
            </a:r>
          </a:p>
          <a:p>
            <a:endParaRPr lang="en-US" dirty="0"/>
          </a:p>
          <a:p>
            <a:r>
              <a:rPr lang="en-US" dirty="0"/>
              <a:t>Applies knowledge and skills to the solution of real problems</a:t>
            </a:r>
          </a:p>
        </p:txBody>
      </p:sp>
    </p:spTree>
    <p:extLst>
      <p:ext uri="{BB962C8B-B14F-4D97-AF65-F5344CB8AC3E}">
        <p14:creationId xmlns:p14="http://schemas.microsoft.com/office/powerpoint/2010/main" val="428198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C8F8C91-6B77-EA8E-3ECE-D19F28B4FA41}"/>
              </a:ext>
            </a:extLst>
          </p:cNvPr>
          <p:cNvSpPr txBox="1"/>
          <p:nvPr/>
        </p:nvSpPr>
        <p:spPr>
          <a:xfrm>
            <a:off x="1369706" y="2599238"/>
            <a:ext cx="9653894" cy="646331"/>
          </a:xfrm>
          <a:prstGeom prst="rect">
            <a:avLst/>
          </a:prstGeom>
          <a:noFill/>
        </p:spPr>
        <p:txBody>
          <a:bodyPr wrap="square">
            <a:spAutoFit/>
          </a:bodyPr>
          <a:lstStyle/>
          <a:p>
            <a:r>
              <a:rPr lang="en-US" sz="3600" dirty="0">
                <a:highlight>
                  <a:srgbClr val="FFFF00"/>
                </a:highlight>
                <a:ea typeface="+mj-lt"/>
                <a:cs typeface="+mj-lt"/>
              </a:rPr>
              <a:t>➤ LCA is a  Full -Time  Two Year </a:t>
            </a:r>
            <a:r>
              <a:rPr lang="en-US" sz="3600" dirty="0" err="1">
                <a:highlight>
                  <a:srgbClr val="FFFF00"/>
                </a:highlight>
                <a:ea typeface="+mj-lt"/>
                <a:cs typeface="+mj-lt"/>
              </a:rPr>
              <a:t>programme</a:t>
            </a:r>
            <a:r>
              <a:rPr lang="en-US" sz="3600" dirty="0">
                <a:highlight>
                  <a:srgbClr val="FFFF00"/>
                </a:highlight>
                <a:ea typeface="+mj-lt"/>
                <a:cs typeface="+mj-lt"/>
              </a:rPr>
              <a:t>   </a:t>
            </a:r>
            <a:endParaRPr lang="en-US" sz="3600" dirty="0">
              <a:highlight>
                <a:srgbClr val="FFFF00"/>
              </a:highlight>
            </a:endParaRPr>
          </a:p>
        </p:txBody>
      </p:sp>
    </p:spTree>
    <p:extLst>
      <p:ext uri="{BB962C8B-B14F-4D97-AF65-F5344CB8AC3E}">
        <p14:creationId xmlns:p14="http://schemas.microsoft.com/office/powerpoint/2010/main" val="933457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FF3BD-07B3-6D50-DA2C-80277F5DCE40}"/>
              </a:ext>
            </a:extLst>
          </p:cNvPr>
          <p:cNvSpPr>
            <a:spLocks noGrp="1"/>
          </p:cNvSpPr>
          <p:nvPr>
            <p:ph type="title"/>
          </p:nvPr>
        </p:nvSpPr>
        <p:spPr/>
        <p:txBody>
          <a:bodyPr>
            <a:normAutofit fontScale="90000"/>
          </a:bodyPr>
          <a:lstStyle/>
          <a:p>
            <a:r>
              <a:rPr lang="en-US" dirty="0"/>
              <a:t>Attendance-90% </a:t>
            </a:r>
          </a:p>
        </p:txBody>
      </p:sp>
      <p:sp>
        <p:nvSpPr>
          <p:cNvPr id="3" name="Content Placeholder 2">
            <a:extLst>
              <a:ext uri="{FF2B5EF4-FFF2-40B4-BE49-F238E27FC236}">
                <a16:creationId xmlns:a16="http://schemas.microsoft.com/office/drawing/2014/main" id="{D4A3EC3C-C29B-0292-43A5-D9C4F6869FD4}"/>
              </a:ext>
            </a:extLst>
          </p:cNvPr>
          <p:cNvSpPr>
            <a:spLocks noGrp="1"/>
          </p:cNvSpPr>
          <p:nvPr>
            <p:ph sz="half" idx="1"/>
          </p:nvPr>
        </p:nvSpPr>
        <p:spPr/>
        <p:txBody>
          <a:bodyPr/>
          <a:lstStyle/>
          <a:p>
            <a:r>
              <a:rPr lang="en-US" dirty="0">
                <a:ea typeface="+mn-lt"/>
                <a:cs typeface="+mn-lt"/>
              </a:rPr>
              <a:t>Four sessions, 2 each year</a:t>
            </a:r>
            <a:endParaRPr lang="en-US" dirty="0">
              <a:cs typeface="Calibri"/>
            </a:endParaRPr>
          </a:p>
          <a:p>
            <a:endParaRPr lang="en-US" dirty="0"/>
          </a:p>
        </p:txBody>
      </p:sp>
      <p:sp>
        <p:nvSpPr>
          <p:cNvPr id="4" name="Content Placeholder 3">
            <a:extLst>
              <a:ext uri="{FF2B5EF4-FFF2-40B4-BE49-F238E27FC236}">
                <a16:creationId xmlns:a16="http://schemas.microsoft.com/office/drawing/2014/main" id="{678A63CF-5689-4278-5A71-255C7EBDC7DB}"/>
              </a:ext>
            </a:extLst>
          </p:cNvPr>
          <p:cNvSpPr>
            <a:spLocks noGrp="1"/>
          </p:cNvSpPr>
          <p:nvPr>
            <p:ph sz="half" idx="2"/>
          </p:nvPr>
        </p:nvSpPr>
        <p:spPr/>
        <p:txBody>
          <a:bodyPr/>
          <a:lstStyle/>
          <a:p>
            <a:r>
              <a:rPr lang="en-US" b="1" dirty="0">
                <a:cs typeface="Calibri"/>
              </a:rPr>
              <a:t>90% Attendance is compulsory </a:t>
            </a:r>
            <a:r>
              <a:rPr lang="en-US" dirty="0">
                <a:cs typeface="Calibri"/>
              </a:rPr>
              <a:t>in all courses (subjects) in order to complete Key Assignments and achieve credits</a:t>
            </a:r>
          </a:p>
          <a:p>
            <a:endParaRPr lang="en-US" dirty="0"/>
          </a:p>
        </p:txBody>
      </p:sp>
    </p:spTree>
    <p:extLst>
      <p:ext uri="{BB962C8B-B14F-4D97-AF65-F5344CB8AC3E}">
        <p14:creationId xmlns:p14="http://schemas.microsoft.com/office/powerpoint/2010/main" val="1307370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A9560-0517-390D-1519-5555A3333175}"/>
              </a:ext>
            </a:extLst>
          </p:cNvPr>
          <p:cNvSpPr>
            <a:spLocks noGrp="1"/>
          </p:cNvSpPr>
          <p:nvPr>
            <p:ph type="title"/>
          </p:nvPr>
        </p:nvSpPr>
        <p:spPr/>
        <p:txBody>
          <a:bodyPr>
            <a:normAutofit fontScale="90000"/>
          </a:bodyPr>
          <a:lstStyle/>
          <a:p>
            <a:r>
              <a:rPr lang="en-US" dirty="0"/>
              <a:t>   </a:t>
            </a:r>
          </a:p>
        </p:txBody>
      </p:sp>
      <p:sp>
        <p:nvSpPr>
          <p:cNvPr id="4" name="TextBox 3">
            <a:extLst>
              <a:ext uri="{FF2B5EF4-FFF2-40B4-BE49-F238E27FC236}">
                <a16:creationId xmlns:a16="http://schemas.microsoft.com/office/drawing/2014/main" id="{F9DE8C29-8771-AABF-4919-E5758B3BDBBC}"/>
              </a:ext>
            </a:extLst>
          </p:cNvPr>
          <p:cNvSpPr txBox="1"/>
          <p:nvPr/>
        </p:nvSpPr>
        <p:spPr>
          <a:xfrm>
            <a:off x="812800" y="1237281"/>
            <a:ext cx="11145520" cy="8925520"/>
          </a:xfrm>
          <a:prstGeom prst="rect">
            <a:avLst/>
          </a:prstGeom>
          <a:noFill/>
        </p:spPr>
        <p:txBody>
          <a:bodyPr wrap="square">
            <a:spAutoFit/>
          </a:bodyPr>
          <a:lstStyle/>
          <a:p>
            <a:r>
              <a:rPr lang="en-US" sz="2400" b="1" dirty="0">
                <a:ea typeface="+mj-lt"/>
                <a:cs typeface="+mj-lt"/>
              </a:rPr>
              <a:t>                                   Leaving Certificate Applied Terminology</a:t>
            </a:r>
          </a:p>
          <a:p>
            <a:endParaRPr lang="en-US" sz="2400" dirty="0">
              <a:ea typeface="+mj-lt"/>
              <a:cs typeface="+mj-lt"/>
            </a:endParaRPr>
          </a:p>
          <a:p>
            <a:r>
              <a:rPr lang="en-US" sz="2800" b="1" dirty="0">
                <a:ea typeface="+mn-lt"/>
                <a:cs typeface="+mn-lt"/>
              </a:rPr>
              <a:t>Session</a:t>
            </a:r>
            <a:endParaRPr lang="en-US" sz="2800" dirty="0">
              <a:cs typeface="Calibri" panose="020F0502020204030204"/>
            </a:endParaRPr>
          </a:p>
          <a:p>
            <a:r>
              <a:rPr lang="en-US" sz="2400" dirty="0">
                <a:ea typeface="+mn-lt"/>
                <a:cs typeface="+mn-lt"/>
              </a:rPr>
              <a:t>In  Leaving Certificate Applied the school year is divided into two sessions</a:t>
            </a:r>
          </a:p>
          <a:p>
            <a:endParaRPr lang="en-US" sz="2400" dirty="0">
              <a:ea typeface="+mn-lt"/>
              <a:cs typeface="+mn-lt"/>
            </a:endParaRPr>
          </a:p>
          <a:p>
            <a:r>
              <a:rPr lang="en-US" sz="2400" b="1" dirty="0">
                <a:ea typeface="+mn-lt"/>
                <a:cs typeface="+mn-lt"/>
              </a:rPr>
              <a:t>Session I </a:t>
            </a:r>
            <a:r>
              <a:rPr lang="en-US" sz="2400" dirty="0">
                <a:ea typeface="+mn-lt"/>
                <a:cs typeface="+mn-lt"/>
              </a:rPr>
              <a:t>- September to the end of January in 5</a:t>
            </a:r>
            <a:r>
              <a:rPr lang="en-US" sz="2400" baseline="30000" dirty="0">
                <a:ea typeface="+mn-lt"/>
                <a:cs typeface="+mn-lt"/>
              </a:rPr>
              <a:t>th</a:t>
            </a:r>
            <a:r>
              <a:rPr lang="en-US" sz="2400" dirty="0">
                <a:ea typeface="+mn-lt"/>
                <a:cs typeface="+mn-lt"/>
              </a:rPr>
              <a:t> year</a:t>
            </a:r>
          </a:p>
          <a:p>
            <a:endParaRPr lang="en-US" sz="2400" dirty="0"/>
          </a:p>
          <a:p>
            <a:r>
              <a:rPr lang="en-US" sz="2400" b="1" dirty="0">
                <a:ea typeface="+mn-lt"/>
                <a:cs typeface="+mn-lt"/>
              </a:rPr>
              <a:t>Session II </a:t>
            </a:r>
            <a:r>
              <a:rPr lang="en-US" sz="2400" dirty="0">
                <a:ea typeface="+mn-lt"/>
                <a:cs typeface="+mn-lt"/>
              </a:rPr>
              <a:t>- February to June in 5</a:t>
            </a:r>
            <a:r>
              <a:rPr lang="en-US" sz="2400" baseline="30000" dirty="0">
                <a:ea typeface="+mn-lt"/>
                <a:cs typeface="+mn-lt"/>
              </a:rPr>
              <a:t>th</a:t>
            </a:r>
            <a:r>
              <a:rPr lang="en-US" sz="2400" dirty="0">
                <a:ea typeface="+mn-lt"/>
                <a:cs typeface="+mn-lt"/>
              </a:rPr>
              <a:t> year</a:t>
            </a:r>
          </a:p>
          <a:p>
            <a:endParaRPr lang="en-US" sz="2400" dirty="0">
              <a:ea typeface="+mn-lt"/>
              <a:cs typeface="+mn-lt"/>
            </a:endParaRPr>
          </a:p>
          <a:p>
            <a:r>
              <a:rPr lang="en-US" sz="2400" b="1" dirty="0">
                <a:ea typeface="+mn-lt"/>
                <a:cs typeface="+mn-lt"/>
              </a:rPr>
              <a:t>Session III- </a:t>
            </a:r>
            <a:r>
              <a:rPr lang="en-US" sz="2400" dirty="0">
                <a:ea typeface="+mn-lt"/>
                <a:cs typeface="+mn-lt"/>
              </a:rPr>
              <a:t>September to the end of January in 6</a:t>
            </a:r>
            <a:r>
              <a:rPr lang="en-US" sz="2400" baseline="30000" dirty="0">
                <a:ea typeface="+mn-lt"/>
                <a:cs typeface="+mn-lt"/>
              </a:rPr>
              <a:t>th</a:t>
            </a:r>
            <a:r>
              <a:rPr lang="en-US" sz="2400" dirty="0">
                <a:ea typeface="+mn-lt"/>
                <a:cs typeface="+mn-lt"/>
              </a:rPr>
              <a:t> year</a:t>
            </a:r>
          </a:p>
          <a:p>
            <a:endParaRPr lang="en-US" sz="2400" dirty="0">
              <a:ea typeface="+mn-lt"/>
              <a:cs typeface="+mn-lt"/>
            </a:endParaRPr>
          </a:p>
          <a:p>
            <a:r>
              <a:rPr lang="en-US" sz="2400" b="1" dirty="0">
                <a:ea typeface="+mn-lt"/>
                <a:cs typeface="+mn-lt"/>
              </a:rPr>
              <a:t>Session IV- </a:t>
            </a:r>
            <a:r>
              <a:rPr lang="en-US" sz="2400" dirty="0">
                <a:ea typeface="+mn-lt"/>
                <a:cs typeface="+mn-lt"/>
              </a:rPr>
              <a:t>February to June in 6</a:t>
            </a:r>
            <a:r>
              <a:rPr lang="en-US" sz="2400" baseline="30000" dirty="0">
                <a:ea typeface="+mn-lt"/>
                <a:cs typeface="+mn-lt"/>
              </a:rPr>
              <a:t>TH</a:t>
            </a:r>
            <a:r>
              <a:rPr lang="en-US" sz="2400" dirty="0">
                <a:ea typeface="+mn-lt"/>
                <a:cs typeface="+mn-lt"/>
              </a:rPr>
              <a:t>  year</a:t>
            </a:r>
            <a:endParaRPr lang="en-US" sz="2400" b="1" dirty="0">
              <a:ea typeface="+mn-lt"/>
              <a:cs typeface="+mn-lt"/>
            </a:endParaRPr>
          </a:p>
          <a:p>
            <a:endParaRPr lang="en-US" sz="2400" dirty="0"/>
          </a:p>
          <a:p>
            <a:r>
              <a:rPr lang="en-US" sz="2400" dirty="0">
                <a:ea typeface="+mn-lt"/>
                <a:cs typeface="+mn-lt"/>
              </a:rPr>
              <a:t>The  two- year full time  </a:t>
            </a:r>
            <a:r>
              <a:rPr lang="en-US" sz="2400" dirty="0" err="1">
                <a:ea typeface="+mn-lt"/>
                <a:cs typeface="+mn-lt"/>
              </a:rPr>
              <a:t>programme</a:t>
            </a:r>
            <a:r>
              <a:rPr lang="en-US" sz="2400" dirty="0">
                <a:ea typeface="+mn-lt"/>
                <a:cs typeface="+mn-lt"/>
              </a:rPr>
              <a:t> has four sessions altogether</a:t>
            </a:r>
            <a:endParaRPr lang="en-US" sz="2400" dirty="0"/>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ea typeface="+mj-lt"/>
              <a:cs typeface="+mj-lt"/>
            </a:endParaRPr>
          </a:p>
          <a:p>
            <a:endParaRPr lang="en-US" dirty="0"/>
          </a:p>
        </p:txBody>
      </p:sp>
    </p:spTree>
    <p:extLst>
      <p:ext uri="{BB962C8B-B14F-4D97-AF65-F5344CB8AC3E}">
        <p14:creationId xmlns:p14="http://schemas.microsoft.com/office/powerpoint/2010/main" val="4212686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0ABE-5A44-260B-F56D-1B880D398D91}"/>
              </a:ext>
            </a:extLst>
          </p:cNvPr>
          <p:cNvSpPr>
            <a:spLocks noGrp="1"/>
          </p:cNvSpPr>
          <p:nvPr>
            <p:ph type="title"/>
          </p:nvPr>
        </p:nvSpPr>
        <p:spPr/>
        <p:txBody>
          <a:bodyPr>
            <a:normAutofit fontScale="90000"/>
          </a:bodyPr>
          <a:lstStyle/>
          <a:p>
            <a:r>
              <a:rPr lang="en-US" dirty="0"/>
              <a:t>Leaving Cert Applied Terminology</a:t>
            </a:r>
          </a:p>
        </p:txBody>
      </p:sp>
      <p:sp>
        <p:nvSpPr>
          <p:cNvPr id="4" name="TextBox 3">
            <a:extLst>
              <a:ext uri="{FF2B5EF4-FFF2-40B4-BE49-F238E27FC236}">
                <a16:creationId xmlns:a16="http://schemas.microsoft.com/office/drawing/2014/main" id="{74089EDD-A4CD-3B4F-89DD-D3A4137AD945}"/>
              </a:ext>
            </a:extLst>
          </p:cNvPr>
          <p:cNvSpPr txBox="1"/>
          <p:nvPr/>
        </p:nvSpPr>
        <p:spPr>
          <a:xfrm>
            <a:off x="1029776" y="1335449"/>
            <a:ext cx="9628064" cy="5262979"/>
          </a:xfrm>
          <a:prstGeom prst="rect">
            <a:avLst/>
          </a:prstGeom>
          <a:noFill/>
        </p:spPr>
        <p:txBody>
          <a:bodyPr wrap="square">
            <a:spAutoFit/>
          </a:bodyPr>
          <a:lstStyle/>
          <a:p>
            <a:r>
              <a:rPr lang="en-US" sz="2800" b="1" dirty="0">
                <a:ea typeface="+mn-lt"/>
                <a:cs typeface="+mn-lt"/>
              </a:rPr>
              <a:t>Courses</a:t>
            </a:r>
          </a:p>
          <a:p>
            <a:endParaRPr lang="en-US" sz="2800" dirty="0">
              <a:cs typeface="Calibri" panose="020F0502020204030204"/>
            </a:endParaRPr>
          </a:p>
          <a:p>
            <a:r>
              <a:rPr lang="en-US" sz="2800" dirty="0">
                <a:ea typeface="+mn-lt"/>
                <a:cs typeface="+mn-lt"/>
              </a:rPr>
              <a:t>A course is an area of study made up of a number of modules </a:t>
            </a:r>
            <a:r>
              <a:rPr lang="en-US" sz="2800" dirty="0" err="1">
                <a:ea typeface="+mn-lt"/>
                <a:cs typeface="+mn-lt"/>
              </a:rPr>
              <a:t>e.g</a:t>
            </a:r>
            <a:r>
              <a:rPr lang="en-US" sz="2800" dirty="0">
                <a:ea typeface="+mn-lt"/>
                <a:cs typeface="+mn-lt"/>
              </a:rPr>
              <a:t> English and Communication is a course</a:t>
            </a:r>
          </a:p>
          <a:p>
            <a:endParaRPr lang="en-US" sz="2800" dirty="0">
              <a:ea typeface="+mn-lt"/>
              <a:cs typeface="+mn-lt"/>
            </a:endParaRPr>
          </a:p>
          <a:p>
            <a:r>
              <a:rPr lang="en-US" sz="2800" dirty="0">
                <a:ea typeface="+mn-lt"/>
                <a:cs typeface="+mn-lt"/>
              </a:rPr>
              <a:t>LCA students will study core courses in  English &amp; Communication, </a:t>
            </a:r>
            <a:r>
              <a:rPr lang="en-US" sz="2800" dirty="0" err="1">
                <a:ea typeface="+mn-lt"/>
                <a:cs typeface="+mn-lt"/>
              </a:rPr>
              <a:t>Maths</a:t>
            </a:r>
            <a:r>
              <a:rPr lang="en-US" sz="2800" dirty="0">
                <a:ea typeface="+mn-lt"/>
                <a:cs typeface="+mn-lt"/>
              </a:rPr>
              <a:t> Application, Social Education, 2 </a:t>
            </a:r>
            <a:r>
              <a:rPr lang="en-US" sz="2800" dirty="0" err="1">
                <a:ea typeface="+mn-lt"/>
                <a:cs typeface="+mn-lt"/>
              </a:rPr>
              <a:t>Specialisims</a:t>
            </a:r>
            <a:r>
              <a:rPr lang="en-US" sz="2800" dirty="0">
                <a:ea typeface="+mn-lt"/>
                <a:cs typeface="+mn-lt"/>
              </a:rPr>
              <a:t> , </a:t>
            </a:r>
            <a:r>
              <a:rPr lang="en-US" sz="2800" dirty="0" err="1">
                <a:ea typeface="+mn-lt"/>
                <a:cs typeface="+mn-lt"/>
              </a:rPr>
              <a:t>Gaeilge</a:t>
            </a:r>
            <a:r>
              <a:rPr lang="en-US" sz="2800" dirty="0">
                <a:ea typeface="+mn-lt"/>
                <a:cs typeface="+mn-lt"/>
              </a:rPr>
              <a:t> , 1 MEL with written, oral and practical exams </a:t>
            </a:r>
          </a:p>
          <a:p>
            <a:endParaRPr lang="en-US" sz="2800" dirty="0">
              <a:ea typeface="+mn-lt"/>
              <a:cs typeface="+mn-lt"/>
            </a:endParaRPr>
          </a:p>
          <a:p>
            <a:r>
              <a:rPr lang="en-US" sz="2800" dirty="0">
                <a:ea typeface="+mn-lt"/>
                <a:cs typeface="+mn-lt"/>
              </a:rPr>
              <a:t>In addition to core courses LCA students will study DS, Leisure &amp;Rec, Arts Ed,, VPG and 2 Elective courses</a:t>
            </a:r>
            <a:endParaRPr lang="en-US" sz="2800" dirty="0"/>
          </a:p>
        </p:txBody>
      </p:sp>
    </p:spTree>
    <p:extLst>
      <p:ext uri="{BB962C8B-B14F-4D97-AF65-F5344CB8AC3E}">
        <p14:creationId xmlns:p14="http://schemas.microsoft.com/office/powerpoint/2010/main" val="327940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524000" y="3429000"/>
            <a:ext cx="9144000" cy="1828800"/>
          </a:xfrm>
        </p:spPr>
        <p:txBody>
          <a:bodyPr>
            <a:normAutofit/>
          </a:bodyPr>
          <a:lstStyle/>
          <a:p>
            <a:r>
              <a:rPr lang="en-IE" sz="4800" b="1" dirty="0"/>
              <a:t>Senior Cycle Options</a:t>
            </a:r>
          </a:p>
          <a:p>
            <a:r>
              <a:rPr lang="en-IE" sz="4800" b="1" dirty="0"/>
              <a:t>Transition Year Programme</a:t>
            </a:r>
          </a:p>
        </p:txBody>
      </p:sp>
    </p:spTree>
    <p:extLst>
      <p:ext uri="{BB962C8B-B14F-4D97-AF65-F5344CB8AC3E}">
        <p14:creationId xmlns:p14="http://schemas.microsoft.com/office/powerpoint/2010/main" val="1379427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3890-CC41-87A6-03A6-4479B8E00602}"/>
              </a:ext>
            </a:extLst>
          </p:cNvPr>
          <p:cNvSpPr>
            <a:spLocks noGrp="1"/>
          </p:cNvSpPr>
          <p:nvPr>
            <p:ph type="title"/>
          </p:nvPr>
        </p:nvSpPr>
        <p:spPr/>
        <p:txBody>
          <a:bodyPr>
            <a:normAutofit fontScale="90000"/>
          </a:bodyPr>
          <a:lstStyle/>
          <a:p>
            <a:r>
              <a:rPr lang="en-US" dirty="0"/>
              <a:t>Leaving Cert Applied Terminology</a:t>
            </a:r>
          </a:p>
        </p:txBody>
      </p:sp>
      <p:sp>
        <p:nvSpPr>
          <p:cNvPr id="4" name="TextBox 3">
            <a:extLst>
              <a:ext uri="{FF2B5EF4-FFF2-40B4-BE49-F238E27FC236}">
                <a16:creationId xmlns:a16="http://schemas.microsoft.com/office/drawing/2014/main" id="{BAC2BC4F-CEBF-19E1-F215-EA8B987A67D5}"/>
              </a:ext>
            </a:extLst>
          </p:cNvPr>
          <p:cNvSpPr txBox="1"/>
          <p:nvPr/>
        </p:nvSpPr>
        <p:spPr>
          <a:xfrm>
            <a:off x="1127760" y="1871250"/>
            <a:ext cx="9052560" cy="2954655"/>
          </a:xfrm>
          <a:prstGeom prst="rect">
            <a:avLst/>
          </a:prstGeom>
          <a:noFill/>
        </p:spPr>
        <p:txBody>
          <a:bodyPr wrap="square">
            <a:spAutoFit/>
          </a:bodyPr>
          <a:lstStyle/>
          <a:p>
            <a:r>
              <a:rPr lang="en-US" sz="2800" b="1" dirty="0">
                <a:ea typeface="+mn-lt"/>
                <a:cs typeface="+mn-lt"/>
              </a:rPr>
              <a:t>Modules</a:t>
            </a:r>
          </a:p>
          <a:p>
            <a:endParaRPr lang="en-US" sz="2800" dirty="0">
              <a:ea typeface="+mn-lt"/>
              <a:cs typeface="+mn-lt"/>
            </a:endParaRPr>
          </a:p>
          <a:p>
            <a:r>
              <a:rPr lang="en-US" sz="2800" dirty="0">
                <a:ea typeface="+mn-lt"/>
                <a:cs typeface="+mn-lt"/>
              </a:rPr>
              <a:t>A module is a topic within a course and will be taught in 3-4 class periods per week over one session </a:t>
            </a:r>
            <a:r>
              <a:rPr lang="en-US" sz="2800" dirty="0" err="1">
                <a:ea typeface="+mn-lt"/>
                <a:cs typeface="+mn-lt"/>
              </a:rPr>
              <a:t>e.g</a:t>
            </a:r>
            <a:r>
              <a:rPr lang="en-US" sz="2800" dirty="0">
                <a:ea typeface="+mn-lt"/>
                <a:cs typeface="+mn-lt"/>
              </a:rPr>
              <a:t>   Personal and social communications is one module in the English and Communication Course</a:t>
            </a:r>
            <a:endParaRPr lang="en-US" sz="2800" dirty="0"/>
          </a:p>
          <a:p>
            <a:r>
              <a:rPr lang="en-US" dirty="0">
                <a:ea typeface="+mn-lt"/>
                <a:cs typeface="+mn-lt"/>
              </a:rPr>
              <a:t> </a:t>
            </a:r>
            <a:endParaRPr lang="en-US" dirty="0">
              <a:cs typeface="Calibri"/>
            </a:endParaRPr>
          </a:p>
        </p:txBody>
      </p:sp>
    </p:spTree>
    <p:extLst>
      <p:ext uri="{BB962C8B-B14F-4D97-AF65-F5344CB8AC3E}">
        <p14:creationId xmlns:p14="http://schemas.microsoft.com/office/powerpoint/2010/main" val="40266516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CDD97-8E59-BCD0-C01D-0BC4B6669717}"/>
              </a:ext>
            </a:extLst>
          </p:cNvPr>
          <p:cNvSpPr>
            <a:spLocks noGrp="1"/>
          </p:cNvSpPr>
          <p:nvPr>
            <p:ph type="title"/>
          </p:nvPr>
        </p:nvSpPr>
        <p:spPr/>
        <p:txBody>
          <a:bodyPr>
            <a:normAutofit fontScale="90000"/>
          </a:bodyPr>
          <a:lstStyle/>
          <a:p>
            <a:r>
              <a:rPr lang="en-US" dirty="0"/>
              <a:t>Leaving Cert Applied Terminology</a:t>
            </a:r>
          </a:p>
        </p:txBody>
      </p:sp>
      <p:sp>
        <p:nvSpPr>
          <p:cNvPr id="4" name="TextBox 3">
            <a:extLst>
              <a:ext uri="{FF2B5EF4-FFF2-40B4-BE49-F238E27FC236}">
                <a16:creationId xmlns:a16="http://schemas.microsoft.com/office/drawing/2014/main" id="{5651612C-15D4-9D0E-AA8A-FAE11776B11D}"/>
              </a:ext>
            </a:extLst>
          </p:cNvPr>
          <p:cNvSpPr txBox="1"/>
          <p:nvPr/>
        </p:nvSpPr>
        <p:spPr>
          <a:xfrm>
            <a:off x="497840" y="2278712"/>
            <a:ext cx="10855960" cy="4247317"/>
          </a:xfrm>
          <a:prstGeom prst="rect">
            <a:avLst/>
          </a:prstGeom>
          <a:noFill/>
        </p:spPr>
        <p:txBody>
          <a:bodyPr wrap="square">
            <a:spAutoFit/>
          </a:bodyPr>
          <a:lstStyle/>
          <a:p>
            <a:r>
              <a:rPr lang="en-US" sz="2800" b="1" dirty="0">
                <a:ea typeface="+mn-lt"/>
                <a:cs typeface="+mn-lt"/>
              </a:rPr>
              <a:t>Tasks</a:t>
            </a:r>
          </a:p>
          <a:p>
            <a:r>
              <a:rPr lang="en-US" sz="2800" dirty="0">
                <a:ea typeface="+mn-lt"/>
                <a:cs typeface="+mn-lt"/>
              </a:rPr>
              <a:t>Seven tasks to be completed over the 2 years:</a:t>
            </a:r>
            <a:endParaRPr lang="en-US" sz="2800" dirty="0">
              <a:cs typeface="Calibri" panose="020F0502020204030204"/>
            </a:endParaRPr>
          </a:p>
          <a:p>
            <a:r>
              <a:rPr lang="en-US" sz="2800" dirty="0">
                <a:ea typeface="+mn-lt"/>
                <a:cs typeface="+mn-lt"/>
              </a:rPr>
              <a:t> 1 in Session I Year 1-Task Interview</a:t>
            </a:r>
            <a:endParaRPr lang="en-US" sz="2800" dirty="0"/>
          </a:p>
          <a:p>
            <a:pPr marL="0" indent="0">
              <a:buNone/>
            </a:pPr>
            <a:r>
              <a:rPr lang="en-US" sz="2800" dirty="0">
                <a:ea typeface="+mn-lt"/>
                <a:cs typeface="+mn-lt"/>
              </a:rPr>
              <a:t> 2 in Session II Year I -Task Interviews</a:t>
            </a:r>
          </a:p>
          <a:p>
            <a:r>
              <a:rPr lang="en-US" sz="2800" dirty="0">
                <a:ea typeface="+mn-lt"/>
                <a:cs typeface="+mn-lt"/>
              </a:rPr>
              <a:t> 3 in Session III Year II -Task Interviews</a:t>
            </a:r>
          </a:p>
          <a:p>
            <a:endParaRPr lang="en-US" sz="2800" dirty="0"/>
          </a:p>
          <a:p>
            <a:r>
              <a:rPr lang="en-US" sz="2800" dirty="0">
                <a:ea typeface="+mn-lt"/>
                <a:cs typeface="+mn-lt"/>
              </a:rPr>
              <a:t>Personal Reflection Task to be completed over the two years. (Two reflective statements – one at the end of Year I and one at the end of Year II no Task Interview</a:t>
            </a:r>
            <a:endParaRPr lang="en-US" sz="2800" dirty="0"/>
          </a:p>
          <a:p>
            <a:r>
              <a:rPr lang="en-US" sz="1800" dirty="0">
                <a:ea typeface="+mn-lt"/>
                <a:cs typeface="+mn-lt"/>
              </a:rPr>
              <a:t> </a:t>
            </a:r>
            <a:endParaRPr lang="en-US" sz="1800" dirty="0"/>
          </a:p>
        </p:txBody>
      </p:sp>
    </p:spTree>
    <p:extLst>
      <p:ext uri="{BB962C8B-B14F-4D97-AF65-F5344CB8AC3E}">
        <p14:creationId xmlns:p14="http://schemas.microsoft.com/office/powerpoint/2010/main" val="4241692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D7A1D-7EAF-3868-A9A1-9E9964D10946}"/>
              </a:ext>
            </a:extLst>
          </p:cNvPr>
          <p:cNvSpPr>
            <a:spLocks noGrp="1"/>
          </p:cNvSpPr>
          <p:nvPr>
            <p:ph type="title"/>
          </p:nvPr>
        </p:nvSpPr>
        <p:spPr/>
        <p:txBody>
          <a:bodyPr>
            <a:normAutofit fontScale="90000"/>
          </a:bodyPr>
          <a:lstStyle/>
          <a:p>
            <a:r>
              <a:rPr lang="en-US" dirty="0"/>
              <a:t>Leaving Cert Applied Terminology</a:t>
            </a:r>
          </a:p>
        </p:txBody>
      </p:sp>
      <p:sp>
        <p:nvSpPr>
          <p:cNvPr id="4" name="TextBox 3">
            <a:extLst>
              <a:ext uri="{FF2B5EF4-FFF2-40B4-BE49-F238E27FC236}">
                <a16:creationId xmlns:a16="http://schemas.microsoft.com/office/drawing/2014/main" id="{77959A5C-8079-A0AD-5ED3-59B6E08AB11F}"/>
              </a:ext>
            </a:extLst>
          </p:cNvPr>
          <p:cNvSpPr txBox="1"/>
          <p:nvPr/>
        </p:nvSpPr>
        <p:spPr>
          <a:xfrm>
            <a:off x="406400" y="1534353"/>
            <a:ext cx="11104880" cy="2554545"/>
          </a:xfrm>
          <a:prstGeom prst="rect">
            <a:avLst/>
          </a:prstGeom>
          <a:noFill/>
        </p:spPr>
        <p:txBody>
          <a:bodyPr wrap="square">
            <a:spAutoFit/>
          </a:bodyPr>
          <a:lstStyle/>
          <a:p>
            <a:r>
              <a:rPr lang="en-US" sz="3200" dirty="0">
                <a:ea typeface="+mn-lt"/>
                <a:cs typeface="+mn-lt"/>
              </a:rPr>
              <a:t> </a:t>
            </a:r>
            <a:r>
              <a:rPr lang="en-US" sz="3200" b="1" dirty="0">
                <a:ea typeface="+mn-lt"/>
                <a:cs typeface="+mn-lt"/>
              </a:rPr>
              <a:t>Key Assignments</a:t>
            </a:r>
            <a:r>
              <a:rPr lang="en-US" sz="3200" dirty="0">
                <a:ea typeface="+mn-lt"/>
                <a:cs typeface="+mn-lt"/>
              </a:rPr>
              <a:t> are important areas from each module. </a:t>
            </a:r>
            <a:endParaRPr lang="en-US" sz="3200" dirty="0"/>
          </a:p>
          <a:p>
            <a:endParaRPr lang="en-US" sz="3200" dirty="0">
              <a:ea typeface="+mn-lt"/>
              <a:cs typeface="+mn-lt"/>
            </a:endParaRPr>
          </a:p>
          <a:p>
            <a:r>
              <a:rPr lang="en-US" sz="3200" dirty="0">
                <a:ea typeface="+mn-lt"/>
                <a:cs typeface="+mn-lt"/>
              </a:rPr>
              <a:t>To gain credits for each module you must</a:t>
            </a:r>
            <a:r>
              <a:rPr lang="en-US" sz="3200" dirty="0"/>
              <a:t> </a:t>
            </a:r>
            <a:r>
              <a:rPr lang="en-US" sz="3200" dirty="0">
                <a:ea typeface="+mn-lt"/>
                <a:cs typeface="+mn-lt"/>
              </a:rPr>
              <a:t>complete  </a:t>
            </a:r>
            <a:r>
              <a:rPr lang="en-US" sz="3200" b="1" dirty="0">
                <a:ea typeface="+mn-lt"/>
                <a:cs typeface="+mn-lt"/>
              </a:rPr>
              <a:t>4 Key Assignments usually, </a:t>
            </a:r>
            <a:r>
              <a:rPr lang="en-US" sz="3200" dirty="0">
                <a:ea typeface="+mn-lt"/>
                <a:cs typeface="+mn-lt"/>
              </a:rPr>
              <a:t>and attend the course for at</a:t>
            </a:r>
            <a:r>
              <a:rPr lang="en-US" sz="3200" b="1" dirty="0">
                <a:ea typeface="+mn-lt"/>
                <a:cs typeface="+mn-lt"/>
              </a:rPr>
              <a:t> least 90% of the time</a:t>
            </a:r>
            <a:endParaRPr lang="en-US" sz="3200" dirty="0"/>
          </a:p>
        </p:txBody>
      </p:sp>
    </p:spTree>
    <p:extLst>
      <p:ext uri="{BB962C8B-B14F-4D97-AF65-F5344CB8AC3E}">
        <p14:creationId xmlns:p14="http://schemas.microsoft.com/office/powerpoint/2010/main" val="1906097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31DA7-98E4-0CFB-E0BB-5BF1958AD6DB}"/>
              </a:ext>
            </a:extLst>
          </p:cNvPr>
          <p:cNvSpPr>
            <a:spLocks noGrp="1"/>
          </p:cNvSpPr>
          <p:nvPr>
            <p:ph type="title"/>
          </p:nvPr>
        </p:nvSpPr>
        <p:spPr/>
        <p:txBody>
          <a:bodyPr>
            <a:normAutofit fontScale="90000"/>
          </a:bodyPr>
          <a:lstStyle/>
          <a:p>
            <a:r>
              <a:rPr lang="en-US" dirty="0"/>
              <a:t>Leaving Cert Applied Terminology-</a:t>
            </a:r>
          </a:p>
        </p:txBody>
      </p:sp>
      <p:sp>
        <p:nvSpPr>
          <p:cNvPr id="4" name="TextBox 3">
            <a:extLst>
              <a:ext uri="{FF2B5EF4-FFF2-40B4-BE49-F238E27FC236}">
                <a16:creationId xmlns:a16="http://schemas.microsoft.com/office/drawing/2014/main" id="{E83AB9A0-4ACB-51BC-A04F-07D2678D754A}"/>
              </a:ext>
            </a:extLst>
          </p:cNvPr>
          <p:cNvSpPr txBox="1"/>
          <p:nvPr/>
        </p:nvSpPr>
        <p:spPr>
          <a:xfrm>
            <a:off x="914400" y="1951672"/>
            <a:ext cx="9885680" cy="1815882"/>
          </a:xfrm>
          <a:prstGeom prst="rect">
            <a:avLst/>
          </a:prstGeom>
          <a:noFill/>
        </p:spPr>
        <p:txBody>
          <a:bodyPr wrap="square">
            <a:spAutoFit/>
          </a:bodyPr>
          <a:lstStyle/>
          <a:p>
            <a:r>
              <a:rPr lang="en-US" sz="2800" b="1" dirty="0">
                <a:ea typeface="+mn-lt"/>
                <a:cs typeface="+mn-lt"/>
              </a:rPr>
              <a:t>CREDITS- Continuous Assessment </a:t>
            </a:r>
          </a:p>
          <a:p>
            <a:endParaRPr lang="en-US" sz="2800" dirty="0">
              <a:ea typeface="+mn-lt"/>
              <a:cs typeface="+mn-lt"/>
            </a:endParaRPr>
          </a:p>
          <a:p>
            <a:endParaRPr lang="en-US" sz="2800" dirty="0">
              <a:ea typeface="+mn-lt"/>
              <a:cs typeface="+mn-lt"/>
            </a:endParaRPr>
          </a:p>
          <a:p>
            <a:r>
              <a:rPr lang="en-US" sz="2800" dirty="0">
                <a:ea typeface="+mn-lt"/>
                <a:cs typeface="+mn-lt"/>
              </a:rPr>
              <a:t>Credits awarded for modules and tasks at the end of each session</a:t>
            </a:r>
          </a:p>
        </p:txBody>
      </p:sp>
    </p:spTree>
    <p:extLst>
      <p:ext uri="{BB962C8B-B14F-4D97-AF65-F5344CB8AC3E}">
        <p14:creationId xmlns:p14="http://schemas.microsoft.com/office/powerpoint/2010/main" val="911767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5C603-D226-F1F7-409A-8A934392779E}"/>
              </a:ext>
            </a:extLst>
          </p:cNvPr>
          <p:cNvSpPr>
            <a:spLocks noGrp="1"/>
          </p:cNvSpPr>
          <p:nvPr>
            <p:ph type="title"/>
          </p:nvPr>
        </p:nvSpPr>
        <p:spPr/>
        <p:txBody>
          <a:bodyPr>
            <a:normAutofit fontScale="90000"/>
          </a:bodyPr>
          <a:lstStyle/>
          <a:p>
            <a:r>
              <a:rPr lang="en-US" dirty="0">
                <a:solidFill>
                  <a:srgbClr val="FFFFFF"/>
                </a:solidFill>
                <a:ea typeface="+mj-lt"/>
                <a:cs typeface="+mj-lt"/>
              </a:rPr>
              <a:t>Leaving Certificate Applied Assessment </a:t>
            </a:r>
            <a:endParaRPr lang="en-US" dirty="0"/>
          </a:p>
        </p:txBody>
      </p:sp>
      <p:sp>
        <p:nvSpPr>
          <p:cNvPr id="4" name="TextBox 3">
            <a:extLst>
              <a:ext uri="{FF2B5EF4-FFF2-40B4-BE49-F238E27FC236}">
                <a16:creationId xmlns:a16="http://schemas.microsoft.com/office/drawing/2014/main" id="{E480817B-282B-6B4B-A628-F05357F01CAF}"/>
              </a:ext>
            </a:extLst>
          </p:cNvPr>
          <p:cNvSpPr txBox="1"/>
          <p:nvPr/>
        </p:nvSpPr>
        <p:spPr>
          <a:xfrm>
            <a:off x="3049292" y="3248208"/>
            <a:ext cx="6098582" cy="369332"/>
          </a:xfrm>
          <a:prstGeom prst="rect">
            <a:avLst/>
          </a:prstGeom>
          <a:noFill/>
        </p:spPr>
        <p:txBody>
          <a:bodyPr wrap="square">
            <a:spAutoFit/>
          </a:bodyPr>
          <a:lstStyle/>
          <a:p>
            <a:r>
              <a:rPr lang="en-US" dirty="0">
                <a:solidFill>
                  <a:srgbClr val="FFFFFF"/>
                </a:solidFill>
                <a:ea typeface="+mj-lt"/>
                <a:cs typeface="+mj-lt"/>
              </a:rPr>
              <a:t>Leaving Certificate Applied Assessment </a:t>
            </a:r>
            <a:endParaRPr lang="en-US" dirty="0"/>
          </a:p>
        </p:txBody>
      </p:sp>
      <p:sp>
        <p:nvSpPr>
          <p:cNvPr id="6" name="TextBox 5">
            <a:extLst>
              <a:ext uri="{FF2B5EF4-FFF2-40B4-BE49-F238E27FC236}">
                <a16:creationId xmlns:a16="http://schemas.microsoft.com/office/drawing/2014/main" id="{CF430D75-F5EE-801F-DC1C-11FCC1F331C4}"/>
              </a:ext>
            </a:extLst>
          </p:cNvPr>
          <p:cNvSpPr txBox="1"/>
          <p:nvPr/>
        </p:nvSpPr>
        <p:spPr>
          <a:xfrm>
            <a:off x="1285304" y="1905506"/>
            <a:ext cx="11536616" cy="3046988"/>
          </a:xfrm>
          <a:prstGeom prst="rect">
            <a:avLst/>
          </a:prstGeom>
          <a:noFill/>
        </p:spPr>
        <p:txBody>
          <a:bodyPr wrap="square" lIns="91440" tIns="45720" rIns="91440" bIns="45720" anchor="t">
            <a:spAutoFit/>
          </a:bodyPr>
          <a:lstStyle/>
          <a:p>
            <a:r>
              <a:rPr lang="en-US" sz="3200" dirty="0">
                <a:ea typeface="+mn-lt"/>
                <a:cs typeface="+mn-lt"/>
              </a:rPr>
              <a:t>3 Types </a:t>
            </a:r>
            <a:endParaRPr lang="en-US" sz="3200" dirty="0">
              <a:cs typeface="Calibri" panose="020F0502020204030204"/>
            </a:endParaRPr>
          </a:p>
          <a:p>
            <a:endParaRPr lang="en-US" sz="3200" dirty="0"/>
          </a:p>
          <a:p>
            <a:r>
              <a:rPr lang="en-US" sz="3200" dirty="0">
                <a:ea typeface="+mn-lt"/>
                <a:cs typeface="+mn-lt"/>
              </a:rPr>
              <a:t>Satisfactory completion of Modules         </a:t>
            </a:r>
            <a:r>
              <a:rPr lang="en-US" sz="3200" dirty="0">
                <a:solidFill>
                  <a:srgbClr val="000000"/>
                </a:solidFill>
                <a:ea typeface="+mn-lt"/>
                <a:cs typeface="+mn-lt"/>
              </a:rPr>
              <a:t>             </a:t>
            </a:r>
            <a:r>
              <a:rPr lang="en-US" sz="3200" dirty="0">
                <a:solidFill>
                  <a:srgbClr val="FF0000"/>
                </a:solidFill>
                <a:ea typeface="+mn-lt"/>
                <a:cs typeface="+mn-lt"/>
              </a:rPr>
              <a:t>68 credits </a:t>
            </a:r>
            <a:endParaRPr lang="en-US" sz="3200" dirty="0">
              <a:solidFill>
                <a:srgbClr val="FF0000"/>
              </a:solidFill>
            </a:endParaRPr>
          </a:p>
          <a:p>
            <a:r>
              <a:rPr lang="en-US" sz="3200" dirty="0">
                <a:ea typeface="+mn-lt"/>
                <a:cs typeface="+mn-lt"/>
              </a:rPr>
              <a:t>7 Student tasks                                                          </a:t>
            </a:r>
            <a:r>
              <a:rPr lang="en-US" sz="3200" dirty="0">
                <a:solidFill>
                  <a:srgbClr val="FF0000"/>
                </a:solidFill>
                <a:ea typeface="+mn-lt"/>
                <a:cs typeface="+mn-lt"/>
              </a:rPr>
              <a:t>74 credits </a:t>
            </a:r>
          </a:p>
          <a:p>
            <a:r>
              <a:rPr lang="en-US" sz="3200" dirty="0">
                <a:ea typeface="+mn-lt"/>
                <a:cs typeface="+mn-lt"/>
              </a:rPr>
              <a:t>Final exams                   </a:t>
            </a:r>
            <a:r>
              <a:rPr lang="en-US" sz="3200" dirty="0">
                <a:solidFill>
                  <a:srgbClr val="000000"/>
                </a:solidFill>
                <a:ea typeface="+mn-lt"/>
                <a:cs typeface="+mn-lt"/>
              </a:rPr>
              <a:t>                                             </a:t>
            </a:r>
            <a:r>
              <a:rPr lang="en-US" sz="3200" dirty="0">
                <a:solidFill>
                  <a:srgbClr val="FF0000"/>
                </a:solidFill>
                <a:ea typeface="+mn-lt"/>
                <a:cs typeface="+mn-lt"/>
              </a:rPr>
              <a:t>58</a:t>
            </a:r>
            <a:r>
              <a:rPr lang="en-US" sz="3200" dirty="0">
                <a:solidFill>
                  <a:srgbClr val="000000"/>
                </a:solidFill>
                <a:ea typeface="+mn-lt"/>
                <a:cs typeface="+mn-lt"/>
              </a:rPr>
              <a:t> </a:t>
            </a:r>
            <a:r>
              <a:rPr lang="en-US" sz="3200" dirty="0">
                <a:solidFill>
                  <a:srgbClr val="FF0000"/>
                </a:solidFill>
                <a:ea typeface="+mn-lt"/>
                <a:cs typeface="+mn-lt"/>
              </a:rPr>
              <a:t>credits</a:t>
            </a:r>
            <a:endParaRPr lang="en-US" sz="3200" dirty="0">
              <a:solidFill>
                <a:srgbClr val="000000"/>
              </a:solidFill>
              <a:ea typeface="+mn-lt"/>
              <a:cs typeface="+mn-lt"/>
            </a:endParaRPr>
          </a:p>
          <a:p>
            <a:r>
              <a:rPr lang="en-US" sz="3200" dirty="0">
                <a:ea typeface="+mn-lt"/>
                <a:cs typeface="+mn-lt"/>
              </a:rPr>
              <a:t>Total Credits                     </a:t>
            </a:r>
            <a:r>
              <a:rPr lang="en-US" sz="3200" dirty="0">
                <a:solidFill>
                  <a:srgbClr val="000000"/>
                </a:solidFill>
                <a:ea typeface="+mn-lt"/>
                <a:cs typeface="+mn-lt"/>
              </a:rPr>
              <a:t>                                         </a:t>
            </a:r>
            <a:r>
              <a:rPr lang="en-US" sz="3200" dirty="0">
                <a:solidFill>
                  <a:srgbClr val="00B050"/>
                </a:solidFill>
                <a:ea typeface="+mn-lt"/>
                <a:cs typeface="+mn-lt"/>
              </a:rPr>
              <a:t>200 credits</a:t>
            </a:r>
            <a:endParaRPr lang="en-US" sz="3200" dirty="0">
              <a:solidFill>
                <a:srgbClr val="00B050"/>
              </a:solidFill>
            </a:endParaRPr>
          </a:p>
        </p:txBody>
      </p:sp>
    </p:spTree>
    <p:extLst>
      <p:ext uri="{BB962C8B-B14F-4D97-AF65-F5344CB8AC3E}">
        <p14:creationId xmlns:p14="http://schemas.microsoft.com/office/powerpoint/2010/main" val="2203655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6F7E-9567-23F3-FFC1-C1D8AE099E56}"/>
              </a:ext>
            </a:extLst>
          </p:cNvPr>
          <p:cNvSpPr>
            <a:spLocks noGrp="1"/>
          </p:cNvSpPr>
          <p:nvPr>
            <p:ph type="title"/>
          </p:nvPr>
        </p:nvSpPr>
        <p:spPr/>
        <p:txBody>
          <a:bodyPr>
            <a:normAutofit fontScale="90000"/>
          </a:bodyPr>
          <a:lstStyle/>
          <a:p>
            <a:r>
              <a:rPr lang="en-US" dirty="0"/>
              <a:t>Work Experience</a:t>
            </a:r>
          </a:p>
        </p:txBody>
      </p:sp>
      <p:sp>
        <p:nvSpPr>
          <p:cNvPr id="4" name="Content Placeholder 3">
            <a:extLst>
              <a:ext uri="{FF2B5EF4-FFF2-40B4-BE49-F238E27FC236}">
                <a16:creationId xmlns:a16="http://schemas.microsoft.com/office/drawing/2014/main" id="{881F0BB7-DC8A-AC77-B4B5-A47AE81362BE}"/>
              </a:ext>
            </a:extLst>
          </p:cNvPr>
          <p:cNvSpPr>
            <a:spLocks noGrp="1"/>
          </p:cNvSpPr>
          <p:nvPr>
            <p:ph idx="1"/>
          </p:nvPr>
        </p:nvSpPr>
        <p:spPr/>
        <p:txBody>
          <a:bodyPr/>
          <a:lstStyle/>
          <a:p>
            <a:r>
              <a:rPr lang="en-US" dirty="0"/>
              <a:t>Work Experience is a compulsory element of the LCA </a:t>
            </a:r>
            <a:r>
              <a:rPr lang="en-US" dirty="0" err="1"/>
              <a:t>Programme</a:t>
            </a:r>
            <a:endParaRPr lang="en-US" dirty="0"/>
          </a:p>
          <a:p>
            <a:endParaRPr lang="en-US" dirty="0"/>
          </a:p>
          <a:p>
            <a:r>
              <a:rPr lang="en-US" dirty="0"/>
              <a:t>Work Experience takes place every Wednesday of term time in LCA</a:t>
            </a:r>
          </a:p>
          <a:p>
            <a:endParaRPr lang="en-US" dirty="0"/>
          </a:p>
          <a:p>
            <a:r>
              <a:rPr lang="en-US" dirty="0"/>
              <a:t>Work Experience is organized by parents/guardians with their child</a:t>
            </a:r>
          </a:p>
          <a:p>
            <a:endParaRPr lang="en-US" dirty="0"/>
          </a:p>
          <a:p>
            <a:r>
              <a:rPr lang="en-US" dirty="0"/>
              <a:t>Garda Vetting is required for placements with children or vulnerable adults </a:t>
            </a:r>
            <a:r>
              <a:rPr lang="en-US" dirty="0" err="1"/>
              <a:t>e.g</a:t>
            </a:r>
            <a:r>
              <a:rPr lang="en-US" dirty="0"/>
              <a:t> Schools, creches, nursing homes </a:t>
            </a:r>
            <a:r>
              <a:rPr lang="en-US" dirty="0" err="1"/>
              <a:t>etc</a:t>
            </a:r>
            <a:endParaRPr lang="en-US" dirty="0"/>
          </a:p>
        </p:txBody>
      </p:sp>
    </p:spTree>
    <p:extLst>
      <p:ext uri="{BB962C8B-B14F-4D97-AF65-F5344CB8AC3E}">
        <p14:creationId xmlns:p14="http://schemas.microsoft.com/office/powerpoint/2010/main" val="1137769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1ED37-0062-6B6B-9982-0DB3F9C9A3E9}"/>
              </a:ext>
            </a:extLst>
          </p:cNvPr>
          <p:cNvSpPr>
            <a:spLocks noGrp="1"/>
          </p:cNvSpPr>
          <p:nvPr>
            <p:ph type="title"/>
          </p:nvPr>
        </p:nvSpPr>
        <p:spPr/>
        <p:txBody>
          <a:bodyPr>
            <a:normAutofit fontScale="90000"/>
          </a:bodyPr>
          <a:lstStyle/>
          <a:p>
            <a:r>
              <a:rPr lang="en-US" dirty="0"/>
              <a:t>Garda Vetting Requirement</a:t>
            </a:r>
          </a:p>
        </p:txBody>
      </p:sp>
      <p:sp>
        <p:nvSpPr>
          <p:cNvPr id="3" name="Content Placeholder 2">
            <a:extLst>
              <a:ext uri="{FF2B5EF4-FFF2-40B4-BE49-F238E27FC236}">
                <a16:creationId xmlns:a16="http://schemas.microsoft.com/office/drawing/2014/main" id="{F32DB4EB-78E9-6D7F-CCDD-D6BA0CE68744}"/>
              </a:ext>
            </a:extLst>
          </p:cNvPr>
          <p:cNvSpPr>
            <a:spLocks noGrp="1"/>
          </p:cNvSpPr>
          <p:nvPr>
            <p:ph idx="1"/>
          </p:nvPr>
        </p:nvSpPr>
        <p:spPr/>
        <p:txBody>
          <a:bodyPr/>
          <a:lstStyle/>
          <a:p>
            <a:r>
              <a:rPr lang="en-US" dirty="0"/>
              <a:t>To be Garda Vetted you must be 16 years of age</a:t>
            </a:r>
          </a:p>
          <a:p>
            <a:endParaRPr lang="en-US" dirty="0"/>
          </a:p>
          <a:p>
            <a:r>
              <a:rPr lang="en-US" dirty="0"/>
              <a:t>Forms are available from the school office to begin the Garda Vetting process</a:t>
            </a:r>
          </a:p>
          <a:p>
            <a:endParaRPr lang="en-US" dirty="0"/>
          </a:p>
          <a:p>
            <a:r>
              <a:rPr lang="en-US" dirty="0"/>
              <a:t>Garda Vetting takes can take up to 6 weeks to complete the process</a:t>
            </a:r>
          </a:p>
          <a:p>
            <a:endParaRPr lang="en-US" dirty="0"/>
          </a:p>
        </p:txBody>
      </p:sp>
    </p:spTree>
    <p:extLst>
      <p:ext uri="{BB962C8B-B14F-4D97-AF65-F5344CB8AC3E}">
        <p14:creationId xmlns:p14="http://schemas.microsoft.com/office/powerpoint/2010/main" val="38443527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07029-7079-5687-3C91-48EABB726D2F}"/>
              </a:ext>
            </a:extLst>
          </p:cNvPr>
          <p:cNvSpPr>
            <a:spLocks noGrp="1"/>
          </p:cNvSpPr>
          <p:nvPr>
            <p:ph type="title"/>
          </p:nvPr>
        </p:nvSpPr>
        <p:spPr/>
        <p:txBody>
          <a:bodyPr>
            <a:normAutofit fontScale="90000"/>
          </a:bodyPr>
          <a:lstStyle/>
          <a:p>
            <a:r>
              <a:rPr lang="en-US" dirty="0"/>
              <a:t>How to apply for LCA in BCC </a:t>
            </a:r>
          </a:p>
        </p:txBody>
      </p:sp>
      <p:sp>
        <p:nvSpPr>
          <p:cNvPr id="3" name="Content Placeholder 2">
            <a:extLst>
              <a:ext uri="{FF2B5EF4-FFF2-40B4-BE49-F238E27FC236}">
                <a16:creationId xmlns:a16="http://schemas.microsoft.com/office/drawing/2014/main" id="{80C6E833-94BF-D7B4-984F-425302731E74}"/>
              </a:ext>
            </a:extLst>
          </p:cNvPr>
          <p:cNvSpPr>
            <a:spLocks noGrp="1"/>
          </p:cNvSpPr>
          <p:nvPr>
            <p:ph idx="1"/>
          </p:nvPr>
        </p:nvSpPr>
        <p:spPr/>
        <p:txBody>
          <a:bodyPr vert="horz" lIns="91440" tIns="45720" rIns="91440" bIns="45720" rtlCol="0" anchor="t">
            <a:normAutofit lnSpcReduction="10000"/>
          </a:bodyPr>
          <a:lstStyle/>
          <a:p>
            <a:r>
              <a:rPr lang="en-US" dirty="0"/>
              <a:t>Step I- Express interest in a place in LCA by completing the </a:t>
            </a:r>
            <a:r>
              <a:rPr lang="en-US" dirty="0" err="1"/>
              <a:t>Programme</a:t>
            </a:r>
            <a:r>
              <a:rPr lang="en-US" dirty="0"/>
              <a:t> Option form by Friday March 6th</a:t>
            </a:r>
          </a:p>
          <a:p>
            <a:endParaRPr lang="en-US" dirty="0"/>
          </a:p>
          <a:p>
            <a:r>
              <a:rPr lang="en-US" dirty="0"/>
              <a:t>Step 2- Complete the online LCA Application form-link emailed by </a:t>
            </a:r>
            <a:r>
              <a:rPr lang="en-US" dirty="0" err="1"/>
              <a:t>Ms.Cunningham</a:t>
            </a:r>
            <a:r>
              <a:rPr lang="en-US" dirty="0"/>
              <a:t> by Friday March 20th</a:t>
            </a:r>
          </a:p>
          <a:p>
            <a:endParaRPr lang="en-US" dirty="0"/>
          </a:p>
          <a:p>
            <a:r>
              <a:rPr lang="en-US" dirty="0"/>
              <a:t>Step 3- Secure 2 Work Experience placements, complete Work </a:t>
            </a:r>
            <a:r>
              <a:rPr lang="en-US"/>
              <a:t>Experience form and return it to Ms. Cunningham by May 8th</a:t>
            </a:r>
            <a:endParaRPr lang="en-US">
              <a:ea typeface="Calibri"/>
              <a:cs typeface="Calibri"/>
            </a:endParaRPr>
          </a:p>
          <a:p>
            <a:endParaRPr lang="en-US" dirty="0"/>
          </a:p>
          <a:p>
            <a:r>
              <a:rPr lang="en-US"/>
              <a:t>Step 4- Pay LCA Expenses on school’s Way2Pay of €150 by Monday April 13th</a:t>
            </a:r>
            <a:endParaRPr lang="en-US">
              <a:ea typeface="Calibri"/>
              <a:cs typeface="Calibri"/>
            </a:endParaRPr>
          </a:p>
          <a:p>
            <a:endParaRPr lang="en-US" dirty="0"/>
          </a:p>
        </p:txBody>
      </p:sp>
    </p:spTree>
    <p:extLst>
      <p:ext uri="{BB962C8B-B14F-4D97-AF65-F5344CB8AC3E}">
        <p14:creationId xmlns:p14="http://schemas.microsoft.com/office/powerpoint/2010/main" val="131871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556F3-69F6-4B51-9815-A955143AA13B}"/>
              </a:ext>
            </a:extLst>
          </p:cNvPr>
          <p:cNvSpPr>
            <a:spLocks noGrp="1"/>
          </p:cNvSpPr>
          <p:nvPr>
            <p:ph type="title"/>
          </p:nvPr>
        </p:nvSpPr>
        <p:spPr/>
        <p:txBody>
          <a:bodyPr/>
          <a:lstStyle/>
          <a:p>
            <a:r>
              <a:rPr lang="en-GB" b="1" dirty="0"/>
              <a:t>Senior Cycle </a:t>
            </a:r>
            <a:r>
              <a:rPr lang="en-GB" b="1"/>
              <a:t>Options</a:t>
            </a:r>
            <a:br>
              <a:rPr lang="en-US" b="1" dirty="0"/>
            </a:br>
            <a:r>
              <a:rPr lang="en-GB" b="1"/>
              <a:t>Leaving</a:t>
            </a:r>
            <a:r>
              <a:rPr lang="en-GB" b="1" dirty="0"/>
              <a:t> Cert. Established</a:t>
            </a:r>
          </a:p>
        </p:txBody>
      </p:sp>
      <p:graphicFrame>
        <p:nvGraphicFramePr>
          <p:cNvPr id="4" name="Content Placeholder 3">
            <a:extLst>
              <a:ext uri="{FF2B5EF4-FFF2-40B4-BE49-F238E27FC236}">
                <a16:creationId xmlns:a16="http://schemas.microsoft.com/office/drawing/2014/main" id="{88047C47-F0F5-4949-B61B-FC2B2913891E}"/>
              </a:ext>
            </a:extLst>
          </p:cNvPr>
          <p:cNvGraphicFramePr>
            <a:graphicFrameLocks noGrp="1"/>
          </p:cNvGraphicFramePr>
          <p:nvPr>
            <p:ph idx="1"/>
          </p:nvPr>
        </p:nvGraphicFramePr>
        <p:xfrm>
          <a:off x="838200" y="2192867"/>
          <a:ext cx="10515600" cy="3984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7020226" y="365125"/>
            <a:ext cx="2619375" cy="1743075"/>
          </a:xfrm>
          <a:prstGeom prst="rect">
            <a:avLst/>
          </a:prstGeom>
        </p:spPr>
      </p:pic>
      <p:pic>
        <p:nvPicPr>
          <p:cNvPr id="5" name="Picture 4"/>
          <p:cNvPicPr>
            <a:picLocks noChangeAspect="1"/>
          </p:cNvPicPr>
          <p:nvPr/>
        </p:nvPicPr>
        <p:blipFill>
          <a:blip r:embed="rId8"/>
          <a:stretch>
            <a:fillRect/>
          </a:stretch>
        </p:blipFill>
        <p:spPr>
          <a:xfrm>
            <a:off x="9485634" y="365125"/>
            <a:ext cx="2619375" cy="1655199"/>
          </a:xfrm>
          <a:prstGeom prst="rect">
            <a:avLst/>
          </a:prstGeom>
        </p:spPr>
      </p:pic>
    </p:spTree>
    <p:extLst>
      <p:ext uri="{BB962C8B-B14F-4D97-AF65-F5344CB8AC3E}">
        <p14:creationId xmlns:p14="http://schemas.microsoft.com/office/powerpoint/2010/main" val="2745859026"/>
      </p:ext>
    </p:extLst>
  </p:cSld>
  <p:clrMapOvr>
    <a:masterClrMapping/>
  </p:clrMapOvr>
  <mc:AlternateContent xmlns:mc="http://schemas.openxmlformats.org/markup-compatibility/2006" xmlns:p14="http://schemas.microsoft.com/office/powerpoint/2010/main">
    <mc:Choice Requires="p14">
      <p:transition spd="slow" p14:dur="2000" advTm="36406"/>
    </mc:Choice>
    <mc:Fallback xmlns="">
      <p:transition spd="slow" advTm="3640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D4A1ECE2-D1AD-41EE-9360-A35071D71606}"/>
              </a:ext>
            </a:extLst>
          </p:cNvPr>
          <p:cNvPicPr>
            <a:picLocks noGrp="1" noChangeAspect="1"/>
          </p:cNvPicPr>
          <p:nvPr>
            <p:ph sz="half" idx="2"/>
          </p:nvPr>
        </p:nvPicPr>
        <p:blipFill>
          <a:blip r:embed="rId2"/>
          <a:stretch>
            <a:fillRect/>
          </a:stretch>
        </p:blipFill>
        <p:spPr>
          <a:xfrm>
            <a:off x="566744" y="1114749"/>
            <a:ext cx="6579910" cy="2516816"/>
          </a:xfrm>
          <a:prstGeom prst="rect">
            <a:avLst/>
          </a:prstGeom>
        </p:spPr>
      </p:pic>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rgbClr val="4C43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5EC8F7-0EB2-4FFA-98FD-794625A23E8D}"/>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kern="1200" dirty="0">
                <a:solidFill>
                  <a:srgbClr val="FFFFFF"/>
                </a:solidFill>
                <a:latin typeface="+mj-lt"/>
                <a:ea typeface="+mj-ea"/>
                <a:cs typeface="+mj-cs"/>
              </a:rPr>
              <a:t>LC Subject </a:t>
            </a:r>
            <a:r>
              <a:rPr lang="en-US" dirty="0">
                <a:solidFill>
                  <a:srgbClr val="FFFFFF"/>
                </a:solidFill>
              </a:rPr>
              <a:t>Choice</a:t>
            </a:r>
            <a:br>
              <a:rPr lang="en-US" dirty="0">
                <a:solidFill>
                  <a:srgbClr val="FFFFFF"/>
                </a:solidFill>
              </a:rPr>
            </a:br>
            <a:r>
              <a:rPr lang="en-US" sz="2700" i="1" dirty="0">
                <a:solidFill>
                  <a:srgbClr val="FFFFFF"/>
                </a:solidFill>
              </a:rPr>
              <a:t>getting the right mix will affect your future</a:t>
            </a:r>
            <a:br>
              <a:rPr lang="en-US" sz="2700" i="1" dirty="0">
                <a:solidFill>
                  <a:srgbClr val="FFFFFF"/>
                </a:solidFill>
              </a:rPr>
            </a:br>
            <a:endParaRPr lang="en-US" sz="2700" i="1" kern="1200" dirty="0">
              <a:solidFill>
                <a:srgbClr val="FFFFFF"/>
              </a:solidFill>
            </a:endParaRPr>
          </a:p>
        </p:txBody>
      </p:sp>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7425B8F6-3825-4846-8E0D-846ABC33BA7A}"/>
              </a:ext>
            </a:extLst>
          </p:cNvPr>
          <p:cNvSpPr>
            <a:spLocks noGrp="1"/>
          </p:cNvSpPr>
          <p:nvPr>
            <p:ph sz="half" idx="1"/>
          </p:nvPr>
        </p:nvSpPr>
        <p:spPr>
          <a:xfrm>
            <a:off x="7534655" y="641445"/>
            <a:ext cx="4328161" cy="5749728"/>
          </a:xfrm>
        </p:spPr>
        <p:txBody>
          <a:bodyPr vert="horz" lIns="91440" tIns="45720" rIns="91440" bIns="45720" rtlCol="0" anchor="ctr">
            <a:noAutofit/>
          </a:bodyPr>
          <a:lstStyle/>
          <a:p>
            <a:pPr algn="ctr"/>
            <a:r>
              <a:rPr lang="en-US" sz="2000" b="0" i="0" dirty="0">
                <a:solidFill>
                  <a:srgbClr val="FFFFFF"/>
                </a:solidFill>
                <a:effectLst/>
              </a:rPr>
              <a:t>Choose </a:t>
            </a:r>
            <a:r>
              <a:rPr lang="en-US" sz="2000" b="1" i="0" u="sng" dirty="0" err="1">
                <a:solidFill>
                  <a:schemeClr val="bg1"/>
                </a:solidFill>
                <a:effectLst/>
              </a:rPr>
              <a:t>favourite</a:t>
            </a:r>
            <a:r>
              <a:rPr lang="en-US" sz="2000" b="1" i="0" u="sng" dirty="0">
                <a:solidFill>
                  <a:schemeClr val="bg1"/>
                </a:solidFill>
                <a:effectLst/>
              </a:rPr>
              <a:t> subjects</a:t>
            </a:r>
            <a:r>
              <a:rPr lang="en-US" sz="2000" b="0" i="0" dirty="0">
                <a:solidFill>
                  <a:srgbClr val="FFFFFF"/>
                </a:solidFill>
                <a:effectLst/>
              </a:rPr>
              <a:t>. </a:t>
            </a:r>
            <a:r>
              <a:rPr lang="en-US" sz="2000" dirty="0">
                <a:solidFill>
                  <a:srgbClr val="FFFFFF"/>
                </a:solidFill>
              </a:rPr>
              <a:t>I</a:t>
            </a:r>
            <a:r>
              <a:rPr lang="en-US" sz="2000" b="0" i="0" dirty="0">
                <a:solidFill>
                  <a:srgbClr val="FFFFFF"/>
                </a:solidFill>
                <a:effectLst/>
              </a:rPr>
              <a:t>f you enjoy the subject, you will excel at it. You could boost your ability by choosing subjects which compliment each other i.e. biology and agricultural science.</a:t>
            </a:r>
          </a:p>
          <a:p>
            <a:pPr algn="ctr"/>
            <a:endParaRPr lang="en-US" sz="2000" b="0" i="0" dirty="0">
              <a:solidFill>
                <a:srgbClr val="FFFFFF"/>
              </a:solidFill>
              <a:effectLst/>
            </a:endParaRPr>
          </a:p>
          <a:p>
            <a:pPr algn="ctr"/>
            <a:r>
              <a:rPr lang="en-US" sz="2000" dirty="0">
                <a:solidFill>
                  <a:srgbClr val="FFFFFF"/>
                </a:solidFill>
              </a:rPr>
              <a:t>S</a:t>
            </a:r>
            <a:r>
              <a:rPr lang="en-US" sz="2000" b="0" i="0" dirty="0">
                <a:solidFill>
                  <a:srgbClr val="FFFFFF"/>
                </a:solidFill>
                <a:effectLst/>
              </a:rPr>
              <a:t>upport </a:t>
            </a:r>
            <a:r>
              <a:rPr lang="en-US" sz="2000" b="1" i="0" u="sng" dirty="0">
                <a:solidFill>
                  <a:srgbClr val="FFFFFF"/>
                </a:solidFill>
                <a:effectLst/>
              </a:rPr>
              <a:t>informed decisions </a:t>
            </a:r>
            <a:r>
              <a:rPr lang="en-US" sz="2000" b="0" i="0" dirty="0">
                <a:solidFill>
                  <a:srgbClr val="FFFFFF"/>
                </a:solidFill>
                <a:effectLst/>
              </a:rPr>
              <a:t>by </a:t>
            </a:r>
            <a:r>
              <a:rPr lang="en-US" sz="2000" dirty="0">
                <a:solidFill>
                  <a:srgbClr val="FFFFFF"/>
                </a:solidFill>
              </a:rPr>
              <a:t>t</a:t>
            </a:r>
            <a:r>
              <a:rPr lang="en-US" sz="2000" b="0" i="0" dirty="0">
                <a:solidFill>
                  <a:srgbClr val="FFFFFF"/>
                </a:solidFill>
                <a:effectLst/>
              </a:rPr>
              <a:t>alking to subject teachers/ senior students, examine text books (most available online), use </a:t>
            </a:r>
            <a:r>
              <a:rPr lang="en-US" sz="2000" dirty="0" err="1">
                <a:solidFill>
                  <a:srgbClr val="FFFFFF"/>
                </a:solidFill>
              </a:rPr>
              <a:t>Q</a:t>
            </a:r>
            <a:r>
              <a:rPr lang="en-US" sz="2000" b="0" i="0" dirty="0" err="1">
                <a:solidFill>
                  <a:srgbClr val="FFFFFF"/>
                </a:solidFill>
                <a:effectLst/>
              </a:rPr>
              <a:t>ualifax</a:t>
            </a:r>
            <a:r>
              <a:rPr lang="en-US" sz="2000" b="0" i="0" dirty="0">
                <a:solidFill>
                  <a:srgbClr val="FFFFFF"/>
                </a:solidFill>
                <a:effectLst/>
              </a:rPr>
              <a:t>/</a:t>
            </a:r>
            <a:r>
              <a:rPr lang="en-US" sz="2000" b="0" i="0" dirty="0" err="1">
                <a:solidFill>
                  <a:srgbClr val="FFFFFF"/>
                </a:solidFill>
                <a:effectLst/>
              </a:rPr>
              <a:t>Careersportal</a:t>
            </a:r>
            <a:r>
              <a:rPr lang="en-US" sz="2000" b="0" i="0" dirty="0">
                <a:solidFill>
                  <a:srgbClr val="FFFFFF"/>
                </a:solidFill>
                <a:effectLst/>
              </a:rPr>
              <a:t>, use results from aptitude and ability tests (CAT4).</a:t>
            </a:r>
          </a:p>
          <a:p>
            <a:pPr algn="ctr"/>
            <a:endParaRPr lang="en-US" sz="2000" b="0" i="0" dirty="0">
              <a:solidFill>
                <a:srgbClr val="FFFFFF"/>
              </a:solidFill>
              <a:effectLst/>
            </a:endParaRPr>
          </a:p>
          <a:p>
            <a:pPr algn="ctr"/>
            <a:r>
              <a:rPr lang="en-US" sz="2000" dirty="0">
                <a:solidFill>
                  <a:srgbClr val="FFFFFF"/>
                </a:solidFill>
              </a:rPr>
              <a:t>T</a:t>
            </a:r>
            <a:r>
              <a:rPr lang="en-US" sz="2000" b="0" i="0" dirty="0">
                <a:solidFill>
                  <a:srgbClr val="FFFFFF"/>
                </a:solidFill>
                <a:effectLst/>
              </a:rPr>
              <a:t>ake into account </a:t>
            </a:r>
            <a:r>
              <a:rPr lang="en-US" sz="2000" b="1" i="0" u="sng" dirty="0">
                <a:solidFill>
                  <a:srgbClr val="FFFFFF"/>
                </a:solidFill>
                <a:effectLst/>
              </a:rPr>
              <a:t>future college/career paths</a:t>
            </a:r>
            <a:r>
              <a:rPr lang="en-US" sz="2000" b="0" i="0" dirty="0">
                <a:solidFill>
                  <a:srgbClr val="FFFFFF"/>
                </a:solidFill>
                <a:effectLst/>
              </a:rPr>
              <a:t> &amp; </a:t>
            </a:r>
            <a:r>
              <a:rPr lang="en-US" sz="2000" dirty="0">
                <a:solidFill>
                  <a:srgbClr val="FFFFFF"/>
                </a:solidFill>
              </a:rPr>
              <a:t>e</a:t>
            </a:r>
            <a:r>
              <a:rPr lang="en-US" sz="2000" b="0" i="0" dirty="0">
                <a:solidFill>
                  <a:srgbClr val="FFFFFF"/>
                </a:solidFill>
                <a:effectLst/>
              </a:rPr>
              <a:t>nsure your choices meet college entry requirements</a:t>
            </a:r>
            <a:r>
              <a:rPr lang="en-US" sz="1600" b="0" i="0" dirty="0">
                <a:solidFill>
                  <a:srgbClr val="FFFFFF"/>
                </a:solidFill>
                <a:effectLst/>
              </a:rPr>
              <a:t>. </a:t>
            </a:r>
            <a:endParaRPr lang="en-US" sz="1600" dirty="0">
              <a:solidFill>
                <a:srgbClr val="FFFFFF"/>
              </a:solidFill>
            </a:endParaRPr>
          </a:p>
        </p:txBody>
      </p:sp>
    </p:spTree>
    <p:extLst>
      <p:ext uri="{BB962C8B-B14F-4D97-AF65-F5344CB8AC3E}">
        <p14:creationId xmlns:p14="http://schemas.microsoft.com/office/powerpoint/2010/main" val="2184031306"/>
      </p:ext>
    </p:extLst>
  </p:cSld>
  <p:clrMapOvr>
    <a:masterClrMapping/>
  </p:clrMapOvr>
  <mc:AlternateContent xmlns:mc="http://schemas.openxmlformats.org/markup-compatibility/2006" xmlns:p14="http://schemas.microsoft.com/office/powerpoint/2010/main">
    <mc:Choice Requires="p14">
      <p:transition spd="slow" p14:dur="2000" advTm="42571"/>
    </mc:Choice>
    <mc:Fallback xmlns="">
      <p:transition spd="slow" advTm="4257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E25CCB-A12F-0B6E-9D86-73560199460B}"/>
              </a:ext>
            </a:extLst>
          </p:cNvPr>
          <p:cNvSpPr txBox="1"/>
          <p:nvPr/>
        </p:nvSpPr>
        <p:spPr>
          <a:xfrm>
            <a:off x="564078" y="1672441"/>
            <a:ext cx="63335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AutoNum type="arabicPeriod"/>
            </a:pPr>
            <a:endParaRPr lang="en-US" dirty="0">
              <a:ea typeface="Calibri"/>
              <a:cs typeface="Calibri"/>
            </a:endParaRPr>
          </a:p>
        </p:txBody>
      </p:sp>
      <p:sp>
        <p:nvSpPr>
          <p:cNvPr id="3" name="TextBox 2">
            <a:extLst>
              <a:ext uri="{FF2B5EF4-FFF2-40B4-BE49-F238E27FC236}">
                <a16:creationId xmlns:a16="http://schemas.microsoft.com/office/drawing/2014/main" id="{2ED95E18-B4A3-5097-8182-F8581B41CF0F}"/>
              </a:ext>
            </a:extLst>
          </p:cNvPr>
          <p:cNvSpPr txBox="1"/>
          <p:nvPr/>
        </p:nvSpPr>
        <p:spPr>
          <a:xfrm>
            <a:off x="1672046" y="306779"/>
            <a:ext cx="9260113" cy="830997"/>
          </a:xfrm>
          <a:prstGeom prst="rect">
            <a:avLst/>
          </a:prstGeom>
          <a:noFill/>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chemeClr val="bg1"/>
                </a:solidFill>
              </a:rPr>
              <a:t> </a:t>
            </a:r>
            <a:r>
              <a:rPr lang="en-US" sz="4800" dirty="0" err="1">
                <a:solidFill>
                  <a:schemeClr val="bg1"/>
                </a:solidFill>
              </a:rPr>
              <a:t>TYProgramme</a:t>
            </a:r>
            <a:r>
              <a:rPr lang="en-US" sz="4800" dirty="0">
                <a:solidFill>
                  <a:schemeClr val="bg1"/>
                </a:solidFill>
              </a:rPr>
              <a:t> Student Dimensions</a:t>
            </a:r>
          </a:p>
        </p:txBody>
      </p:sp>
      <p:sp>
        <p:nvSpPr>
          <p:cNvPr id="4" name="Title 3">
            <a:extLst>
              <a:ext uri="{FF2B5EF4-FFF2-40B4-BE49-F238E27FC236}">
                <a16:creationId xmlns:a16="http://schemas.microsoft.com/office/drawing/2014/main" id="{FEEA8BAE-D8AD-A2D2-0FD4-E85C6566CFE0}"/>
              </a:ext>
            </a:extLst>
          </p:cNvPr>
          <p:cNvSpPr>
            <a:spLocks noGrp="1"/>
          </p:cNvSpPr>
          <p:nvPr>
            <p:ph type="title"/>
          </p:nvPr>
        </p:nvSpPr>
        <p:spPr>
          <a:xfrm>
            <a:off x="2929890" y="1867951"/>
            <a:ext cx="8850630" cy="629285"/>
          </a:xfrm>
        </p:spPr>
        <p:txBody>
          <a:bodyPr>
            <a:noAutofit/>
          </a:bodyPr>
          <a:lstStyle/>
          <a:p>
            <a:endParaRPr lang="en-US" dirty="0"/>
          </a:p>
        </p:txBody>
      </p:sp>
      <p:sp>
        <p:nvSpPr>
          <p:cNvPr id="5" name="Content Placeholder 4">
            <a:extLst>
              <a:ext uri="{FF2B5EF4-FFF2-40B4-BE49-F238E27FC236}">
                <a16:creationId xmlns:a16="http://schemas.microsoft.com/office/drawing/2014/main" id="{A97BE6BF-0839-02F5-3014-79FD9AE7AA46}"/>
              </a:ext>
            </a:extLst>
          </p:cNvPr>
          <p:cNvSpPr>
            <a:spLocks noGrp="1"/>
          </p:cNvSpPr>
          <p:nvPr>
            <p:ph idx="1"/>
          </p:nvPr>
        </p:nvSpPr>
        <p:spPr/>
        <p:txBody>
          <a:bodyPr/>
          <a:lstStyle/>
          <a:p>
            <a:r>
              <a:rPr lang="en-US" dirty="0"/>
              <a:t>Personal Growth</a:t>
            </a:r>
          </a:p>
          <a:p>
            <a:endParaRPr lang="en-US" dirty="0"/>
          </a:p>
          <a:p>
            <a:r>
              <a:rPr lang="en-US" dirty="0"/>
              <a:t>Being a Learner</a:t>
            </a:r>
          </a:p>
          <a:p>
            <a:endParaRPr lang="en-US" dirty="0"/>
          </a:p>
          <a:p>
            <a:r>
              <a:rPr lang="en-US" dirty="0"/>
              <a:t>Civic and Community Engagement</a:t>
            </a:r>
          </a:p>
          <a:p>
            <a:endParaRPr lang="en-US" dirty="0"/>
          </a:p>
          <a:p>
            <a:r>
              <a:rPr lang="en-US" dirty="0"/>
              <a:t>Career Exploration</a:t>
            </a:r>
          </a:p>
        </p:txBody>
      </p:sp>
    </p:spTree>
    <p:extLst>
      <p:ext uri="{BB962C8B-B14F-4D97-AF65-F5344CB8AC3E}">
        <p14:creationId xmlns:p14="http://schemas.microsoft.com/office/powerpoint/2010/main" val="3472281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7252138" y="1781019"/>
            <a:ext cx="4296394" cy="3295961"/>
          </a:xfrm>
          <a:prstGeom prst="rect">
            <a:avLst/>
          </a:prstGeom>
        </p:spPr>
      </p:pic>
      <p:graphicFrame>
        <p:nvGraphicFramePr>
          <p:cNvPr id="2" name="Table 1"/>
          <p:cNvGraphicFramePr>
            <a:graphicFrameLocks noGrp="1"/>
          </p:cNvGraphicFramePr>
          <p:nvPr/>
        </p:nvGraphicFramePr>
        <p:xfrm>
          <a:off x="683172" y="882867"/>
          <a:ext cx="6402510" cy="5329723"/>
        </p:xfrm>
        <a:graphic>
          <a:graphicData uri="http://schemas.openxmlformats.org/drawingml/2006/table">
            <a:tbl>
              <a:tblPr firstRow="1" bandRow="1">
                <a:tableStyleId>{00A15C55-8517-42AA-B614-E9B94910E393}</a:tableStyleId>
              </a:tblPr>
              <a:tblGrid>
                <a:gridCol w="3201255">
                  <a:extLst>
                    <a:ext uri="{9D8B030D-6E8A-4147-A177-3AD203B41FA5}">
                      <a16:colId xmlns:a16="http://schemas.microsoft.com/office/drawing/2014/main" val="1792473514"/>
                    </a:ext>
                  </a:extLst>
                </a:gridCol>
                <a:gridCol w="3201255">
                  <a:extLst>
                    <a:ext uri="{9D8B030D-6E8A-4147-A177-3AD203B41FA5}">
                      <a16:colId xmlns:a16="http://schemas.microsoft.com/office/drawing/2014/main" val="878702621"/>
                    </a:ext>
                  </a:extLst>
                </a:gridCol>
              </a:tblGrid>
              <a:tr h="433100">
                <a:tc>
                  <a:txBody>
                    <a:bodyPr/>
                    <a:lstStyle/>
                    <a:p>
                      <a:r>
                        <a:rPr lang="en-US" sz="2800" dirty="0"/>
                        <a:t>Do</a:t>
                      </a:r>
                      <a:endParaRPr lang="en-IE" dirty="0"/>
                    </a:p>
                  </a:txBody>
                  <a:tcPr/>
                </a:tc>
                <a:tc>
                  <a:txBody>
                    <a:bodyPr/>
                    <a:lstStyle/>
                    <a:p>
                      <a:r>
                        <a:rPr lang="en-US" sz="2800" dirty="0"/>
                        <a:t>Don’t</a:t>
                      </a:r>
                      <a:endParaRPr lang="en-IE" sz="2800" dirty="0"/>
                    </a:p>
                  </a:txBody>
                  <a:tcPr/>
                </a:tc>
                <a:extLst>
                  <a:ext uri="{0D108BD9-81ED-4DB2-BD59-A6C34878D82A}">
                    <a16:rowId xmlns:a16="http://schemas.microsoft.com/office/drawing/2014/main" val="2329314595"/>
                  </a:ext>
                </a:extLst>
              </a:tr>
              <a:tr h="747543">
                <a:tc>
                  <a:txBody>
                    <a:bodyPr/>
                    <a:lstStyle/>
                    <a:p>
                      <a:r>
                        <a:rPr lang="en-US" dirty="0"/>
                        <a:t>Choose subjects</a:t>
                      </a:r>
                      <a:r>
                        <a:rPr lang="en-US" baseline="0" dirty="0"/>
                        <a:t> you enjoy</a:t>
                      </a:r>
                      <a:endParaRPr lang="en-IE" dirty="0"/>
                    </a:p>
                  </a:txBody>
                  <a:tcPr/>
                </a:tc>
                <a:tc>
                  <a:txBody>
                    <a:bodyPr/>
                    <a:lstStyle/>
                    <a:p>
                      <a:r>
                        <a:rPr lang="en-US" dirty="0"/>
                        <a:t>Choose a subject because</a:t>
                      </a:r>
                      <a:r>
                        <a:rPr lang="en-US" baseline="0" dirty="0"/>
                        <a:t> your friend is taking it</a:t>
                      </a:r>
                      <a:endParaRPr lang="en-IE" dirty="0"/>
                    </a:p>
                  </a:txBody>
                  <a:tcPr/>
                </a:tc>
                <a:extLst>
                  <a:ext uri="{0D108BD9-81ED-4DB2-BD59-A6C34878D82A}">
                    <a16:rowId xmlns:a16="http://schemas.microsoft.com/office/drawing/2014/main" val="1678554488"/>
                  </a:ext>
                </a:extLst>
              </a:tr>
              <a:tr h="747543">
                <a:tc>
                  <a:txBody>
                    <a:bodyPr/>
                    <a:lstStyle/>
                    <a:p>
                      <a:r>
                        <a:rPr lang="en-US" dirty="0"/>
                        <a:t>Choose subjects you</a:t>
                      </a:r>
                      <a:r>
                        <a:rPr lang="en-US" baseline="0" dirty="0"/>
                        <a:t>’re good at</a:t>
                      </a:r>
                      <a:endParaRPr lang="en-IE" dirty="0"/>
                    </a:p>
                  </a:txBody>
                  <a:tcPr/>
                </a:tc>
                <a:tc>
                  <a:txBody>
                    <a:bodyPr/>
                    <a:lstStyle/>
                    <a:p>
                      <a:r>
                        <a:rPr lang="en-US" dirty="0"/>
                        <a:t>Choose a subject</a:t>
                      </a:r>
                      <a:r>
                        <a:rPr lang="en-US" baseline="0" dirty="0"/>
                        <a:t> because you like/dislike the teacher</a:t>
                      </a:r>
                      <a:endParaRPr lang="en-IE" dirty="0"/>
                    </a:p>
                  </a:txBody>
                  <a:tcPr/>
                </a:tc>
                <a:extLst>
                  <a:ext uri="{0D108BD9-81ED-4DB2-BD59-A6C34878D82A}">
                    <a16:rowId xmlns:a16="http://schemas.microsoft.com/office/drawing/2014/main" val="1410604492"/>
                  </a:ext>
                </a:extLst>
              </a:tr>
              <a:tr h="747543">
                <a:tc>
                  <a:txBody>
                    <a:bodyPr/>
                    <a:lstStyle/>
                    <a:p>
                      <a:r>
                        <a:rPr lang="en-US" dirty="0"/>
                        <a:t>Choose subjects you need for your chosen career</a:t>
                      </a:r>
                      <a:endParaRPr lang="en-IE" dirty="0"/>
                    </a:p>
                  </a:txBody>
                  <a:tcPr/>
                </a:tc>
                <a:tc>
                  <a:txBody>
                    <a:bodyPr/>
                    <a:lstStyle/>
                    <a:p>
                      <a:r>
                        <a:rPr lang="en-US" dirty="0"/>
                        <a:t>Choose a subject because</a:t>
                      </a:r>
                      <a:r>
                        <a:rPr lang="en-US" baseline="0" dirty="0"/>
                        <a:t> you think it will be easy</a:t>
                      </a:r>
                      <a:endParaRPr lang="en-IE" dirty="0"/>
                    </a:p>
                  </a:txBody>
                  <a:tcPr/>
                </a:tc>
                <a:extLst>
                  <a:ext uri="{0D108BD9-81ED-4DB2-BD59-A6C34878D82A}">
                    <a16:rowId xmlns:a16="http://schemas.microsoft.com/office/drawing/2014/main" val="528225249"/>
                  </a:ext>
                </a:extLst>
              </a:tr>
              <a:tr h="1067917">
                <a:tc>
                  <a:txBody>
                    <a:bodyPr/>
                    <a:lstStyle/>
                    <a:p>
                      <a:r>
                        <a:rPr lang="en-US" dirty="0"/>
                        <a:t>Keep your options</a:t>
                      </a:r>
                      <a:r>
                        <a:rPr lang="en-US" baseline="0" dirty="0"/>
                        <a:t> open for the future by making a balanced choice now</a:t>
                      </a:r>
                      <a:endParaRPr lang="en-IE" dirty="0"/>
                    </a:p>
                  </a:txBody>
                  <a:tcPr/>
                </a:tc>
                <a:tc>
                  <a:txBody>
                    <a:bodyPr/>
                    <a:lstStyle/>
                    <a:p>
                      <a:r>
                        <a:rPr lang="en-US" dirty="0"/>
                        <a:t>Choose</a:t>
                      </a:r>
                      <a:r>
                        <a:rPr lang="en-US" baseline="0" dirty="0"/>
                        <a:t> a new subject without finding more about it.</a:t>
                      </a:r>
                      <a:endParaRPr lang="en-IE" dirty="0"/>
                    </a:p>
                  </a:txBody>
                  <a:tcPr/>
                </a:tc>
                <a:extLst>
                  <a:ext uri="{0D108BD9-81ED-4DB2-BD59-A6C34878D82A}">
                    <a16:rowId xmlns:a16="http://schemas.microsoft.com/office/drawing/2014/main" val="3955929650"/>
                  </a:ext>
                </a:extLst>
              </a:tr>
              <a:tr h="1067917">
                <a:tc>
                  <a:txBody>
                    <a:bodyPr/>
                    <a:lstStyle/>
                    <a:p>
                      <a:r>
                        <a:rPr lang="en-US" dirty="0"/>
                        <a:t>Talk</a:t>
                      </a:r>
                      <a:r>
                        <a:rPr lang="en-US" baseline="0" dirty="0"/>
                        <a:t> to your Guidance Counsellor and your teachers</a:t>
                      </a:r>
                      <a:endParaRPr lang="en-IE" dirty="0"/>
                    </a:p>
                  </a:txBody>
                  <a:tcPr/>
                </a:tc>
                <a:tc>
                  <a:txBody>
                    <a:bodyPr/>
                    <a:lstStyle/>
                    <a:p>
                      <a:r>
                        <a:rPr lang="en-US" dirty="0"/>
                        <a:t>Make a decision at the last minute without thinking about it</a:t>
                      </a:r>
                      <a:endParaRPr lang="en-IE" dirty="0"/>
                    </a:p>
                  </a:txBody>
                  <a:tcPr/>
                </a:tc>
                <a:extLst>
                  <a:ext uri="{0D108BD9-81ED-4DB2-BD59-A6C34878D82A}">
                    <a16:rowId xmlns:a16="http://schemas.microsoft.com/office/drawing/2014/main" val="3501070857"/>
                  </a:ext>
                </a:extLst>
              </a:tr>
              <a:tr h="433100">
                <a:tc>
                  <a:txBody>
                    <a:bodyPr/>
                    <a:lstStyle/>
                    <a:p>
                      <a:r>
                        <a:rPr lang="en-US" dirty="0"/>
                        <a:t>Talk to your parents</a:t>
                      </a:r>
                      <a:r>
                        <a:rPr lang="en-US" baseline="0" dirty="0"/>
                        <a:t>/guardians</a:t>
                      </a:r>
                      <a:endParaRPr lang="en-IE" dirty="0"/>
                    </a:p>
                  </a:txBody>
                  <a:tcPr/>
                </a:tc>
                <a:tc>
                  <a:txBody>
                    <a:bodyPr/>
                    <a:lstStyle/>
                    <a:p>
                      <a:r>
                        <a:rPr lang="en-US" dirty="0"/>
                        <a:t>Don’t panic</a:t>
                      </a:r>
                      <a:endParaRPr lang="en-IE" dirty="0"/>
                    </a:p>
                  </a:txBody>
                  <a:tcPr/>
                </a:tc>
                <a:extLst>
                  <a:ext uri="{0D108BD9-81ED-4DB2-BD59-A6C34878D82A}">
                    <a16:rowId xmlns:a16="http://schemas.microsoft.com/office/drawing/2014/main" val="3397397583"/>
                  </a:ext>
                </a:extLst>
              </a:tr>
            </a:tbl>
          </a:graphicData>
        </a:graphic>
      </p:graphicFrame>
    </p:spTree>
    <p:extLst>
      <p:ext uri="{BB962C8B-B14F-4D97-AF65-F5344CB8AC3E}">
        <p14:creationId xmlns:p14="http://schemas.microsoft.com/office/powerpoint/2010/main" val="2048275334"/>
      </p:ext>
    </p:extLst>
  </p:cSld>
  <p:clrMapOvr>
    <a:masterClrMapping/>
  </p:clrMapOvr>
  <mc:AlternateContent xmlns:mc="http://schemas.openxmlformats.org/markup-compatibility/2006" xmlns:p14="http://schemas.microsoft.com/office/powerpoint/2010/main">
    <mc:Choice Requires="p14">
      <p:transition spd="slow" p14:dur="2000" advTm="18786"/>
    </mc:Choice>
    <mc:Fallback xmlns="">
      <p:transition spd="slow" advTm="1878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321732"/>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629510DF-E418-45B0-BF63-1DF16AC32916}"/>
              </a:ext>
            </a:extLst>
          </p:cNvPr>
          <p:cNvPicPr>
            <a:picLocks noGrp="1" noChangeAspect="1"/>
          </p:cNvPicPr>
          <p:nvPr>
            <p:ph sz="half" idx="2"/>
          </p:nvPr>
        </p:nvPicPr>
        <p:blipFill>
          <a:blip r:embed="rId2"/>
          <a:stretch>
            <a:fillRect/>
          </a:stretch>
        </p:blipFill>
        <p:spPr>
          <a:xfrm>
            <a:off x="566744" y="1410845"/>
            <a:ext cx="6579910" cy="1924624"/>
          </a:xfrm>
          <a:prstGeom prst="rect">
            <a:avLst/>
          </a:prstGeom>
        </p:spPr>
      </p:pic>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0891"/>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EA9CAA-1C9E-4EBC-B1CE-3ED0E0174191}"/>
              </a:ext>
            </a:extLst>
          </p:cNvPr>
          <p:cNvSpPr>
            <a:spLocks noGrp="1"/>
          </p:cNvSpPr>
          <p:nvPr>
            <p:ph type="title"/>
          </p:nvPr>
        </p:nvSpPr>
        <p:spPr>
          <a:xfrm>
            <a:off x="524256" y="4765963"/>
            <a:ext cx="6594189" cy="1625210"/>
          </a:xfrm>
        </p:spPr>
        <p:txBody>
          <a:bodyPr vert="horz" lIns="91440" tIns="45720" rIns="91440" bIns="45720" rtlCol="0" anchor="ctr">
            <a:normAutofit/>
          </a:bodyPr>
          <a:lstStyle/>
          <a:p>
            <a:r>
              <a:rPr lang="en-US" b="1" kern="1200">
                <a:solidFill>
                  <a:srgbClr val="FFFFFF"/>
                </a:solidFill>
                <a:latin typeface="+mj-lt"/>
                <a:ea typeface="+mj-ea"/>
                <a:cs typeface="+mj-cs"/>
              </a:rPr>
              <a:t>Consequences of poor subject choice </a:t>
            </a:r>
          </a:p>
        </p:txBody>
      </p:sp>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4C95165-1AC9-4D60-B2AA-389459B82762}"/>
              </a:ext>
            </a:extLst>
          </p:cNvPr>
          <p:cNvSpPr>
            <a:spLocks noGrp="1"/>
          </p:cNvSpPr>
          <p:nvPr>
            <p:ph sz="half" idx="1"/>
          </p:nvPr>
        </p:nvSpPr>
        <p:spPr>
          <a:xfrm>
            <a:off x="7623413" y="437322"/>
            <a:ext cx="4239403" cy="5953851"/>
          </a:xfrm>
        </p:spPr>
        <p:txBody>
          <a:bodyPr vert="horz" lIns="91440" tIns="45720" rIns="91440" bIns="45720" rtlCol="0" anchor="ctr">
            <a:normAutofit lnSpcReduction="10000"/>
          </a:bodyPr>
          <a:lstStyle/>
          <a:p>
            <a:pPr marL="0" indent="0">
              <a:buNone/>
            </a:pPr>
            <a:r>
              <a:rPr lang="en-US" sz="2400" dirty="0">
                <a:solidFill>
                  <a:srgbClr val="FFFFFF"/>
                </a:solidFill>
              </a:rPr>
              <a:t>Poor subject Choice:</a:t>
            </a:r>
          </a:p>
          <a:p>
            <a:r>
              <a:rPr lang="en-US" sz="2400" dirty="0">
                <a:solidFill>
                  <a:srgbClr val="FFFFFF"/>
                </a:solidFill>
              </a:rPr>
              <a:t>Increases the risk of being unhappy within a subject for two years which ultimately leads to poor motivation </a:t>
            </a:r>
          </a:p>
          <a:p>
            <a:r>
              <a:rPr lang="en-US" sz="2400" dirty="0">
                <a:solidFill>
                  <a:srgbClr val="FFFFFF"/>
                </a:solidFill>
              </a:rPr>
              <a:t>Increases the risk of not performing to full potential - may impact on overall attainment/ points</a:t>
            </a:r>
          </a:p>
          <a:p>
            <a:r>
              <a:rPr lang="en-US" sz="2400" dirty="0">
                <a:solidFill>
                  <a:srgbClr val="FFFFFF"/>
                </a:solidFill>
              </a:rPr>
              <a:t>Increases the risk of not studying a subject required for course of choice </a:t>
            </a:r>
          </a:p>
          <a:p>
            <a:r>
              <a:rPr lang="en-US" sz="2400" dirty="0">
                <a:solidFill>
                  <a:srgbClr val="FFFFFF"/>
                </a:solidFill>
              </a:rPr>
              <a:t>Making subject/class changes throughout fifth year causes disruption to study as you attempt to catch up on the curriculum covered</a:t>
            </a:r>
          </a:p>
        </p:txBody>
      </p:sp>
    </p:spTree>
    <p:extLst>
      <p:ext uri="{BB962C8B-B14F-4D97-AF65-F5344CB8AC3E}">
        <p14:creationId xmlns:p14="http://schemas.microsoft.com/office/powerpoint/2010/main" val="296598185"/>
      </p:ext>
    </p:extLst>
  </p:cSld>
  <p:clrMapOvr>
    <a:masterClrMapping/>
  </p:clrMapOvr>
  <mc:AlternateContent xmlns:mc="http://schemas.openxmlformats.org/markup-compatibility/2006" xmlns:p14="http://schemas.microsoft.com/office/powerpoint/2010/main">
    <mc:Choice Requires="p14">
      <p:transition spd="slow" p14:dur="2000" advTm="16234"/>
    </mc:Choice>
    <mc:Fallback xmlns="">
      <p:transition spd="slow" advTm="1623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1A110-D263-4CA6-85F1-C97CFBA37066}"/>
              </a:ext>
            </a:extLst>
          </p:cNvPr>
          <p:cNvSpPr>
            <a:spLocks noGrp="1"/>
          </p:cNvSpPr>
          <p:nvPr>
            <p:ph type="title"/>
          </p:nvPr>
        </p:nvSpPr>
        <p:spPr>
          <a:xfrm>
            <a:off x="1759225" y="282867"/>
            <a:ext cx="8859898" cy="620009"/>
          </a:xfrm>
        </p:spPr>
        <p:txBody>
          <a:bodyPr>
            <a:normAutofit fontScale="90000"/>
          </a:bodyPr>
          <a:lstStyle/>
          <a:p>
            <a:pPr algn="ctr"/>
            <a:r>
              <a:rPr lang="en-US" sz="2700" b="1" dirty="0">
                <a:cs typeface="Calibri"/>
              </a:rPr>
              <a:t>Factors to consider when making Subject &amp; level Choices</a:t>
            </a:r>
            <a:br>
              <a:rPr lang="en-US" sz="3600" b="1" dirty="0">
                <a:cs typeface="Calibri"/>
              </a:rPr>
            </a:br>
            <a:r>
              <a:rPr lang="en-US" sz="2700" b="1" dirty="0">
                <a:solidFill>
                  <a:srgbClr val="FF0000"/>
                </a:solidFill>
                <a:cs typeface="Calibri"/>
              </a:rPr>
              <a:t>It’s NOT all about the Points!</a:t>
            </a:r>
            <a:endParaRPr lang="en-US" sz="2700" b="1" dirty="0"/>
          </a:p>
        </p:txBody>
      </p:sp>
      <p:sp>
        <p:nvSpPr>
          <p:cNvPr id="3" name="Content Placeholder 2">
            <a:extLst>
              <a:ext uri="{FF2B5EF4-FFF2-40B4-BE49-F238E27FC236}">
                <a16:creationId xmlns:a16="http://schemas.microsoft.com/office/drawing/2014/main" id="{5DECB933-40CC-4D04-92FD-036ED4BF6081}"/>
              </a:ext>
            </a:extLst>
          </p:cNvPr>
          <p:cNvSpPr>
            <a:spLocks noGrp="1"/>
          </p:cNvSpPr>
          <p:nvPr>
            <p:ph sz="half" idx="1"/>
          </p:nvPr>
        </p:nvSpPr>
        <p:spPr>
          <a:xfrm>
            <a:off x="66261" y="1082985"/>
            <a:ext cx="3879117" cy="4351338"/>
          </a:xfrm>
        </p:spPr>
        <p:txBody>
          <a:bodyPr>
            <a:normAutofit fontScale="92500" lnSpcReduction="20000"/>
          </a:bodyPr>
          <a:lstStyle/>
          <a:p>
            <a:pPr algn="ctr"/>
            <a:r>
              <a:rPr lang="en-US" dirty="0">
                <a:cs typeface="Calibri"/>
              </a:rPr>
              <a:t>The subjects &amp; Levels </a:t>
            </a:r>
            <a:r>
              <a:rPr lang="en-US" u="sng" dirty="0">
                <a:cs typeface="Calibri"/>
              </a:rPr>
              <a:t>needed </a:t>
            </a:r>
            <a:r>
              <a:rPr lang="en-US" dirty="0">
                <a:cs typeface="Calibri"/>
              </a:rPr>
              <a:t>for a particular college </a:t>
            </a:r>
            <a:r>
              <a:rPr lang="en-US" dirty="0" err="1">
                <a:cs typeface="Calibri"/>
              </a:rPr>
              <a:t>i.e</a:t>
            </a:r>
            <a:r>
              <a:rPr lang="en-US" dirty="0">
                <a:cs typeface="Calibri"/>
              </a:rPr>
              <a:t> </a:t>
            </a:r>
            <a:r>
              <a:rPr lang="en-US" b="1" i="1" dirty="0">
                <a:cs typeface="Calibri"/>
              </a:rPr>
              <a:t>matriculation</a:t>
            </a:r>
            <a:r>
              <a:rPr lang="en-US" b="1" dirty="0">
                <a:cs typeface="Calibri"/>
              </a:rPr>
              <a:t> or </a:t>
            </a:r>
            <a:r>
              <a:rPr lang="en-US" b="1" i="1" dirty="0">
                <a:cs typeface="Calibri"/>
              </a:rPr>
              <a:t>minimum entry requirements</a:t>
            </a:r>
          </a:p>
          <a:p>
            <a:pPr algn="ctr"/>
            <a:endParaRPr lang="en-US" dirty="0">
              <a:cs typeface="Calibri"/>
            </a:endParaRPr>
          </a:p>
          <a:p>
            <a:pPr algn="ctr"/>
            <a:r>
              <a:rPr lang="en-US" dirty="0">
                <a:cs typeface="Calibri"/>
              </a:rPr>
              <a:t>The subjects </a:t>
            </a:r>
            <a:r>
              <a:rPr lang="en-US" i="1" u="sng" dirty="0">
                <a:cs typeface="Calibri"/>
              </a:rPr>
              <a:t>needed</a:t>
            </a:r>
            <a:r>
              <a:rPr lang="en-US" dirty="0">
                <a:cs typeface="Calibri"/>
              </a:rPr>
              <a:t> for a particular course </a:t>
            </a:r>
            <a:r>
              <a:rPr lang="en-US" dirty="0" err="1">
                <a:cs typeface="Calibri"/>
              </a:rPr>
              <a:t>i.e</a:t>
            </a:r>
            <a:r>
              <a:rPr lang="en-US" dirty="0">
                <a:cs typeface="Calibri"/>
              </a:rPr>
              <a:t> </a:t>
            </a:r>
            <a:r>
              <a:rPr lang="en-US" b="1" i="1" dirty="0">
                <a:cs typeface="Calibri"/>
              </a:rPr>
              <a:t>specific subject requirement</a:t>
            </a:r>
          </a:p>
          <a:p>
            <a:pPr algn="ctr"/>
            <a:endParaRPr lang="en-US" dirty="0">
              <a:cs typeface="Calibri"/>
            </a:endParaRPr>
          </a:p>
          <a:p>
            <a:pPr algn="ctr"/>
            <a:r>
              <a:rPr lang="en-US" dirty="0">
                <a:cs typeface="Calibri"/>
              </a:rPr>
              <a:t>The subjects </a:t>
            </a:r>
            <a:r>
              <a:rPr lang="en-US" i="1" u="sng" dirty="0">
                <a:cs typeface="Calibri"/>
              </a:rPr>
              <a:t>useful</a:t>
            </a:r>
            <a:r>
              <a:rPr lang="en-US" dirty="0">
                <a:cs typeface="Calibri"/>
              </a:rPr>
              <a:t> for a particular course</a:t>
            </a:r>
          </a:p>
        </p:txBody>
      </p:sp>
      <p:graphicFrame>
        <p:nvGraphicFramePr>
          <p:cNvPr id="6" name="Content Placeholder 5"/>
          <p:cNvGraphicFramePr>
            <a:graphicFrameLocks noGrp="1"/>
          </p:cNvGraphicFramePr>
          <p:nvPr>
            <p:ph sz="half" idx="2"/>
          </p:nvPr>
        </p:nvGraphicFramePr>
        <p:xfrm>
          <a:off x="3857297" y="1005840"/>
          <a:ext cx="8240108" cy="5778692"/>
        </p:xfrm>
        <a:graphic>
          <a:graphicData uri="http://schemas.openxmlformats.org/drawingml/2006/table">
            <a:tbl>
              <a:tblPr firstRow="1" bandRow="1">
                <a:tableStyleId>{5C22544A-7EE6-4342-B048-85BDC9FD1C3A}</a:tableStyleId>
              </a:tblPr>
              <a:tblGrid>
                <a:gridCol w="2746703">
                  <a:extLst>
                    <a:ext uri="{9D8B030D-6E8A-4147-A177-3AD203B41FA5}">
                      <a16:colId xmlns:a16="http://schemas.microsoft.com/office/drawing/2014/main" val="439495919"/>
                    </a:ext>
                  </a:extLst>
                </a:gridCol>
                <a:gridCol w="2244116">
                  <a:extLst>
                    <a:ext uri="{9D8B030D-6E8A-4147-A177-3AD203B41FA5}">
                      <a16:colId xmlns:a16="http://schemas.microsoft.com/office/drawing/2014/main" val="3654759804"/>
                    </a:ext>
                  </a:extLst>
                </a:gridCol>
                <a:gridCol w="3249289">
                  <a:extLst>
                    <a:ext uri="{9D8B030D-6E8A-4147-A177-3AD203B41FA5}">
                      <a16:colId xmlns:a16="http://schemas.microsoft.com/office/drawing/2014/main" val="956060046"/>
                    </a:ext>
                  </a:extLst>
                </a:gridCol>
              </a:tblGrid>
              <a:tr h="352129">
                <a:tc>
                  <a:txBody>
                    <a:bodyPr/>
                    <a:lstStyle/>
                    <a:p>
                      <a:r>
                        <a:rPr lang="en-US" dirty="0"/>
                        <a:t>Institution</a:t>
                      </a:r>
                      <a:endParaRPr lang="en-IE" dirty="0"/>
                    </a:p>
                  </a:txBody>
                  <a:tcPr/>
                </a:tc>
                <a:tc>
                  <a:txBody>
                    <a:bodyPr/>
                    <a:lstStyle/>
                    <a:p>
                      <a:r>
                        <a:rPr lang="en-US" dirty="0"/>
                        <a:t>Minimum grades</a:t>
                      </a:r>
                      <a:endParaRPr lang="en-IE" dirty="0"/>
                    </a:p>
                  </a:txBody>
                  <a:tcPr/>
                </a:tc>
                <a:tc>
                  <a:txBody>
                    <a:bodyPr/>
                    <a:lstStyle/>
                    <a:p>
                      <a:r>
                        <a:rPr lang="en-US" dirty="0"/>
                        <a:t>Required subjects</a:t>
                      </a:r>
                      <a:endParaRPr lang="en-IE" dirty="0"/>
                    </a:p>
                  </a:txBody>
                  <a:tcPr/>
                </a:tc>
                <a:extLst>
                  <a:ext uri="{0D108BD9-81ED-4DB2-BD59-A6C34878D82A}">
                    <a16:rowId xmlns:a16="http://schemas.microsoft.com/office/drawing/2014/main" val="2709264654"/>
                  </a:ext>
                </a:extLst>
              </a:tr>
              <a:tr h="880322">
                <a:tc>
                  <a:txBody>
                    <a:bodyPr/>
                    <a:lstStyle/>
                    <a:p>
                      <a:r>
                        <a:rPr lang="en-US" dirty="0"/>
                        <a:t>NUI Colleges: UCD, MU, UG, UCC, RCSI, Shannon</a:t>
                      </a:r>
                      <a:r>
                        <a:rPr lang="en-US" baseline="0" dirty="0"/>
                        <a:t> College of Hotel Mgmt.</a:t>
                      </a:r>
                      <a:endParaRPr lang="en-IE" dirty="0"/>
                    </a:p>
                  </a:txBody>
                  <a:tcPr/>
                </a:tc>
                <a:tc>
                  <a:txBody>
                    <a:bodyPr/>
                    <a:lstStyle/>
                    <a:p>
                      <a:r>
                        <a:rPr lang="en-US" dirty="0"/>
                        <a:t>2H5</a:t>
                      </a:r>
                      <a:r>
                        <a:rPr lang="en-US" baseline="0" dirty="0"/>
                        <a:t> + 4O6/H7 (Level 8)</a:t>
                      </a:r>
                      <a:endParaRPr lang="en-IE" dirty="0"/>
                    </a:p>
                  </a:txBody>
                  <a:tcPr/>
                </a:tc>
                <a:tc>
                  <a:txBody>
                    <a:bodyPr/>
                    <a:lstStyle/>
                    <a:p>
                      <a:r>
                        <a:rPr lang="en-US" dirty="0"/>
                        <a:t>O6 in English,</a:t>
                      </a:r>
                      <a:r>
                        <a:rPr lang="en-US" baseline="0" dirty="0"/>
                        <a:t> Irish and Third language*</a:t>
                      </a:r>
                      <a:endParaRPr lang="en-IE" dirty="0"/>
                    </a:p>
                  </a:txBody>
                  <a:tcPr/>
                </a:tc>
                <a:extLst>
                  <a:ext uri="{0D108BD9-81ED-4DB2-BD59-A6C34878D82A}">
                    <a16:rowId xmlns:a16="http://schemas.microsoft.com/office/drawing/2014/main" val="1249809135"/>
                  </a:ext>
                </a:extLst>
              </a:tr>
              <a:tr h="616226">
                <a:tc>
                  <a:txBody>
                    <a:bodyPr/>
                    <a:lstStyle/>
                    <a:p>
                      <a:r>
                        <a:rPr lang="en-US" dirty="0"/>
                        <a:t>Trinity College Dublin</a:t>
                      </a:r>
                      <a:endParaRPr lang="en-IE" dirty="0"/>
                    </a:p>
                  </a:txBody>
                  <a:tcPr/>
                </a:tc>
                <a:tc>
                  <a:txBody>
                    <a:bodyPr/>
                    <a:lstStyle/>
                    <a:p>
                      <a:r>
                        <a:rPr lang="en-US" dirty="0"/>
                        <a:t>3H5 + 3O6/H7 (Level 8)</a:t>
                      </a:r>
                      <a:endParaRPr lang="en-IE" dirty="0"/>
                    </a:p>
                  </a:txBody>
                  <a:tcPr/>
                </a:tc>
                <a:tc>
                  <a:txBody>
                    <a:bodyPr/>
                    <a:lstStyle/>
                    <a:p>
                      <a:r>
                        <a:rPr lang="en-US" dirty="0"/>
                        <a:t>O6 in </a:t>
                      </a:r>
                      <a:r>
                        <a:rPr lang="en-US" dirty="0" err="1"/>
                        <a:t>Maths</a:t>
                      </a:r>
                      <a:r>
                        <a:rPr lang="en-US" dirty="0"/>
                        <a:t>,</a:t>
                      </a:r>
                      <a:r>
                        <a:rPr lang="en-US" baseline="0" dirty="0"/>
                        <a:t> English &amp; another language</a:t>
                      </a:r>
                      <a:endParaRPr lang="en-IE" dirty="0"/>
                    </a:p>
                  </a:txBody>
                  <a:tcPr/>
                </a:tc>
                <a:extLst>
                  <a:ext uri="{0D108BD9-81ED-4DB2-BD59-A6C34878D82A}">
                    <a16:rowId xmlns:a16="http://schemas.microsoft.com/office/drawing/2014/main" val="3281208177"/>
                  </a:ext>
                </a:extLst>
              </a:tr>
              <a:tr h="616226">
                <a:tc>
                  <a:txBody>
                    <a:bodyPr/>
                    <a:lstStyle/>
                    <a:p>
                      <a:r>
                        <a:rPr lang="en-US" dirty="0"/>
                        <a:t>Dublin City University</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2H5</a:t>
                      </a:r>
                      <a:r>
                        <a:rPr lang="en-US" baseline="0" dirty="0"/>
                        <a:t> + 4O6/H7 (Level 8)</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O6 in </a:t>
                      </a:r>
                      <a:r>
                        <a:rPr lang="en-US" dirty="0" err="1"/>
                        <a:t>Maths</a:t>
                      </a:r>
                      <a:r>
                        <a:rPr lang="en-US" dirty="0"/>
                        <a:t>,</a:t>
                      </a:r>
                      <a:r>
                        <a:rPr lang="en-US" baseline="0" dirty="0"/>
                        <a:t> English or Irish</a:t>
                      </a:r>
                      <a:endParaRPr lang="en-IE" dirty="0"/>
                    </a:p>
                    <a:p>
                      <a:endParaRPr lang="en-IE" dirty="0"/>
                    </a:p>
                  </a:txBody>
                  <a:tcPr/>
                </a:tc>
                <a:extLst>
                  <a:ext uri="{0D108BD9-81ED-4DB2-BD59-A6C34878D82A}">
                    <a16:rowId xmlns:a16="http://schemas.microsoft.com/office/drawing/2014/main" val="879721648"/>
                  </a:ext>
                </a:extLst>
              </a:tr>
              <a:tr h="880322">
                <a:tc>
                  <a:txBody>
                    <a:bodyPr/>
                    <a:lstStyle/>
                    <a:p>
                      <a:r>
                        <a:rPr lang="en-US" dirty="0"/>
                        <a:t>University of Limerick</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2H5</a:t>
                      </a:r>
                      <a:r>
                        <a:rPr lang="en-US" baseline="0" dirty="0"/>
                        <a:t> + 4O6/H7 (Level 8)</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O6 in </a:t>
                      </a:r>
                      <a:r>
                        <a:rPr lang="en-US" dirty="0" err="1"/>
                        <a:t>Maths</a:t>
                      </a:r>
                      <a:r>
                        <a:rPr lang="en-US" dirty="0"/>
                        <a:t>,</a:t>
                      </a:r>
                      <a:r>
                        <a:rPr lang="en-US" baseline="0" dirty="0"/>
                        <a:t> English &amp; Irish or another language</a:t>
                      </a:r>
                      <a:endParaRPr lang="en-IE" dirty="0"/>
                    </a:p>
                    <a:p>
                      <a:endParaRPr lang="en-IE" dirty="0"/>
                    </a:p>
                  </a:txBody>
                  <a:tcPr/>
                </a:tc>
                <a:extLst>
                  <a:ext uri="{0D108BD9-81ED-4DB2-BD59-A6C34878D82A}">
                    <a16:rowId xmlns:a16="http://schemas.microsoft.com/office/drawing/2014/main" val="3657499958"/>
                  </a:ext>
                </a:extLst>
              </a:tr>
              <a:tr h="1144419">
                <a:tc>
                  <a:txBody>
                    <a:bodyPr/>
                    <a:lstStyle/>
                    <a:p>
                      <a:r>
                        <a:rPr lang="en-US" dirty="0"/>
                        <a:t>Technological Universities</a:t>
                      </a:r>
                      <a:endParaRPr lang="en-I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2H5</a:t>
                      </a:r>
                      <a:r>
                        <a:rPr lang="en-US" baseline="0" dirty="0"/>
                        <a:t> + 4O6/H7 (Level 8)</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Level 7 courses require 5O6/H7</a:t>
                      </a:r>
                      <a:endParaRPr lang="en-IE" dirty="0"/>
                    </a:p>
                  </a:txBody>
                  <a:tcPr/>
                </a:tc>
                <a:tc>
                  <a:txBody>
                    <a:bodyPr/>
                    <a:lstStyle/>
                    <a:p>
                      <a:r>
                        <a:rPr lang="en-US" dirty="0"/>
                        <a:t>O6 in </a:t>
                      </a:r>
                      <a:r>
                        <a:rPr lang="en-US" dirty="0" err="1"/>
                        <a:t>Maths</a:t>
                      </a:r>
                      <a:r>
                        <a:rPr lang="en-US" dirty="0"/>
                        <a:t>, English or</a:t>
                      </a:r>
                      <a:r>
                        <a:rPr lang="en-US" baseline="0" dirty="0"/>
                        <a:t> Irish</a:t>
                      </a:r>
                      <a:endParaRPr lang="en-IE" dirty="0"/>
                    </a:p>
                  </a:txBody>
                  <a:tcPr/>
                </a:tc>
                <a:extLst>
                  <a:ext uri="{0D108BD9-81ED-4DB2-BD59-A6C34878D82A}">
                    <a16:rowId xmlns:a16="http://schemas.microsoft.com/office/drawing/2014/main" val="960315148"/>
                  </a:ext>
                </a:extLst>
              </a:tr>
              <a:tr h="1115252">
                <a:tc gridSpan="3">
                  <a:txBody>
                    <a:bodyPr/>
                    <a:lstStyle/>
                    <a:p>
                      <a:pPr marL="0" indent="0">
                        <a:buFont typeface="Arial" panose="020B0604020202020204" pitchFamily="34" charset="0"/>
                        <a:buNone/>
                      </a:pPr>
                      <a:r>
                        <a:rPr lang="en-US" dirty="0"/>
                        <a:t>There are some course exceptions, e.g., </a:t>
                      </a:r>
                    </a:p>
                    <a:p>
                      <a:pPr marL="0" indent="0">
                        <a:buFont typeface="Arial" panose="020B0604020202020204" pitchFamily="34" charset="0"/>
                        <a:buNone/>
                      </a:pPr>
                      <a:r>
                        <a:rPr lang="en-US" dirty="0"/>
                        <a:t>specific</a:t>
                      </a:r>
                      <a:r>
                        <a:rPr lang="en-US" baseline="0" dirty="0"/>
                        <a:t> requirement for Primary Teaching in DCU – H4 Irish. </a:t>
                      </a:r>
                    </a:p>
                    <a:p>
                      <a:r>
                        <a:rPr lang="en-US" baseline="0" dirty="0"/>
                        <a:t>Engineering at UG – H4 </a:t>
                      </a:r>
                      <a:r>
                        <a:rPr lang="en-US" baseline="0" dirty="0" err="1"/>
                        <a:t>Maths</a:t>
                      </a:r>
                      <a:endParaRPr lang="en-IE" dirty="0"/>
                    </a:p>
                  </a:txBody>
                  <a:tcPr/>
                </a:tc>
                <a:tc hMerge="1">
                  <a:txBody>
                    <a:bodyPr/>
                    <a:lstStyle/>
                    <a:p>
                      <a:endParaRPr lang="en-IE" dirty="0"/>
                    </a:p>
                  </a:txBody>
                  <a:tcPr/>
                </a:tc>
                <a:tc hMerge="1">
                  <a:txBody>
                    <a:bodyPr/>
                    <a:lstStyle/>
                    <a:p>
                      <a:r>
                        <a:rPr lang="en-US" dirty="0" err="1"/>
                        <a:t>e.g</a:t>
                      </a:r>
                      <a:r>
                        <a:rPr lang="en-US" dirty="0"/>
                        <a:t> specific</a:t>
                      </a:r>
                      <a:r>
                        <a:rPr lang="en-US" baseline="0" dirty="0"/>
                        <a:t> requirement for Primary Teaching in DCU – H4 Irish. Engineering at UG – H4 </a:t>
                      </a:r>
                      <a:r>
                        <a:rPr lang="en-US" baseline="0" dirty="0" err="1"/>
                        <a:t>Maths</a:t>
                      </a:r>
                      <a:endParaRPr lang="en-IE" dirty="0"/>
                    </a:p>
                  </a:txBody>
                  <a:tcPr/>
                </a:tc>
                <a:extLst>
                  <a:ext uri="{0D108BD9-81ED-4DB2-BD59-A6C34878D82A}">
                    <a16:rowId xmlns:a16="http://schemas.microsoft.com/office/drawing/2014/main" val="3896388565"/>
                  </a:ext>
                </a:extLst>
              </a:tr>
            </a:tbl>
          </a:graphicData>
        </a:graphic>
      </p:graphicFrame>
      <p:pic>
        <p:nvPicPr>
          <p:cNvPr id="4" name="Picture 3"/>
          <p:cNvPicPr>
            <a:picLocks noChangeAspect="1"/>
          </p:cNvPicPr>
          <p:nvPr/>
        </p:nvPicPr>
        <p:blipFill>
          <a:blip r:embed="rId2"/>
          <a:stretch>
            <a:fillRect/>
          </a:stretch>
        </p:blipFill>
        <p:spPr>
          <a:xfrm>
            <a:off x="699054" y="5547925"/>
            <a:ext cx="2827015" cy="1062811"/>
          </a:xfrm>
          <a:prstGeom prst="rect">
            <a:avLst/>
          </a:prstGeom>
        </p:spPr>
      </p:pic>
    </p:spTree>
    <p:extLst>
      <p:ext uri="{BB962C8B-B14F-4D97-AF65-F5344CB8AC3E}">
        <p14:creationId xmlns:p14="http://schemas.microsoft.com/office/powerpoint/2010/main" val="3665296106"/>
      </p:ext>
    </p:extLst>
  </p:cSld>
  <p:clrMapOvr>
    <a:masterClrMapping/>
  </p:clrMapOvr>
  <mc:AlternateContent xmlns:mc="http://schemas.openxmlformats.org/markup-compatibility/2006" xmlns:p14="http://schemas.microsoft.com/office/powerpoint/2010/main">
    <mc:Choice Requires="p14">
      <p:transition spd="slow" p14:dur="2000" advTm="54218"/>
    </mc:Choice>
    <mc:Fallback xmlns="">
      <p:transition spd="slow" advTm="5421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7">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C37914-5B1C-4785-9D0A-96F23B23B240}"/>
              </a:ext>
            </a:extLst>
          </p:cNvPr>
          <p:cNvSpPr>
            <a:spLocks noGrp="1"/>
          </p:cNvSpPr>
          <p:nvPr>
            <p:ph type="title"/>
          </p:nvPr>
        </p:nvSpPr>
        <p:spPr>
          <a:xfrm>
            <a:off x="7835104" y="1213968"/>
            <a:ext cx="3220127" cy="1715106"/>
          </a:xfrm>
          <a:solidFill>
            <a:srgbClr val="FFC000"/>
          </a:solidFill>
        </p:spPr>
        <p:txBody>
          <a:bodyPr vert="horz" lIns="91440" tIns="45720" rIns="91440" bIns="45720" rtlCol="0" anchor="b">
            <a:normAutofit/>
          </a:bodyPr>
          <a:lstStyle/>
          <a:p>
            <a:pPr algn="ctr"/>
            <a:r>
              <a:rPr lang="en-US" sz="2400" b="1" kern="1200" dirty="0">
                <a:latin typeface="+mj-lt"/>
                <a:ea typeface="+mj-ea"/>
                <a:cs typeface="+mj-cs"/>
              </a:rPr>
              <a:t>CAO Points are calculated from your 6 Best Subjects</a:t>
            </a:r>
            <a:br>
              <a:rPr lang="en-US" sz="2400" b="1" kern="1200" dirty="0">
                <a:latin typeface="+mj-lt"/>
                <a:ea typeface="+mj-ea"/>
                <a:cs typeface="+mj-cs"/>
              </a:rPr>
            </a:br>
            <a:endParaRPr lang="en-US" sz="2400" b="1" kern="1200" dirty="0">
              <a:latin typeface="+mj-lt"/>
              <a:ea typeface="+mj-ea"/>
              <a:cs typeface="+mj-cs"/>
            </a:endParaRPr>
          </a:p>
        </p:txBody>
      </p:sp>
      <p:pic>
        <p:nvPicPr>
          <p:cNvPr id="9" name="Content Placeholder 8" descr="Table&#10;&#10;Description automatically generated">
            <a:extLst>
              <a:ext uri="{FF2B5EF4-FFF2-40B4-BE49-F238E27FC236}">
                <a16:creationId xmlns:a16="http://schemas.microsoft.com/office/drawing/2014/main" id="{8458C4A3-A244-4638-AE4D-F752E9A36848}"/>
              </a:ext>
            </a:extLst>
          </p:cNvPr>
          <p:cNvPicPr>
            <a:picLocks noChangeAspect="1"/>
          </p:cNvPicPr>
          <p:nvPr/>
        </p:nvPicPr>
        <p:blipFill rotWithShape="1">
          <a:blip r:embed="rId2"/>
          <a:srcRect l="4113" t="23785" r="6860" b="3070"/>
          <a:stretch/>
        </p:blipFill>
        <p:spPr>
          <a:xfrm>
            <a:off x="295079" y="1329267"/>
            <a:ext cx="7028414" cy="4555066"/>
          </a:xfrm>
          <a:prstGeom prst="rect">
            <a:avLst/>
          </a:prstGeom>
        </p:spPr>
      </p:pic>
      <p:sp>
        <p:nvSpPr>
          <p:cNvPr id="37" name="Content Placeholder 17">
            <a:extLst>
              <a:ext uri="{FF2B5EF4-FFF2-40B4-BE49-F238E27FC236}">
                <a16:creationId xmlns:a16="http://schemas.microsoft.com/office/drawing/2014/main" id="{6585CAE7-5685-48DA-8D92-A4F02A577803}"/>
              </a:ext>
            </a:extLst>
          </p:cNvPr>
          <p:cNvSpPr>
            <a:spLocks noGrp="1"/>
          </p:cNvSpPr>
          <p:nvPr>
            <p:ph idx="1"/>
          </p:nvPr>
        </p:nvSpPr>
        <p:spPr>
          <a:xfrm>
            <a:off x="7835105" y="3072208"/>
            <a:ext cx="3264916" cy="2660684"/>
          </a:xfrm>
        </p:spPr>
        <p:txBody>
          <a:bodyPr anchor="t">
            <a:normAutofit/>
          </a:bodyPr>
          <a:lstStyle/>
          <a:p>
            <a:pPr marL="0" indent="0" algn="ctr">
              <a:buNone/>
            </a:pPr>
            <a:r>
              <a:rPr lang="en-US" sz="2400" b="1" i="1" kern="1200" dirty="0">
                <a:solidFill>
                  <a:srgbClr val="FFFFFF"/>
                </a:solidFill>
                <a:latin typeface="+mj-lt"/>
                <a:ea typeface="+mj-ea"/>
                <a:cs typeface="+mj-cs"/>
              </a:rPr>
              <a:t>Your choice of level for </a:t>
            </a:r>
            <a:r>
              <a:rPr lang="en-US" sz="2400" b="1" i="1" dirty="0" err="1">
                <a:solidFill>
                  <a:srgbClr val="FFFFFF"/>
                </a:solidFill>
                <a:latin typeface="+mj-lt"/>
                <a:ea typeface="+mj-ea"/>
                <a:cs typeface="+mj-cs"/>
              </a:rPr>
              <a:t>M</a:t>
            </a:r>
            <a:r>
              <a:rPr lang="en-US" sz="2400" b="1" i="1" kern="1200" dirty="0" err="1">
                <a:solidFill>
                  <a:srgbClr val="FFFFFF"/>
                </a:solidFill>
                <a:latin typeface="+mj-lt"/>
                <a:ea typeface="+mj-ea"/>
                <a:cs typeface="+mj-cs"/>
              </a:rPr>
              <a:t>aths</a:t>
            </a:r>
            <a:r>
              <a:rPr lang="en-US" sz="2400" b="1" i="1" kern="1200" dirty="0">
                <a:solidFill>
                  <a:srgbClr val="FFFFFF"/>
                </a:solidFill>
                <a:latin typeface="+mj-lt"/>
                <a:ea typeface="+mj-ea"/>
                <a:cs typeface="+mj-cs"/>
              </a:rPr>
              <a:t> deserves due consideration – the 25 bonus points reward students for the time, effort &amp; determination it demands </a:t>
            </a:r>
            <a:endParaRPr lang="en-US" sz="2400" dirty="0">
              <a:solidFill>
                <a:srgbClr val="FFFFFF"/>
              </a:solidFill>
            </a:endParaRPr>
          </a:p>
        </p:txBody>
      </p:sp>
      <p:sp>
        <p:nvSpPr>
          <p:cNvPr id="36"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180647"/>
      </p:ext>
    </p:extLst>
  </p:cSld>
  <p:clrMapOvr>
    <a:masterClrMapping/>
  </p:clrMapOvr>
  <mc:AlternateContent xmlns:mc="http://schemas.openxmlformats.org/markup-compatibility/2006" xmlns:p14="http://schemas.microsoft.com/office/powerpoint/2010/main">
    <mc:Choice Requires="p14">
      <p:transition spd="slow" p14:dur="2000" advTm="33137"/>
    </mc:Choice>
    <mc:Fallback xmlns="">
      <p:transition spd="slow" advTm="3313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pic>
        <p:nvPicPr>
          <p:cNvPr id="1026" name="Picture 2" descr="NFQ Poster | Union of Students in Irela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1885" y="250808"/>
            <a:ext cx="11364685" cy="642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271391"/>
      </p:ext>
    </p:extLst>
  </p:cSld>
  <p:clrMapOvr>
    <a:masterClrMapping/>
  </p:clrMapOvr>
  <mc:AlternateContent xmlns:mc="http://schemas.openxmlformats.org/markup-compatibility/2006" xmlns:p14="http://schemas.microsoft.com/office/powerpoint/2010/main">
    <mc:Choice Requires="p14">
      <p:transition spd="slow" p14:dur="2000" advTm="29770"/>
    </mc:Choice>
    <mc:Fallback xmlns="">
      <p:transition spd="slow" advTm="2977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24439" y="55977"/>
            <a:ext cx="10165804" cy="1143000"/>
          </a:xfrm>
        </p:spPr>
        <p:txBody>
          <a:bodyPr>
            <a:normAutofit fontScale="90000"/>
          </a:bodyPr>
          <a:lstStyle/>
          <a:p>
            <a:r>
              <a:rPr lang="en-IE" altLang="en-US" sz="4000" b="1" dirty="0"/>
              <a:t>Leaving Certificate Subjects offered at </a:t>
            </a:r>
            <a:r>
              <a:rPr lang="en-IE" altLang="en-US" sz="4000" b="1" dirty="0" err="1"/>
              <a:t>Borrisokane</a:t>
            </a:r>
            <a:r>
              <a:rPr lang="en-IE" altLang="en-US" sz="4000" b="1" dirty="0"/>
              <a:t> CC</a:t>
            </a:r>
            <a:endParaRPr lang="en-IE" sz="4000" dirty="0"/>
          </a:p>
        </p:txBody>
      </p:sp>
      <p:graphicFrame>
        <p:nvGraphicFramePr>
          <p:cNvPr id="8" name="Content Placeholder 7">
            <a:extLst>
              <a:ext uri="{FF2B5EF4-FFF2-40B4-BE49-F238E27FC236}">
                <a16:creationId xmlns:a16="http://schemas.microsoft.com/office/drawing/2014/main" id="{AC3E8032-3956-4D28-95E3-2AFE5ACF7620}"/>
              </a:ext>
            </a:extLst>
          </p:cNvPr>
          <p:cNvGraphicFramePr>
            <a:graphicFrameLocks noGrp="1"/>
          </p:cNvGraphicFramePr>
          <p:nvPr>
            <p:ph sz="half" idx="1"/>
          </p:nvPr>
        </p:nvGraphicFramePr>
        <p:xfrm>
          <a:off x="139148" y="927652"/>
          <a:ext cx="5880652" cy="5996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a:extLst>
              <a:ext uri="{FF2B5EF4-FFF2-40B4-BE49-F238E27FC236}">
                <a16:creationId xmlns:a16="http://schemas.microsoft.com/office/drawing/2014/main" id="{B139C286-D1CD-4E33-A450-5B4F2D9F8D8C}"/>
              </a:ext>
            </a:extLst>
          </p:cNvPr>
          <p:cNvGraphicFramePr>
            <a:graphicFrameLocks noGrp="1"/>
          </p:cNvGraphicFramePr>
          <p:nvPr>
            <p:ph sz="half" idx="2"/>
          </p:nvPr>
        </p:nvGraphicFramePr>
        <p:xfrm>
          <a:off x="6172199" y="927652"/>
          <a:ext cx="5933661" cy="58743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86243011"/>
      </p:ext>
    </p:extLst>
  </p:cSld>
  <p:clrMapOvr>
    <a:masterClrMapping/>
  </p:clrMapOvr>
  <mc:AlternateContent xmlns:mc="http://schemas.openxmlformats.org/markup-compatibility/2006" xmlns:p14="http://schemas.microsoft.com/office/powerpoint/2010/main">
    <mc:Choice Requires="p14">
      <p:transition spd="slow" p14:dur="2000" advTm="7300"/>
    </mc:Choice>
    <mc:Fallback xmlns="">
      <p:transition spd="slow" advTm="73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082E3DE-4B94-4058-A2E5-E7DF0F102264}"/>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4200" b="1" i="0" kern="1200">
                <a:solidFill>
                  <a:schemeClr val="tx1"/>
                </a:solidFill>
                <a:effectLst/>
                <a:latin typeface="+mj-lt"/>
                <a:ea typeface="+mj-ea"/>
                <a:cs typeface="+mj-cs"/>
              </a:rPr>
              <a:t>Practical Group</a:t>
            </a:r>
            <a:br>
              <a:rPr lang="en-US" sz="4200" b="1" i="0" kern="1200">
                <a:solidFill>
                  <a:schemeClr val="tx1"/>
                </a:solidFill>
                <a:effectLst/>
                <a:latin typeface="+mj-lt"/>
                <a:ea typeface="+mj-ea"/>
                <a:cs typeface="+mj-cs"/>
              </a:rPr>
            </a:br>
            <a:endParaRPr lang="en-US" sz="4200" kern="1200">
              <a:solidFill>
                <a:schemeClr val="tx1"/>
              </a:solidFill>
              <a:latin typeface="+mj-lt"/>
              <a:ea typeface="+mj-ea"/>
              <a:cs typeface="+mj-cs"/>
            </a:endParaRPr>
          </a:p>
        </p:txBody>
      </p:sp>
      <p:sp>
        <p:nvSpPr>
          <p:cNvPr id="2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C941892-0205-4523-87C1-64E3E9D551AA}"/>
              </a:ext>
            </a:extLst>
          </p:cNvPr>
          <p:cNvSpPr>
            <a:spLocks noGrp="1"/>
          </p:cNvSpPr>
          <p:nvPr>
            <p:ph sz="half" idx="1"/>
          </p:nvPr>
        </p:nvSpPr>
        <p:spPr>
          <a:xfrm>
            <a:off x="630936" y="2807208"/>
            <a:ext cx="3429000" cy="3410712"/>
          </a:xfrm>
        </p:spPr>
        <p:txBody>
          <a:bodyPr vert="horz" lIns="91440" tIns="45720" rIns="91440" bIns="45720" rtlCol="0" anchor="t">
            <a:normAutofit/>
          </a:bodyPr>
          <a:lstStyle/>
          <a:p>
            <a:pPr marL="0"/>
            <a:r>
              <a:rPr lang="en-US" sz="1700" b="0" i="0" dirty="0">
                <a:effectLst/>
              </a:rPr>
              <a:t>These subjects are 'hands-on' and involve working with tools and machinery on physical things like wood, metals and plastic. They may involve designing, planning and building things.</a:t>
            </a:r>
          </a:p>
          <a:p>
            <a:r>
              <a:rPr lang="en-US" sz="1700" b="1" i="0" dirty="0">
                <a:effectLst/>
              </a:rPr>
              <a:t>Construction Studies</a:t>
            </a:r>
          </a:p>
          <a:p>
            <a:r>
              <a:rPr lang="en-US" sz="1700" b="1" i="0" dirty="0">
                <a:effectLst/>
              </a:rPr>
              <a:t>Engineering</a:t>
            </a:r>
          </a:p>
          <a:p>
            <a:r>
              <a:rPr lang="en-US" sz="1700" b="1" i="0" dirty="0">
                <a:effectLst/>
              </a:rPr>
              <a:t>Design Communication Graphics</a:t>
            </a:r>
          </a:p>
          <a:p>
            <a:pPr marL="0" indent="0">
              <a:buNone/>
            </a:pPr>
            <a:endParaRPr lang="en-US" sz="1700" dirty="0"/>
          </a:p>
        </p:txBody>
      </p:sp>
      <p:pic>
        <p:nvPicPr>
          <p:cNvPr id="7" name="Picture 6">
            <a:extLst>
              <a:ext uri="{FF2B5EF4-FFF2-40B4-BE49-F238E27FC236}">
                <a16:creationId xmlns:a16="http://schemas.microsoft.com/office/drawing/2014/main" id="{28F26BF3-715B-4399-B645-653BE30313B3}"/>
              </a:ext>
            </a:extLst>
          </p:cNvPr>
          <p:cNvPicPr>
            <a:picLocks noChangeAspect="1"/>
          </p:cNvPicPr>
          <p:nvPr/>
        </p:nvPicPr>
        <p:blipFill>
          <a:blip r:embed="rId2"/>
          <a:stretch>
            <a:fillRect/>
          </a:stretch>
        </p:blipFill>
        <p:spPr>
          <a:xfrm>
            <a:off x="5359070" y="640080"/>
            <a:ext cx="5494172" cy="5577840"/>
          </a:xfrm>
          <a:prstGeom prst="rect">
            <a:avLst/>
          </a:prstGeom>
        </p:spPr>
      </p:pic>
    </p:spTree>
    <p:extLst>
      <p:ext uri="{BB962C8B-B14F-4D97-AF65-F5344CB8AC3E}">
        <p14:creationId xmlns:p14="http://schemas.microsoft.com/office/powerpoint/2010/main" val="2446898559"/>
      </p:ext>
    </p:extLst>
  </p:cSld>
  <p:clrMapOvr>
    <a:masterClrMapping/>
  </p:clrMapOvr>
  <mc:AlternateContent xmlns:mc="http://schemas.openxmlformats.org/markup-compatibility/2006" xmlns:p14="http://schemas.microsoft.com/office/powerpoint/2010/main">
    <mc:Choice Requires="p14">
      <p:transition spd="slow" p14:dur="2000" advTm="14266"/>
    </mc:Choice>
    <mc:Fallback xmlns="">
      <p:transition spd="slow" advTm="14266"/>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080B-DAF6-4479-9C59-D3226EB836D9}"/>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Construction Studies</a:t>
            </a:r>
            <a:br>
              <a:rPr lang="en-GB" b="1" i="0" dirty="0">
                <a:effectLst/>
                <a:latin typeface="Montserrat" panose="00000500000000000000" pitchFamily="2" charset="0"/>
              </a:rPr>
            </a:br>
            <a:endParaRPr lang="en-GB" dirty="0"/>
          </a:p>
        </p:txBody>
      </p:sp>
      <p:pic>
        <p:nvPicPr>
          <p:cNvPr id="3" name="Picture 2"/>
          <p:cNvPicPr>
            <a:picLocks noChangeAspect="1"/>
          </p:cNvPicPr>
          <p:nvPr/>
        </p:nvPicPr>
        <p:blipFill>
          <a:blip r:embed="rId2"/>
          <a:stretch>
            <a:fillRect/>
          </a:stretch>
        </p:blipFill>
        <p:spPr>
          <a:xfrm>
            <a:off x="10083197" y="133678"/>
            <a:ext cx="1800225" cy="2533650"/>
          </a:xfrm>
          <a:prstGeom prst="rect">
            <a:avLst/>
          </a:prstGeom>
        </p:spPr>
      </p:pic>
      <p:pic>
        <p:nvPicPr>
          <p:cNvPr id="4" name="Picture 3"/>
          <p:cNvPicPr>
            <a:picLocks noChangeAspect="1"/>
          </p:cNvPicPr>
          <p:nvPr/>
        </p:nvPicPr>
        <p:blipFill>
          <a:blip r:embed="rId3"/>
          <a:stretch>
            <a:fillRect/>
          </a:stretch>
        </p:blipFill>
        <p:spPr>
          <a:xfrm>
            <a:off x="7567940" y="0"/>
            <a:ext cx="2143125" cy="2143125"/>
          </a:xfrm>
          <a:prstGeom prst="rect">
            <a:avLst/>
          </a:prstGeom>
        </p:spPr>
      </p:pic>
      <p:graphicFrame>
        <p:nvGraphicFramePr>
          <p:cNvPr id="5" name="Table 4"/>
          <p:cNvGraphicFramePr>
            <a:graphicFrameLocks noGrp="1"/>
          </p:cNvGraphicFramePr>
          <p:nvPr/>
        </p:nvGraphicFramePr>
        <p:xfrm>
          <a:off x="248101" y="1398339"/>
          <a:ext cx="11709251" cy="5291896"/>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4294602198"/>
                    </a:ext>
                  </a:extLst>
                </a:gridCol>
              </a:tblGrid>
              <a:tr h="1643052">
                <a:tc>
                  <a:txBody>
                    <a:bodyPr/>
                    <a:lstStyle/>
                    <a:p>
                      <a:pPr marL="0" indent="0" algn="just">
                        <a:buNone/>
                      </a:pPr>
                      <a:r>
                        <a:rPr lang="en-US" sz="2400" b="1" dirty="0"/>
                        <a:t>What is covered? </a:t>
                      </a:r>
                    </a:p>
                    <a:p>
                      <a:pPr marL="514350" indent="-514350" algn="just">
                        <a:buAutoNum type="arabicPeriod"/>
                      </a:pPr>
                      <a:r>
                        <a:rPr lang="en-US" sz="2000" b="0"/>
                        <a:t>Built Environment </a:t>
                      </a:r>
                    </a:p>
                    <a:p>
                      <a:pPr marL="514350" indent="-514350" algn="just">
                        <a:buAutoNum type="arabicPeriod"/>
                      </a:pPr>
                      <a:r>
                        <a:rPr lang="en-US" sz="2000" b="0"/>
                        <a:t>Design &amp; Engineering</a:t>
                      </a:r>
                    </a:p>
                    <a:p>
                      <a:pPr marL="514350" indent="-514350" algn="just">
                        <a:buAutoNum type="arabicPeriod"/>
                      </a:pPr>
                      <a:r>
                        <a:rPr lang="en-US" sz="2000" b="0"/>
                        <a:t>Building</a:t>
                      </a:r>
                      <a:r>
                        <a:rPr lang="en-US" sz="2000" b="0" dirty="0"/>
                        <a:t> Fabric</a:t>
                      </a:r>
                    </a:p>
                    <a:p>
                      <a:pPr marL="514350" lvl="0" indent="-514350" algn="just">
                        <a:buAutoNum type="arabicPeriod"/>
                      </a:pPr>
                      <a:r>
                        <a:rPr lang="en-US" sz="2000" b="0"/>
                        <a:t>Services &amp; Control</a:t>
                      </a:r>
                      <a:endParaRPr lang="en-US" sz="2000" b="0" dirty="0"/>
                    </a:p>
                  </a:txBody>
                  <a:tcPr/>
                </a:tc>
                <a:extLst>
                  <a:ext uri="{0D108BD9-81ED-4DB2-BD59-A6C34878D82A}">
                    <a16:rowId xmlns:a16="http://schemas.microsoft.com/office/drawing/2014/main" val="225050957"/>
                  </a:ext>
                </a:extLst>
              </a:tr>
              <a:tr h="2245097">
                <a:tc>
                  <a:txBody>
                    <a:bodyPr/>
                    <a:lstStyle/>
                    <a:p>
                      <a:pPr marL="0" indent="0" algn="just">
                        <a:buNone/>
                      </a:pPr>
                      <a:r>
                        <a:rPr lang="en-US" sz="2000" b="1" dirty="0"/>
                        <a:t>Examination: </a:t>
                      </a:r>
                    </a:p>
                    <a:p>
                      <a:pPr marL="0" indent="0" algn="just">
                        <a:buNone/>
                      </a:pPr>
                      <a:r>
                        <a:rPr lang="en-US" sz="2000" dirty="0"/>
                        <a:t>Written Exam: 50% </a:t>
                      </a:r>
                    </a:p>
                    <a:p>
                      <a:pPr marL="0" indent="0" algn="just">
                        <a:buNone/>
                      </a:pPr>
                      <a:r>
                        <a:rPr lang="en-US" sz="2000" dirty="0"/>
                        <a:t>Course work project submitted at Easter: 30% </a:t>
                      </a:r>
                    </a:p>
                    <a:p>
                      <a:pPr marL="0" indent="0" algn="just">
                        <a:buNone/>
                      </a:pPr>
                      <a:r>
                        <a:rPr lang="en-US" sz="2000"/>
                        <a:t>Practical skills test in May: 20% </a:t>
                      </a:r>
                    </a:p>
                    <a:p>
                      <a:pPr marL="0" indent="0" algn="just">
                        <a:buNone/>
                      </a:pPr>
                      <a:endParaRPr lang="en-US" sz="2000" dirty="0"/>
                    </a:p>
                    <a:p>
                      <a:pPr marL="0" indent="0" algn="just">
                        <a:buNone/>
                      </a:pPr>
                      <a:r>
                        <a:rPr lang="en-US" sz="2000" dirty="0"/>
                        <a:t>All practical skills learned in JC carry forward. Theory in LC is not related to JC MTW so can be a fresh start. </a:t>
                      </a:r>
                    </a:p>
                    <a:p>
                      <a:endParaRPr lang="en-IE" sz="2400" dirty="0"/>
                    </a:p>
                  </a:txBody>
                  <a:tcPr/>
                </a:tc>
                <a:extLst>
                  <a:ext uri="{0D108BD9-81ED-4DB2-BD59-A6C34878D82A}">
                    <a16:rowId xmlns:a16="http://schemas.microsoft.com/office/drawing/2014/main" val="3243471100"/>
                  </a:ext>
                </a:extLst>
              </a:tr>
              <a:tr h="1329496">
                <a:tc>
                  <a:txBody>
                    <a:bodyPr/>
                    <a:lstStyle/>
                    <a:p>
                      <a:pPr marL="0" indent="0" algn="just">
                        <a:buNone/>
                      </a:pPr>
                      <a:r>
                        <a:rPr lang="en-US" sz="2200" b="1" dirty="0"/>
                        <a:t>Careers/Courses: </a:t>
                      </a:r>
                      <a:r>
                        <a:rPr lang="en-US" sz="2200" dirty="0"/>
                        <a:t>Sustainable Energy Consultant, Civil Engineering, Mechanical Engineering, Construction Management, Architecture, Quantity Surveyor, Site Foremen, Plumber, Carpenter, Joiner.</a:t>
                      </a:r>
                      <a:endParaRPr lang="en-GB" sz="2200" b="0" i="0" dirty="0">
                        <a:solidFill>
                          <a:srgbClr val="666666"/>
                        </a:solidFill>
                        <a:effectLst/>
                        <a:latin typeface="Lato" panose="020F0502020204030203" pitchFamily="34" charset="0"/>
                      </a:endParaRPr>
                    </a:p>
                  </a:txBody>
                  <a:tcPr>
                    <a:solidFill>
                      <a:srgbClr val="C8CB3D"/>
                    </a:solidFill>
                  </a:tcPr>
                </a:tc>
                <a:extLst>
                  <a:ext uri="{0D108BD9-81ED-4DB2-BD59-A6C34878D82A}">
                    <a16:rowId xmlns:a16="http://schemas.microsoft.com/office/drawing/2014/main" val="47958881"/>
                  </a:ext>
                </a:extLst>
              </a:tr>
            </a:tbl>
          </a:graphicData>
        </a:graphic>
      </p:graphicFrame>
    </p:spTree>
    <p:extLst>
      <p:ext uri="{BB962C8B-B14F-4D97-AF65-F5344CB8AC3E}">
        <p14:creationId xmlns:p14="http://schemas.microsoft.com/office/powerpoint/2010/main" val="2234256241"/>
      </p:ext>
    </p:extLst>
  </p:cSld>
  <p:clrMapOvr>
    <a:masterClrMapping/>
  </p:clrMapOvr>
  <mc:AlternateContent xmlns:mc="http://schemas.openxmlformats.org/markup-compatibility/2006" xmlns:p14="http://schemas.microsoft.com/office/powerpoint/2010/main">
    <mc:Choice Requires="p14">
      <p:transition spd="slow" p14:dur="2000" advTm="23883"/>
    </mc:Choice>
    <mc:Fallback xmlns="">
      <p:transition spd="slow" advTm="2388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6203-F508-4BF5-A5C8-5D876EF8E1C1}"/>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Engineering</a:t>
            </a:r>
            <a:br>
              <a:rPr lang="en-GB" b="1" i="0" dirty="0">
                <a:effectLst/>
                <a:latin typeface="Montserrat" panose="00000500000000000000" pitchFamily="2" charset="0"/>
              </a:rPr>
            </a:br>
            <a:endParaRPr lang="en-GB" dirty="0"/>
          </a:p>
        </p:txBody>
      </p:sp>
      <p:sp>
        <p:nvSpPr>
          <p:cNvPr id="11" name="Content Placeholder 10"/>
          <p:cNvSpPr>
            <a:spLocks noGrp="1"/>
          </p:cNvSpPr>
          <p:nvPr>
            <p:ph idx="1"/>
          </p:nvPr>
        </p:nvSpPr>
        <p:spPr>
          <a:xfrm>
            <a:off x="388883" y="2161956"/>
            <a:ext cx="10964917" cy="4774872"/>
          </a:xfrm>
        </p:spPr>
        <p:txBody>
          <a:bodyPr>
            <a:normAutofit/>
          </a:bodyPr>
          <a:lstStyle/>
          <a:p>
            <a:pPr marL="0" indent="0">
              <a:buNone/>
            </a:pPr>
            <a:endParaRPr lang="en-US" dirty="0"/>
          </a:p>
          <a:p>
            <a:pPr marL="0" indent="0">
              <a:buNone/>
            </a:pPr>
            <a:endParaRPr lang="en-US" dirty="0"/>
          </a:p>
        </p:txBody>
      </p:sp>
      <p:pic>
        <p:nvPicPr>
          <p:cNvPr id="12" name="Picture 11"/>
          <p:cNvPicPr>
            <a:picLocks noChangeAspect="1"/>
          </p:cNvPicPr>
          <p:nvPr/>
        </p:nvPicPr>
        <p:blipFill>
          <a:blip r:embed="rId2"/>
          <a:stretch>
            <a:fillRect/>
          </a:stretch>
        </p:blipFill>
        <p:spPr>
          <a:xfrm>
            <a:off x="10095679" y="131707"/>
            <a:ext cx="1838325" cy="2348734"/>
          </a:xfrm>
          <a:prstGeom prst="rect">
            <a:avLst/>
          </a:prstGeom>
        </p:spPr>
      </p:pic>
      <p:pic>
        <p:nvPicPr>
          <p:cNvPr id="13" name="Picture 12"/>
          <p:cNvPicPr>
            <a:picLocks noChangeAspect="1"/>
          </p:cNvPicPr>
          <p:nvPr/>
        </p:nvPicPr>
        <p:blipFill>
          <a:blip r:embed="rId3"/>
          <a:stretch>
            <a:fillRect/>
          </a:stretch>
        </p:blipFill>
        <p:spPr>
          <a:xfrm>
            <a:off x="6942246" y="505974"/>
            <a:ext cx="2847975" cy="1600200"/>
          </a:xfrm>
          <a:prstGeom prst="rect">
            <a:avLst/>
          </a:prstGeom>
        </p:spPr>
      </p:pic>
      <p:graphicFrame>
        <p:nvGraphicFramePr>
          <p:cNvPr id="6" name="Table 5"/>
          <p:cNvGraphicFramePr>
            <a:graphicFrameLocks noGrp="1"/>
          </p:cNvGraphicFramePr>
          <p:nvPr/>
        </p:nvGraphicFramePr>
        <p:xfrm>
          <a:off x="388883" y="1669544"/>
          <a:ext cx="11709251" cy="5118148"/>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4294602198"/>
                    </a:ext>
                  </a:extLst>
                </a:gridCol>
              </a:tblGrid>
              <a:tr h="1661999">
                <a:tc>
                  <a:txBody>
                    <a:bodyPr/>
                    <a:lstStyle/>
                    <a:p>
                      <a:pPr marL="0" indent="0">
                        <a:buNone/>
                      </a:pPr>
                      <a:r>
                        <a:rPr lang="en-US" sz="2400" b="1" dirty="0"/>
                        <a:t>What is covered? </a:t>
                      </a:r>
                    </a:p>
                    <a:p>
                      <a:pPr marL="0" indent="0">
                        <a:buNone/>
                      </a:pPr>
                      <a:endParaRPr lang="en-US" sz="2400" b="1" dirty="0"/>
                    </a:p>
                    <a:p>
                      <a:pPr marL="514350" indent="-514350">
                        <a:buAutoNum type="arabicPeriod"/>
                      </a:pPr>
                      <a:r>
                        <a:rPr lang="en-US" sz="2200" b="0" dirty="0"/>
                        <a:t>Workshop Processes: Health and safety / Benchwork / Heat treatment of metals / Plastics processing / Fabrication and finishing of metals / Machining / Technology. </a:t>
                      </a:r>
                    </a:p>
                    <a:p>
                      <a:pPr marL="514350" indent="-514350">
                        <a:buAutoNum type="arabicPeriod"/>
                      </a:pPr>
                      <a:r>
                        <a:rPr lang="en-US" sz="2200" b="0" dirty="0"/>
                        <a:t>Materials and Technology: Classification and origin of metals / Structure of metals / Iron and steel / Non-ferrous metals / Corrosion of metals / Materials testing / Plastics / Joining of </a:t>
                      </a:r>
                      <a:r>
                        <a:rPr lang="en-US" sz="2200" b="0"/>
                        <a:t>materials / Machining / Metrology / Manufacturing processes / Mechatronics / Fluid dynamics. </a:t>
                      </a:r>
                    </a:p>
                  </a:txBody>
                  <a:tcPr/>
                </a:tc>
                <a:extLst>
                  <a:ext uri="{0D108BD9-81ED-4DB2-BD59-A6C34878D82A}">
                    <a16:rowId xmlns:a16="http://schemas.microsoft.com/office/drawing/2014/main" val="225050957"/>
                  </a:ext>
                </a:extLst>
              </a:tr>
              <a:tr h="1255058">
                <a:tc>
                  <a:txBody>
                    <a:bodyPr/>
                    <a:lstStyle/>
                    <a:p>
                      <a:pPr marL="0" indent="0">
                        <a:buNone/>
                      </a:pPr>
                      <a:r>
                        <a:rPr lang="en-US" sz="2400" b="1" dirty="0"/>
                        <a:t>Examination: </a:t>
                      </a:r>
                      <a:r>
                        <a:rPr lang="en-US" sz="2400" dirty="0"/>
                        <a:t>Written Exam:50% </a:t>
                      </a:r>
                    </a:p>
                    <a:p>
                      <a:pPr marL="0" lvl="0" indent="0">
                        <a:buNone/>
                      </a:pPr>
                      <a:r>
                        <a:rPr lang="en-US" sz="2400"/>
                        <a:t>Project: 50%</a:t>
                      </a:r>
                    </a:p>
                    <a:p>
                      <a:pPr marL="0" lvl="0" indent="0">
                        <a:buNone/>
                      </a:pPr>
                      <a:r>
                        <a:rPr lang="en-US" sz="2400"/>
                        <a:t>Practical day exam has been removed in new LC syllabus</a:t>
                      </a:r>
                      <a:endParaRPr lang="en-US" sz="2400" dirty="0"/>
                    </a:p>
                  </a:txBody>
                  <a:tcPr/>
                </a:tc>
                <a:extLst>
                  <a:ext uri="{0D108BD9-81ED-4DB2-BD59-A6C34878D82A}">
                    <a16:rowId xmlns:a16="http://schemas.microsoft.com/office/drawing/2014/main" val="3243471100"/>
                  </a:ext>
                </a:extLst>
              </a:tr>
              <a:tr h="1363730">
                <a:tc>
                  <a:txBody>
                    <a:bodyPr/>
                    <a:lstStyle/>
                    <a:p>
                      <a:pPr marL="0" indent="0">
                        <a:buNone/>
                      </a:pPr>
                      <a:r>
                        <a:rPr lang="en-US" sz="2400" b="1" dirty="0"/>
                        <a:t>Careers/Courses: </a:t>
                      </a:r>
                      <a:r>
                        <a:rPr lang="en-US" sz="2400" dirty="0"/>
                        <a:t>Agricultural Engineering, Aircraft Technician, Fitter/Turner, Industrial Design / Operatives, Mechanics, Mechanical Production, Motor Mechanic, Structural and Civil Engineer, Toolmaker and Welder</a:t>
                      </a:r>
                      <a:endParaRPr lang="en-IE" sz="2400" dirty="0"/>
                    </a:p>
                  </a:txBody>
                  <a:tcPr>
                    <a:solidFill>
                      <a:srgbClr val="C8CB3D"/>
                    </a:solidFill>
                  </a:tcPr>
                </a:tc>
                <a:extLst>
                  <a:ext uri="{0D108BD9-81ED-4DB2-BD59-A6C34878D82A}">
                    <a16:rowId xmlns:a16="http://schemas.microsoft.com/office/drawing/2014/main" val="47958881"/>
                  </a:ext>
                </a:extLst>
              </a:tr>
            </a:tbl>
          </a:graphicData>
        </a:graphic>
      </p:graphicFrame>
    </p:spTree>
    <p:extLst>
      <p:ext uri="{BB962C8B-B14F-4D97-AF65-F5344CB8AC3E}">
        <p14:creationId xmlns:p14="http://schemas.microsoft.com/office/powerpoint/2010/main" val="2540940160"/>
      </p:ext>
    </p:extLst>
  </p:cSld>
  <p:clrMapOvr>
    <a:masterClrMapping/>
  </p:clrMapOvr>
  <mc:AlternateContent xmlns:mc="http://schemas.openxmlformats.org/markup-compatibility/2006" xmlns:p14="http://schemas.microsoft.com/office/powerpoint/2010/main">
    <mc:Choice Requires="p14">
      <p:transition spd="slow" p14:dur="2000" advTm="25652"/>
    </mc:Choice>
    <mc:Fallback xmlns="">
      <p:transition spd="slow" advTm="2565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B1DD3-E2BF-4299-BFBD-261D0BD7D21E}"/>
              </a:ext>
            </a:extLst>
          </p:cNvPr>
          <p:cNvSpPr>
            <a:spLocks noGrp="1"/>
          </p:cNvSpPr>
          <p:nvPr>
            <p:ph type="title"/>
          </p:nvPr>
        </p:nvSpPr>
        <p:spPr>
          <a:xfrm>
            <a:off x="0" y="165428"/>
            <a:ext cx="10515600" cy="1325563"/>
          </a:xfrm>
        </p:spPr>
        <p:txBody>
          <a:bodyPr>
            <a:normAutofit fontScale="90000"/>
          </a:bodyPr>
          <a:lstStyle/>
          <a:p>
            <a:r>
              <a:rPr lang="en-GB" sz="3600" b="1" i="0" dirty="0">
                <a:effectLst/>
                <a:latin typeface="Montserrat" panose="00000500000000000000" pitchFamily="2" charset="0"/>
              </a:rPr>
              <a:t>Leaving Certificate</a:t>
            </a:r>
            <a:br>
              <a:rPr lang="en-GB" sz="3600" b="1" i="0" dirty="0">
                <a:effectLst/>
                <a:latin typeface="Montserrat" panose="00000500000000000000" pitchFamily="2" charset="0"/>
              </a:rPr>
            </a:br>
            <a:r>
              <a:rPr lang="en-GB" sz="3600" b="1" i="0" u="none" strike="noStrike" dirty="0">
                <a:effectLst/>
                <a:latin typeface="Montserrat" panose="00000500000000000000" pitchFamily="2" charset="0"/>
              </a:rPr>
              <a:t>Design and Communication Graphics</a:t>
            </a:r>
            <a:br>
              <a:rPr lang="en-GB" b="1" i="0" dirty="0">
                <a:effectLst/>
                <a:latin typeface="Montserrat" panose="00000500000000000000" pitchFamily="2" charset="0"/>
              </a:rPr>
            </a:br>
            <a:endParaRPr lang="en-GB" dirty="0"/>
          </a:p>
        </p:txBody>
      </p:sp>
      <p:sp>
        <p:nvSpPr>
          <p:cNvPr id="11" name="Content Placeholder 10"/>
          <p:cNvSpPr>
            <a:spLocks noGrp="1"/>
          </p:cNvSpPr>
          <p:nvPr>
            <p:ph idx="1"/>
          </p:nvPr>
        </p:nvSpPr>
        <p:spPr>
          <a:xfrm>
            <a:off x="283779" y="1825624"/>
            <a:ext cx="11070021" cy="4827423"/>
          </a:xfrm>
        </p:spPr>
        <p:txBody>
          <a:bodyPr>
            <a:normAutofit/>
          </a:bodyPr>
          <a:lstStyle/>
          <a:p>
            <a:pPr marL="0" indent="0">
              <a:buNone/>
            </a:pPr>
            <a:endParaRPr lang="en-US" b="1" dirty="0"/>
          </a:p>
          <a:p>
            <a:pPr marL="0" indent="0">
              <a:buNone/>
            </a:pPr>
            <a:endParaRPr lang="en-US" b="1" dirty="0"/>
          </a:p>
        </p:txBody>
      </p:sp>
      <p:pic>
        <p:nvPicPr>
          <p:cNvPr id="13" name="Picture 12"/>
          <p:cNvPicPr>
            <a:picLocks noChangeAspect="1"/>
          </p:cNvPicPr>
          <p:nvPr/>
        </p:nvPicPr>
        <p:blipFill>
          <a:blip r:embed="rId2"/>
          <a:stretch>
            <a:fillRect/>
          </a:stretch>
        </p:blipFill>
        <p:spPr>
          <a:xfrm>
            <a:off x="10391775" y="0"/>
            <a:ext cx="1800225" cy="2533650"/>
          </a:xfrm>
          <a:prstGeom prst="rect">
            <a:avLst/>
          </a:prstGeom>
        </p:spPr>
      </p:pic>
      <p:pic>
        <p:nvPicPr>
          <p:cNvPr id="14" name="Picture 13"/>
          <p:cNvPicPr>
            <a:picLocks noChangeAspect="1"/>
          </p:cNvPicPr>
          <p:nvPr/>
        </p:nvPicPr>
        <p:blipFill>
          <a:blip r:embed="rId3"/>
          <a:stretch>
            <a:fillRect/>
          </a:stretch>
        </p:blipFill>
        <p:spPr>
          <a:xfrm>
            <a:off x="8187559" y="258653"/>
            <a:ext cx="2204216" cy="1800225"/>
          </a:xfrm>
          <a:prstGeom prst="rect">
            <a:avLst/>
          </a:prstGeom>
        </p:spPr>
      </p:pic>
      <p:graphicFrame>
        <p:nvGraphicFramePr>
          <p:cNvPr id="6" name="Table 5"/>
          <p:cNvGraphicFramePr>
            <a:graphicFrameLocks noGrp="1"/>
          </p:cNvGraphicFramePr>
          <p:nvPr/>
        </p:nvGraphicFramePr>
        <p:xfrm>
          <a:off x="283779" y="1821409"/>
          <a:ext cx="11709251" cy="4539197"/>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4294602198"/>
                    </a:ext>
                  </a:extLst>
                </a:gridCol>
              </a:tblGrid>
              <a:tr h="1661999">
                <a:tc>
                  <a:txBody>
                    <a:bodyPr/>
                    <a:lstStyle/>
                    <a:p>
                      <a:pPr marL="0" indent="0">
                        <a:buNone/>
                      </a:pPr>
                      <a:r>
                        <a:rPr lang="en-US" sz="2400" b="1" dirty="0"/>
                        <a:t>What is covered? </a:t>
                      </a:r>
                    </a:p>
                    <a:p>
                      <a:pPr marL="0" indent="0">
                        <a:buNone/>
                      </a:pPr>
                      <a:endParaRPr lang="en-US" sz="2400" b="1" dirty="0"/>
                    </a:p>
                    <a:p>
                      <a:pPr marL="0" indent="0">
                        <a:buNone/>
                      </a:pPr>
                      <a:r>
                        <a:rPr lang="en-US" sz="2000" b="0" dirty="0"/>
                        <a:t>DCG involves visualizing and understanding information presented verbally or graphically. </a:t>
                      </a:r>
                    </a:p>
                    <a:p>
                      <a:pPr marL="0" indent="0">
                        <a:buNone/>
                      </a:pPr>
                      <a:r>
                        <a:rPr lang="en-US" sz="2000" b="0" dirty="0"/>
                        <a:t>Drawings and designs (2D / 3D) are prepared using sketching, traditional drafting equipment and </a:t>
                      </a:r>
                      <a:r>
                        <a:rPr lang="en-US" sz="2000" b="0" dirty="0" err="1"/>
                        <a:t>Solidworks</a:t>
                      </a:r>
                      <a:r>
                        <a:rPr lang="en-US" sz="2000" b="0" dirty="0"/>
                        <a:t>. </a:t>
                      </a:r>
                    </a:p>
                    <a:p>
                      <a:endParaRPr lang="en-IE" sz="2400" dirty="0"/>
                    </a:p>
                  </a:txBody>
                  <a:tcPr/>
                </a:tc>
                <a:extLst>
                  <a:ext uri="{0D108BD9-81ED-4DB2-BD59-A6C34878D82A}">
                    <a16:rowId xmlns:a16="http://schemas.microsoft.com/office/drawing/2014/main" val="225050957"/>
                  </a:ext>
                </a:extLst>
              </a:tr>
              <a:tr h="1377147">
                <a:tc>
                  <a:txBody>
                    <a:bodyPr/>
                    <a:lstStyle/>
                    <a:p>
                      <a:pPr marL="0" indent="0">
                        <a:buNone/>
                      </a:pPr>
                      <a:r>
                        <a:rPr lang="en-US" sz="2000" b="1" dirty="0"/>
                        <a:t>Examination: </a:t>
                      </a:r>
                    </a:p>
                    <a:p>
                      <a:pPr marL="0" indent="0">
                        <a:buNone/>
                      </a:pPr>
                      <a:r>
                        <a:rPr lang="en-US" sz="2000" dirty="0"/>
                        <a:t>Written Exam:60% </a:t>
                      </a:r>
                    </a:p>
                    <a:p>
                      <a:pPr marL="0" indent="0">
                        <a:buNone/>
                      </a:pPr>
                      <a:r>
                        <a:rPr lang="en-US" sz="2000" dirty="0"/>
                        <a:t>Course work submitted at February: 40% of which CAD (Solid Works) will form a significant component. </a:t>
                      </a:r>
                    </a:p>
                    <a:p>
                      <a:endParaRPr lang="en-IE" sz="2400" dirty="0"/>
                    </a:p>
                  </a:txBody>
                  <a:tcPr/>
                </a:tc>
                <a:extLst>
                  <a:ext uri="{0D108BD9-81ED-4DB2-BD59-A6C34878D82A}">
                    <a16:rowId xmlns:a16="http://schemas.microsoft.com/office/drawing/2014/main" val="3243471100"/>
                  </a:ext>
                </a:extLst>
              </a:tr>
              <a:tr h="1363730">
                <a:tc>
                  <a:txBody>
                    <a:bodyPr/>
                    <a:lstStyle/>
                    <a:p>
                      <a:pPr marL="0" indent="0">
                        <a:buNone/>
                      </a:pPr>
                      <a:r>
                        <a:rPr lang="en-US" sz="2400" b="1" dirty="0"/>
                        <a:t>Careers/Courses:</a:t>
                      </a:r>
                      <a:r>
                        <a:rPr lang="en-US" sz="2400" dirty="0"/>
                        <a:t> Civil Engineering, Mechanical Engineering, Construction Management, Architecture, Product Design, Quantity Surveyor, Draughtsman, Graphic Design and Teaching. </a:t>
                      </a:r>
                      <a:endParaRPr lang="en-IE" sz="2400" dirty="0"/>
                    </a:p>
                  </a:txBody>
                  <a:tcPr>
                    <a:solidFill>
                      <a:srgbClr val="C8CB3D"/>
                    </a:solidFill>
                  </a:tcPr>
                </a:tc>
                <a:extLst>
                  <a:ext uri="{0D108BD9-81ED-4DB2-BD59-A6C34878D82A}">
                    <a16:rowId xmlns:a16="http://schemas.microsoft.com/office/drawing/2014/main" val="47958881"/>
                  </a:ext>
                </a:extLst>
              </a:tr>
            </a:tbl>
          </a:graphicData>
        </a:graphic>
      </p:graphicFrame>
    </p:spTree>
    <p:extLst>
      <p:ext uri="{BB962C8B-B14F-4D97-AF65-F5344CB8AC3E}">
        <p14:creationId xmlns:p14="http://schemas.microsoft.com/office/powerpoint/2010/main" val="2678271050"/>
      </p:ext>
    </p:extLst>
  </p:cSld>
  <p:clrMapOvr>
    <a:masterClrMapping/>
  </p:clrMapOvr>
  <mc:AlternateContent xmlns:mc="http://schemas.openxmlformats.org/markup-compatibility/2006" xmlns:p14="http://schemas.microsoft.com/office/powerpoint/2010/main">
    <mc:Choice Requires="p14">
      <p:transition spd="slow" p14:dur="2000" advTm="19550"/>
    </mc:Choice>
    <mc:Fallback xmlns="">
      <p:transition spd="slow" advTm="1955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EF5EC-8CFD-A329-0C5F-ABF0851AF051}"/>
              </a:ext>
            </a:extLst>
          </p:cNvPr>
          <p:cNvSpPr>
            <a:spLocks noGrp="1"/>
          </p:cNvSpPr>
          <p:nvPr>
            <p:ph type="title"/>
          </p:nvPr>
        </p:nvSpPr>
        <p:spPr/>
        <p:txBody>
          <a:bodyPr>
            <a:normAutofit fontScale="90000"/>
          </a:bodyPr>
          <a:lstStyle/>
          <a:p>
            <a:r>
              <a:rPr lang="en-US" dirty="0"/>
              <a:t>TY Student Dimensions</a:t>
            </a:r>
          </a:p>
        </p:txBody>
      </p:sp>
      <p:sp>
        <p:nvSpPr>
          <p:cNvPr id="3" name="Content Placeholder 2">
            <a:extLst>
              <a:ext uri="{FF2B5EF4-FFF2-40B4-BE49-F238E27FC236}">
                <a16:creationId xmlns:a16="http://schemas.microsoft.com/office/drawing/2014/main" id="{0D02740A-F0F7-93CC-8918-1BD4C2C82139}"/>
              </a:ext>
            </a:extLst>
          </p:cNvPr>
          <p:cNvSpPr>
            <a:spLocks noGrp="1"/>
          </p:cNvSpPr>
          <p:nvPr>
            <p:ph idx="1"/>
          </p:nvPr>
        </p:nvSpPr>
        <p:spPr/>
        <p:txBody>
          <a:bodyPr/>
          <a:lstStyle/>
          <a:p>
            <a:endParaRPr lang="en-US" dirty="0"/>
          </a:p>
          <a:p>
            <a:endParaRPr lang="en-US" dirty="0"/>
          </a:p>
          <a:p>
            <a:r>
              <a:rPr lang="en-US" b="1" dirty="0"/>
              <a:t>Personal Growth </a:t>
            </a:r>
            <a:r>
              <a:rPr lang="en-US" dirty="0"/>
              <a:t>Student Experiences to allow students mature socially and emotionally</a:t>
            </a:r>
          </a:p>
          <a:p>
            <a:r>
              <a:rPr lang="en-US" b="1" dirty="0"/>
              <a:t>Being a learner </a:t>
            </a:r>
            <a:r>
              <a:rPr lang="en-US" dirty="0"/>
              <a:t>Student Experiences to allow students build on their previous experiences to develop as senior cycle students</a:t>
            </a:r>
          </a:p>
          <a:p>
            <a:pPr marL="0" indent="0">
              <a:buNone/>
            </a:pPr>
            <a:endParaRPr lang="en-US" dirty="0"/>
          </a:p>
        </p:txBody>
      </p:sp>
    </p:spTree>
    <p:extLst>
      <p:ext uri="{BB962C8B-B14F-4D97-AF65-F5344CB8AC3E}">
        <p14:creationId xmlns:p14="http://schemas.microsoft.com/office/powerpoint/2010/main" val="4632144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964308B-FDDD-4A88-9E5A-D65A346122C7}"/>
              </a:ext>
            </a:extLst>
          </p:cNvPr>
          <p:cNvSpPr>
            <a:spLocks noGrp="1"/>
          </p:cNvSpPr>
          <p:nvPr>
            <p:ph type="title"/>
          </p:nvPr>
        </p:nvSpPr>
        <p:spPr/>
        <p:txBody>
          <a:bodyPr>
            <a:normAutofit/>
          </a:bodyPr>
          <a:lstStyle/>
          <a:p>
            <a:r>
              <a:rPr lang="en-GB" b="1" i="0" dirty="0">
                <a:solidFill>
                  <a:srgbClr val="5F4A8B"/>
                </a:solidFill>
                <a:effectLst/>
                <a:latin typeface="Montserrat" panose="00000500000000000000" pitchFamily="2" charset="0"/>
              </a:rPr>
              <a:t>Science Group</a:t>
            </a:r>
            <a:br>
              <a:rPr lang="en-GB" b="1" i="0" dirty="0">
                <a:solidFill>
                  <a:srgbClr val="5F4A8B"/>
                </a:solidFill>
                <a:effectLst/>
                <a:latin typeface="Montserrat" panose="00000500000000000000" pitchFamily="2" charset="0"/>
              </a:rPr>
            </a:br>
            <a:endParaRPr lang="en-GB" dirty="0"/>
          </a:p>
        </p:txBody>
      </p:sp>
      <p:sp>
        <p:nvSpPr>
          <p:cNvPr id="8" name="Content Placeholder 7">
            <a:extLst>
              <a:ext uri="{FF2B5EF4-FFF2-40B4-BE49-F238E27FC236}">
                <a16:creationId xmlns:a16="http://schemas.microsoft.com/office/drawing/2014/main" id="{FF31C0C7-634D-4EE5-9C8B-26B9F73FE093}"/>
              </a:ext>
            </a:extLst>
          </p:cNvPr>
          <p:cNvSpPr>
            <a:spLocks noGrp="1"/>
          </p:cNvSpPr>
          <p:nvPr>
            <p:ph sz="half" idx="1"/>
          </p:nvPr>
        </p:nvSpPr>
        <p:spPr>
          <a:xfrm>
            <a:off x="115614" y="1068299"/>
            <a:ext cx="6716110" cy="5679342"/>
          </a:xfrm>
        </p:spPr>
        <p:txBody>
          <a:bodyPr>
            <a:noAutofit/>
          </a:bodyPr>
          <a:lstStyle/>
          <a:p>
            <a:pPr marL="0" indent="0" algn="ctr">
              <a:buNone/>
            </a:pPr>
            <a:r>
              <a:rPr lang="en-GB" sz="1600" b="0" i="0" dirty="0">
                <a:solidFill>
                  <a:srgbClr val="666666"/>
                </a:solidFill>
                <a:effectLst/>
                <a:latin typeface="Lato" panose="020F0502020204030203" pitchFamily="34" charset="0"/>
              </a:rPr>
              <a:t>These subjects demonstrate how to explore nature using carefully planned methods, and teach the basic methods and findings of scientific investigation.</a:t>
            </a:r>
          </a:p>
          <a:p>
            <a:pPr algn="l"/>
            <a:r>
              <a:rPr lang="en-GB" sz="1600" b="1" i="0" dirty="0">
                <a:solidFill>
                  <a:srgbClr val="5F4A8B"/>
                </a:solidFill>
                <a:effectLst/>
                <a:latin typeface="Montserrat" panose="00000500000000000000" pitchFamily="2" charset="0"/>
              </a:rPr>
              <a:t>Agricultural Science</a:t>
            </a:r>
          </a:p>
          <a:p>
            <a:pPr algn="l"/>
            <a:r>
              <a:rPr lang="en-GB" sz="1600" b="1" i="0" dirty="0">
                <a:solidFill>
                  <a:srgbClr val="5F4A8B"/>
                </a:solidFill>
                <a:effectLst/>
                <a:latin typeface="Montserrat" panose="00000500000000000000" pitchFamily="2" charset="0"/>
              </a:rPr>
              <a:t>Biology</a:t>
            </a:r>
          </a:p>
          <a:p>
            <a:pPr algn="l"/>
            <a:r>
              <a:rPr lang="en-GB" sz="1600" b="1" i="0" dirty="0">
                <a:solidFill>
                  <a:srgbClr val="5F4A8B"/>
                </a:solidFill>
                <a:effectLst/>
                <a:latin typeface="Montserrat" panose="00000500000000000000" pitchFamily="2" charset="0"/>
              </a:rPr>
              <a:t>Chemistry</a:t>
            </a:r>
          </a:p>
          <a:p>
            <a:pPr algn="l"/>
            <a:r>
              <a:rPr lang="en-GB" sz="1600" b="1" i="0" dirty="0">
                <a:solidFill>
                  <a:srgbClr val="5F4A8B"/>
                </a:solidFill>
                <a:effectLst/>
                <a:latin typeface="Montserrat" panose="00000500000000000000" pitchFamily="2" charset="0"/>
              </a:rPr>
              <a:t>Physics</a:t>
            </a:r>
          </a:p>
          <a:p>
            <a:pPr algn="l"/>
            <a:endParaRPr lang="en-GB" sz="1600" b="1" i="0" dirty="0">
              <a:solidFill>
                <a:srgbClr val="5F4A8B"/>
              </a:solidFill>
              <a:effectLst/>
              <a:latin typeface="Montserrat" panose="00000500000000000000" pitchFamily="2" charset="0"/>
            </a:endParaRPr>
          </a:p>
          <a:p>
            <a:pPr algn="l"/>
            <a:r>
              <a:rPr lang="en-GB" sz="1600" b="1" i="0" dirty="0">
                <a:solidFill>
                  <a:srgbClr val="5F4A8B"/>
                </a:solidFill>
                <a:effectLst/>
                <a:latin typeface="Montserrat" panose="00000500000000000000" pitchFamily="2" charset="0"/>
              </a:rPr>
              <a:t>Computer Science**</a:t>
            </a:r>
          </a:p>
          <a:p>
            <a:pPr algn="l"/>
            <a:r>
              <a:rPr lang="en-GB" sz="1600" b="1" i="0" dirty="0">
                <a:solidFill>
                  <a:srgbClr val="5F4A8B"/>
                </a:solidFill>
                <a:effectLst/>
                <a:latin typeface="Montserrat" panose="00000500000000000000" pitchFamily="2" charset="0"/>
              </a:rPr>
              <a:t>LC PE**</a:t>
            </a:r>
          </a:p>
          <a:p>
            <a:pPr marL="0" indent="0" algn="l">
              <a:buNone/>
            </a:pPr>
            <a:endParaRPr lang="en-GB" sz="1600" b="1" dirty="0">
              <a:solidFill>
                <a:srgbClr val="5F4A8B"/>
              </a:solidFill>
              <a:latin typeface="Montserrat" panose="00000500000000000000" pitchFamily="2" charset="0"/>
            </a:endParaRPr>
          </a:p>
          <a:p>
            <a:pPr marL="0" indent="0" algn="l">
              <a:buNone/>
            </a:pPr>
            <a:r>
              <a:rPr lang="en-GB" sz="1600" b="1" i="0" dirty="0">
                <a:solidFill>
                  <a:srgbClr val="5F4A8B"/>
                </a:solidFill>
                <a:effectLst/>
                <a:latin typeface="Montserrat" panose="00000500000000000000" pitchFamily="2" charset="0"/>
              </a:rPr>
              <a:t>**(</a:t>
            </a:r>
            <a:r>
              <a:rPr lang="en-GB" sz="1600" b="1" i="1" dirty="0">
                <a:solidFill>
                  <a:srgbClr val="5F4A8B"/>
                </a:solidFill>
                <a:effectLst/>
                <a:latin typeface="Montserrat" panose="00000500000000000000" pitchFamily="2" charset="0"/>
              </a:rPr>
              <a:t>Considered a science subject for a number of specific/related courses- NOT lab sciences</a:t>
            </a:r>
            <a:r>
              <a:rPr lang="en-GB" sz="1600" b="1" dirty="0">
                <a:solidFill>
                  <a:srgbClr val="5F4A8B"/>
                </a:solidFill>
                <a:effectLst/>
                <a:latin typeface="Montserrat" panose="00000500000000000000" pitchFamily="2" charset="0"/>
              </a:rPr>
              <a:t>)</a:t>
            </a:r>
          </a:p>
          <a:p>
            <a:pPr marL="0" indent="0" algn="l">
              <a:buNone/>
            </a:pPr>
            <a:endParaRPr lang="en-GB" sz="1600" b="1" i="0" dirty="0">
              <a:solidFill>
                <a:srgbClr val="5F4A8B"/>
              </a:solidFill>
              <a:latin typeface="Montserrat" panose="00000500000000000000" pitchFamily="2" charset="0"/>
            </a:endParaRPr>
          </a:p>
          <a:p>
            <a:pPr marL="0" indent="0" algn="ctr">
              <a:buNone/>
            </a:pPr>
            <a:r>
              <a:rPr lang="en-GB" sz="1600" b="1" i="0" dirty="0">
                <a:solidFill>
                  <a:srgbClr val="303030"/>
                </a:solidFill>
                <a:effectLst/>
                <a:latin typeface="Lato" panose="020F0502020204030203" pitchFamily="34" charset="0"/>
              </a:rPr>
              <a:t>Holding on to one Science subject for Senior Cycle (Biology, Physics, Chemistry, Agricultural Science) keeps several college options open including all Healthcare courses, most Science courses, Sports &amp; Physical Education and Engineering courses</a:t>
            </a:r>
            <a:r>
              <a:rPr lang="en-GB" sz="1600" b="1" dirty="0">
                <a:solidFill>
                  <a:srgbClr val="303030"/>
                </a:solidFill>
                <a:latin typeface="Lato" panose="020F0502020204030203" pitchFamily="34" charset="0"/>
              </a:rPr>
              <a:t>.</a:t>
            </a:r>
            <a:br>
              <a:rPr lang="en-GB" sz="1600" b="0" i="0" dirty="0">
                <a:solidFill>
                  <a:srgbClr val="666666"/>
                </a:solidFill>
                <a:effectLst/>
                <a:latin typeface="Lato" panose="020F0502020204030203" pitchFamily="34" charset="0"/>
              </a:rPr>
            </a:br>
            <a:endParaRPr lang="en-GB" sz="1600" dirty="0"/>
          </a:p>
        </p:txBody>
      </p:sp>
      <p:pic>
        <p:nvPicPr>
          <p:cNvPr id="11" name="Picture 10">
            <a:extLst>
              <a:ext uri="{FF2B5EF4-FFF2-40B4-BE49-F238E27FC236}">
                <a16:creationId xmlns:a16="http://schemas.microsoft.com/office/drawing/2014/main" id="{8217ED5B-380D-485E-9795-BA3F2C404151}"/>
              </a:ext>
            </a:extLst>
          </p:cNvPr>
          <p:cNvPicPr>
            <a:picLocks noChangeAspect="1"/>
          </p:cNvPicPr>
          <p:nvPr/>
        </p:nvPicPr>
        <p:blipFill>
          <a:blip r:embed="rId2"/>
          <a:stretch>
            <a:fillRect/>
          </a:stretch>
        </p:blipFill>
        <p:spPr>
          <a:xfrm>
            <a:off x="6943851" y="1945875"/>
            <a:ext cx="4514850" cy="3381375"/>
          </a:xfrm>
          <a:prstGeom prst="rect">
            <a:avLst/>
          </a:prstGeom>
        </p:spPr>
      </p:pic>
    </p:spTree>
    <p:extLst>
      <p:ext uri="{BB962C8B-B14F-4D97-AF65-F5344CB8AC3E}">
        <p14:creationId xmlns:p14="http://schemas.microsoft.com/office/powerpoint/2010/main" val="3885800762"/>
      </p:ext>
    </p:extLst>
  </p:cSld>
  <p:clrMapOvr>
    <a:masterClrMapping/>
  </p:clrMapOvr>
  <mc:AlternateContent xmlns:mc="http://schemas.openxmlformats.org/markup-compatibility/2006" xmlns:p14="http://schemas.microsoft.com/office/powerpoint/2010/main">
    <mc:Choice Requires="p14">
      <p:transition spd="slow" p14:dur="2000" advTm="4453"/>
    </mc:Choice>
    <mc:Fallback xmlns="">
      <p:transition spd="slow" advTm="445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1900-5AF7-4B1E-AA5E-ABA9363AC6B8}"/>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Agricultural Science</a:t>
            </a:r>
            <a:br>
              <a:rPr lang="en-GB" b="1" i="0" dirty="0">
                <a:solidFill>
                  <a:srgbClr val="222222"/>
                </a:solidFill>
                <a:effectLst/>
                <a:latin typeface="Montserrat" panose="00000500000000000000" pitchFamily="2" charset="0"/>
              </a:rPr>
            </a:br>
            <a:endParaRPr lang="en-GB" dirty="0"/>
          </a:p>
        </p:txBody>
      </p:sp>
      <p:pic>
        <p:nvPicPr>
          <p:cNvPr id="12" name="Picture 11"/>
          <p:cNvPicPr>
            <a:picLocks noChangeAspect="1"/>
          </p:cNvPicPr>
          <p:nvPr/>
        </p:nvPicPr>
        <p:blipFill>
          <a:blip r:embed="rId2"/>
          <a:stretch>
            <a:fillRect/>
          </a:stretch>
        </p:blipFill>
        <p:spPr>
          <a:xfrm>
            <a:off x="10188301" y="123168"/>
            <a:ext cx="1800225" cy="2533650"/>
          </a:xfrm>
          <a:prstGeom prst="rect">
            <a:avLst/>
          </a:prstGeom>
        </p:spPr>
      </p:pic>
      <p:pic>
        <p:nvPicPr>
          <p:cNvPr id="13" name="Picture 12"/>
          <p:cNvPicPr>
            <a:picLocks noChangeAspect="1"/>
          </p:cNvPicPr>
          <p:nvPr/>
        </p:nvPicPr>
        <p:blipFill>
          <a:blip r:embed="rId3"/>
          <a:stretch>
            <a:fillRect/>
          </a:stretch>
        </p:blipFill>
        <p:spPr>
          <a:xfrm>
            <a:off x="7474825" y="179633"/>
            <a:ext cx="2476500" cy="1847850"/>
          </a:xfrm>
          <a:prstGeom prst="rect">
            <a:avLst/>
          </a:prstGeom>
        </p:spPr>
      </p:pic>
      <p:graphicFrame>
        <p:nvGraphicFramePr>
          <p:cNvPr id="3" name="Table 2"/>
          <p:cNvGraphicFramePr>
            <a:graphicFrameLocks noGrp="1"/>
          </p:cNvGraphicFramePr>
          <p:nvPr/>
        </p:nvGraphicFramePr>
        <p:xfrm>
          <a:off x="163311" y="1690688"/>
          <a:ext cx="11709251" cy="5311729"/>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868645268"/>
                    </a:ext>
                  </a:extLst>
                </a:gridCol>
              </a:tblGrid>
              <a:tr h="1661999">
                <a:tc>
                  <a:txBody>
                    <a:bodyPr/>
                    <a:lstStyle/>
                    <a:p>
                      <a:pPr marL="0" indent="0">
                        <a:buNone/>
                      </a:pPr>
                      <a:r>
                        <a:rPr lang="en-US" sz="2400" b="1" dirty="0"/>
                        <a:t>What is covered? </a:t>
                      </a:r>
                    </a:p>
                    <a:p>
                      <a:pPr marL="514350" indent="-514350">
                        <a:buAutoNum type="arabicPeriod"/>
                      </a:pPr>
                      <a:r>
                        <a:rPr lang="en-US" sz="2400" b="0" dirty="0"/>
                        <a:t>Soils/plants/farm crops - cereal/roots/grassland/trees &amp; shelter. </a:t>
                      </a:r>
                    </a:p>
                    <a:p>
                      <a:pPr marL="514350" indent="-514350">
                        <a:buAutoNum type="arabicPeriod"/>
                      </a:pPr>
                      <a:r>
                        <a:rPr lang="en-US" sz="2400" b="0" dirty="0"/>
                        <a:t>Structure and function of the animal body – the cow, the sheep, horse, and pig. </a:t>
                      </a:r>
                    </a:p>
                    <a:p>
                      <a:pPr marL="514350" indent="-514350">
                        <a:buAutoNum type="arabicPeriod"/>
                      </a:pPr>
                      <a:r>
                        <a:rPr lang="en-US" sz="2400" b="0" dirty="0"/>
                        <a:t>Farm buildings and farm-house environment. </a:t>
                      </a:r>
                    </a:p>
                  </a:txBody>
                  <a:tcPr/>
                </a:tc>
                <a:extLst>
                  <a:ext uri="{0D108BD9-81ED-4DB2-BD59-A6C34878D82A}">
                    <a16:rowId xmlns:a16="http://schemas.microsoft.com/office/drawing/2014/main" val="580909361"/>
                  </a:ext>
                </a:extLst>
              </a:tr>
              <a:tr h="2241176">
                <a:tc>
                  <a:txBody>
                    <a:bodyPr/>
                    <a:lstStyle/>
                    <a:p>
                      <a:pPr marL="0" indent="0">
                        <a:buNone/>
                      </a:pPr>
                      <a:r>
                        <a:rPr lang="en-US" sz="2400" b="1" dirty="0"/>
                        <a:t>Examination: </a:t>
                      </a:r>
                      <a:r>
                        <a:rPr lang="en-US" sz="2400" dirty="0"/>
                        <a:t>Written examination: 75% Project/Coursework: 25% </a:t>
                      </a:r>
                    </a:p>
                    <a:p>
                      <a:pPr marL="0" lvl="0" indent="0" algn="l">
                        <a:lnSpc>
                          <a:spcPct val="100000"/>
                        </a:lnSpc>
                        <a:spcBef>
                          <a:spcPts val="0"/>
                        </a:spcBef>
                        <a:spcAft>
                          <a:spcPts val="0"/>
                        </a:spcAft>
                        <a:buNone/>
                      </a:pPr>
                      <a:r>
                        <a:rPr lang="en-US" sz="2400" dirty="0"/>
                        <a:t>The Project – </a:t>
                      </a:r>
                      <a:r>
                        <a:rPr lang="en-US" sz="2400" b="0" i="0" u="none" strike="noStrike" noProof="0" dirty="0">
                          <a:latin typeface="Calibri"/>
                        </a:rPr>
                        <a:t> (</a:t>
                      </a:r>
                      <a:r>
                        <a:rPr lang="en-US" sz="2400" b="0" i="0" u="none" strike="noStrike" noProof="0" dirty="0" err="1">
                          <a:latin typeface="Calibri"/>
                        </a:rPr>
                        <a:t>i</a:t>
                      </a:r>
                      <a:r>
                        <a:rPr lang="en-US" sz="2400" b="0" i="0" u="none" strike="noStrike" noProof="0" dirty="0">
                          <a:latin typeface="Calibri"/>
                        </a:rPr>
                        <a:t>) portfolio of activities and investigations, including laboratory and field investigations, farm visits and other appropriate activities. (ii) a student project, through which a topic of agricultural significance is explored in greater depth. This will be based on a theme, which will be set annually by the State Examinations Commission.</a:t>
                      </a:r>
                      <a:endParaRPr lang="en-US" b="0" i="0" u="none" strike="noStrike" noProof="0">
                        <a:latin typeface="Calibri"/>
                      </a:endParaRPr>
                    </a:p>
                    <a:p>
                      <a:pPr marL="0" lvl="0" indent="0">
                        <a:buNone/>
                      </a:pPr>
                      <a:endParaRPr lang="en-US" sz="2400" dirty="0"/>
                    </a:p>
                  </a:txBody>
                  <a:tcPr>
                    <a:solidFill>
                      <a:schemeClr val="accent1">
                        <a:lumMod val="40000"/>
                        <a:lumOff val="60000"/>
                        <a:alpha val="20000"/>
                      </a:schemeClr>
                    </a:solidFill>
                  </a:tcPr>
                </a:tc>
                <a:extLst>
                  <a:ext uri="{0D108BD9-81ED-4DB2-BD59-A6C34878D82A}">
                    <a16:rowId xmlns:a16="http://schemas.microsoft.com/office/drawing/2014/main" val="584863886"/>
                  </a:ext>
                </a:extLst>
              </a:tr>
              <a:tr h="1363730">
                <a:tc>
                  <a:txBody>
                    <a:bodyPr/>
                    <a:lstStyle/>
                    <a:p>
                      <a:pPr marL="0" indent="0">
                        <a:buNone/>
                      </a:pPr>
                      <a:r>
                        <a:rPr lang="en-US" sz="2400" b="1" dirty="0"/>
                        <a:t>Careers/Courses: </a:t>
                      </a:r>
                      <a:r>
                        <a:rPr lang="en-US" sz="2400" dirty="0"/>
                        <a:t>Agricultural Engineering, Inspector, Animal Breeder, Animal Trainer, Butter/Cheese-maker, Creamery Manager, Dairy Scientist, Farmer, Fish Farmer, Forester, Horticulturalist, Lab Technician, Stud Farm, Veterinary Surgeon</a:t>
                      </a:r>
                      <a:endParaRPr lang="en-IE" sz="2400" dirty="0"/>
                    </a:p>
                  </a:txBody>
                  <a:tcPr>
                    <a:solidFill>
                      <a:schemeClr val="accent1">
                        <a:lumMod val="60000"/>
                        <a:lumOff val="40000"/>
                      </a:schemeClr>
                    </a:solidFill>
                  </a:tcPr>
                </a:tc>
                <a:extLst>
                  <a:ext uri="{0D108BD9-81ED-4DB2-BD59-A6C34878D82A}">
                    <a16:rowId xmlns:a16="http://schemas.microsoft.com/office/drawing/2014/main" val="4288052606"/>
                  </a:ext>
                </a:extLst>
              </a:tr>
            </a:tbl>
          </a:graphicData>
        </a:graphic>
      </p:graphicFrame>
    </p:spTree>
    <p:extLst>
      <p:ext uri="{BB962C8B-B14F-4D97-AF65-F5344CB8AC3E}">
        <p14:creationId xmlns:p14="http://schemas.microsoft.com/office/powerpoint/2010/main" val="856227844"/>
      </p:ext>
    </p:extLst>
  </p:cSld>
  <p:clrMapOvr>
    <a:masterClrMapping/>
  </p:clrMapOvr>
  <mc:AlternateContent xmlns:mc="http://schemas.openxmlformats.org/markup-compatibility/2006" xmlns:p14="http://schemas.microsoft.com/office/powerpoint/2010/main">
    <mc:Choice Requires="p14">
      <p:transition spd="slow" p14:dur="2000" advTm="22646"/>
    </mc:Choice>
    <mc:Fallback xmlns="">
      <p:transition spd="slow" advTm="22646"/>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E70B-106E-4442-AF17-268169DE0C94}"/>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Biology</a:t>
            </a:r>
            <a:br>
              <a:rPr lang="en-GB" b="1" i="0" dirty="0">
                <a:solidFill>
                  <a:srgbClr val="222222"/>
                </a:solidFill>
                <a:effectLst/>
                <a:latin typeface="Montserrat" panose="00000500000000000000" pitchFamily="2" charset="0"/>
              </a:rPr>
            </a:br>
            <a:endParaRPr lang="en-GB" dirty="0"/>
          </a:p>
        </p:txBody>
      </p:sp>
      <p:pic>
        <p:nvPicPr>
          <p:cNvPr id="3" name="Picture 2"/>
          <p:cNvPicPr>
            <a:picLocks noChangeAspect="1"/>
          </p:cNvPicPr>
          <p:nvPr/>
        </p:nvPicPr>
        <p:blipFill>
          <a:blip r:embed="rId2"/>
          <a:stretch>
            <a:fillRect/>
          </a:stretch>
        </p:blipFill>
        <p:spPr>
          <a:xfrm>
            <a:off x="10453687" y="78499"/>
            <a:ext cx="1800225" cy="2533650"/>
          </a:xfrm>
          <a:prstGeom prst="rect">
            <a:avLst/>
          </a:prstGeom>
        </p:spPr>
      </p:pic>
      <p:pic>
        <p:nvPicPr>
          <p:cNvPr id="4" name="Picture 3"/>
          <p:cNvPicPr>
            <a:picLocks noChangeAspect="1"/>
          </p:cNvPicPr>
          <p:nvPr/>
        </p:nvPicPr>
        <p:blipFill>
          <a:blip r:embed="rId3"/>
          <a:stretch>
            <a:fillRect/>
          </a:stretch>
        </p:blipFill>
        <p:spPr>
          <a:xfrm>
            <a:off x="8187887" y="78499"/>
            <a:ext cx="2038350" cy="1612189"/>
          </a:xfrm>
          <a:prstGeom prst="rect">
            <a:avLst/>
          </a:prstGeom>
        </p:spPr>
      </p:pic>
      <p:graphicFrame>
        <p:nvGraphicFramePr>
          <p:cNvPr id="5" name="Table 4"/>
          <p:cNvGraphicFramePr>
            <a:graphicFrameLocks noGrp="1"/>
          </p:cNvGraphicFramePr>
          <p:nvPr/>
        </p:nvGraphicFramePr>
        <p:xfrm>
          <a:off x="241374" y="1573376"/>
          <a:ext cx="11709251" cy="4838450"/>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3379956337"/>
                    </a:ext>
                  </a:extLst>
                </a:gridCol>
              </a:tblGrid>
              <a:tr h="1661999">
                <a:tc>
                  <a:txBody>
                    <a:bodyPr/>
                    <a:lstStyle/>
                    <a:p>
                      <a:pPr marL="0" indent="0">
                        <a:buNone/>
                      </a:pPr>
                      <a:r>
                        <a:rPr lang="en-US" sz="2400" b="1" dirty="0"/>
                        <a:t>What is covered? </a:t>
                      </a:r>
                    </a:p>
                    <a:p>
                      <a:pPr marL="0" indent="0">
                        <a:buNone/>
                      </a:pPr>
                      <a:r>
                        <a:rPr lang="en-US" sz="2400" b="0" dirty="0"/>
                        <a:t>1.The study of Life : Scientific Method, Characteristics of Life, Ecology, Nutrition. </a:t>
                      </a:r>
                    </a:p>
                    <a:p>
                      <a:pPr marL="0" indent="0">
                        <a:buNone/>
                      </a:pPr>
                      <a:r>
                        <a:rPr lang="en-US" sz="2400" b="0" dirty="0"/>
                        <a:t>2.The Cell: Structure, Diversity, Continuity, Metabolism, Genetics. </a:t>
                      </a:r>
                    </a:p>
                    <a:p>
                      <a:pPr marL="0" indent="0">
                        <a:buNone/>
                      </a:pPr>
                      <a:r>
                        <a:rPr lang="en-US" sz="2400" b="0" dirty="0"/>
                        <a:t>3.The Organism: </a:t>
                      </a:r>
                      <a:r>
                        <a:rPr lang="en-US" sz="2400" b="0" dirty="0" err="1"/>
                        <a:t>Diveristy</a:t>
                      </a:r>
                      <a:r>
                        <a:rPr lang="en-US" sz="2400" b="0" dirty="0"/>
                        <a:t>, </a:t>
                      </a:r>
                      <a:r>
                        <a:rPr lang="en-US" sz="2400" b="0" dirty="0" err="1"/>
                        <a:t>Organisation</a:t>
                      </a:r>
                      <a:r>
                        <a:rPr lang="en-US" sz="2400" b="0" dirty="0"/>
                        <a:t>, Transport &amp; Nutrition, Breathing, Excretion, Responses, Reproduction &amp; Growth. </a:t>
                      </a:r>
                    </a:p>
                  </a:txBody>
                  <a:tcPr/>
                </a:tc>
                <a:extLst>
                  <a:ext uri="{0D108BD9-81ED-4DB2-BD59-A6C34878D82A}">
                    <a16:rowId xmlns:a16="http://schemas.microsoft.com/office/drawing/2014/main" val="3544770790"/>
                  </a:ext>
                </a:extLst>
              </a:tr>
              <a:tr h="1046563">
                <a:tc>
                  <a:txBody>
                    <a:bodyPr/>
                    <a:lstStyle/>
                    <a:p>
                      <a:pPr marL="0" indent="0">
                        <a:buNone/>
                      </a:pPr>
                      <a:r>
                        <a:rPr lang="en-US" sz="2400" b="1" dirty="0"/>
                        <a:t>Examination: </a:t>
                      </a:r>
                    </a:p>
                    <a:p>
                      <a:pPr marL="0" indent="0">
                        <a:buNone/>
                      </a:pPr>
                      <a:r>
                        <a:rPr lang="en-US" sz="2400" dirty="0"/>
                        <a:t>Written Exam (60%) </a:t>
                      </a:r>
                    </a:p>
                    <a:p>
                      <a:pPr marL="0" indent="0">
                        <a:buNone/>
                      </a:pPr>
                      <a:r>
                        <a:rPr lang="en-US" sz="2400" dirty="0"/>
                        <a:t>Biology in Practice Investigation (40%)</a:t>
                      </a:r>
                    </a:p>
                    <a:p>
                      <a:pPr marL="0" indent="0">
                        <a:buNone/>
                      </a:pPr>
                      <a:r>
                        <a:rPr lang="en-US" sz="2400" dirty="0"/>
                        <a:t>The course is long. Students need to like learning off information. </a:t>
                      </a:r>
                    </a:p>
                  </a:txBody>
                  <a:tcPr>
                    <a:solidFill>
                      <a:schemeClr val="accent1">
                        <a:lumMod val="40000"/>
                        <a:lumOff val="60000"/>
                        <a:alpha val="20000"/>
                      </a:schemeClr>
                    </a:solidFill>
                  </a:tcPr>
                </a:tc>
                <a:extLst>
                  <a:ext uri="{0D108BD9-81ED-4DB2-BD59-A6C34878D82A}">
                    <a16:rowId xmlns:a16="http://schemas.microsoft.com/office/drawing/2014/main" val="2434262584"/>
                  </a:ext>
                </a:extLst>
              </a:tr>
              <a:tr h="1363730">
                <a:tc>
                  <a:txBody>
                    <a:bodyPr/>
                    <a:lstStyle/>
                    <a:p>
                      <a:pPr marL="0" indent="0">
                        <a:buNone/>
                      </a:pPr>
                      <a:endParaRPr lang="en-US" sz="2400" b="1" dirty="0"/>
                    </a:p>
                    <a:p>
                      <a:pPr marL="0" indent="0">
                        <a:buNone/>
                      </a:pPr>
                      <a:r>
                        <a:rPr lang="en-US" sz="2400" b="1" dirty="0"/>
                        <a:t>Careers/Courses:</a:t>
                      </a:r>
                      <a:r>
                        <a:rPr lang="en-US" sz="2400" dirty="0"/>
                        <a:t> Nursing, Beautician, Health Professionals, Marine Biology, Food Industry, Environmental Officers</a:t>
                      </a:r>
                      <a:endParaRPr lang="en-IE" sz="2400" dirty="0"/>
                    </a:p>
                  </a:txBody>
                  <a:tcPr>
                    <a:solidFill>
                      <a:schemeClr val="accent1">
                        <a:lumMod val="60000"/>
                        <a:lumOff val="40000"/>
                      </a:schemeClr>
                    </a:solidFill>
                  </a:tcPr>
                </a:tc>
                <a:extLst>
                  <a:ext uri="{0D108BD9-81ED-4DB2-BD59-A6C34878D82A}">
                    <a16:rowId xmlns:a16="http://schemas.microsoft.com/office/drawing/2014/main" val="2261840623"/>
                  </a:ext>
                </a:extLst>
              </a:tr>
            </a:tbl>
          </a:graphicData>
        </a:graphic>
      </p:graphicFrame>
    </p:spTree>
    <p:extLst>
      <p:ext uri="{BB962C8B-B14F-4D97-AF65-F5344CB8AC3E}">
        <p14:creationId xmlns:p14="http://schemas.microsoft.com/office/powerpoint/2010/main" val="2604796912"/>
      </p:ext>
    </p:extLst>
  </p:cSld>
  <p:clrMapOvr>
    <a:masterClrMapping/>
  </p:clrMapOvr>
  <mc:AlternateContent xmlns:mc="http://schemas.openxmlformats.org/markup-compatibility/2006" xmlns:p14="http://schemas.microsoft.com/office/powerpoint/2010/main">
    <mc:Choice Requires="p14">
      <p:transition spd="slow" p14:dur="2000" advTm="18667"/>
    </mc:Choice>
    <mc:Fallback xmlns="">
      <p:transition spd="slow" advTm="1866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3BF2-2938-4807-A1E0-EC1FCA5D8221}"/>
              </a:ext>
            </a:extLst>
          </p:cNvPr>
          <p:cNvSpPr>
            <a:spLocks noGrp="1"/>
          </p:cNvSpPr>
          <p:nvPr>
            <p:ph type="title"/>
          </p:nvPr>
        </p:nvSpPr>
        <p:spPr>
          <a:xfrm>
            <a:off x="241374" y="187325"/>
            <a:ext cx="10515600" cy="1325563"/>
          </a:xfrm>
        </p:spPr>
        <p:txBody>
          <a:bodyPr>
            <a:normAutofit/>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Chemistry</a:t>
            </a:r>
            <a:endParaRPr lang="en-GB" dirty="0"/>
          </a:p>
        </p:txBody>
      </p:sp>
      <p:pic>
        <p:nvPicPr>
          <p:cNvPr id="12" name="Picture 11"/>
          <p:cNvPicPr>
            <a:picLocks noChangeAspect="1"/>
          </p:cNvPicPr>
          <p:nvPr/>
        </p:nvPicPr>
        <p:blipFill>
          <a:blip r:embed="rId2"/>
          <a:stretch>
            <a:fillRect/>
          </a:stretch>
        </p:blipFill>
        <p:spPr>
          <a:xfrm>
            <a:off x="7473512" y="227807"/>
            <a:ext cx="2857500" cy="1600200"/>
          </a:xfrm>
          <a:prstGeom prst="rect">
            <a:avLst/>
          </a:prstGeom>
        </p:spPr>
      </p:pic>
      <p:pic>
        <p:nvPicPr>
          <p:cNvPr id="13" name="Picture 12"/>
          <p:cNvPicPr>
            <a:picLocks noChangeAspect="1"/>
          </p:cNvPicPr>
          <p:nvPr/>
        </p:nvPicPr>
        <p:blipFill>
          <a:blip r:embed="rId3"/>
          <a:stretch>
            <a:fillRect/>
          </a:stretch>
        </p:blipFill>
        <p:spPr>
          <a:xfrm>
            <a:off x="10331012" y="-43656"/>
            <a:ext cx="1713350" cy="2143125"/>
          </a:xfrm>
          <a:prstGeom prst="rect">
            <a:avLst/>
          </a:prstGeom>
        </p:spPr>
      </p:pic>
      <p:graphicFrame>
        <p:nvGraphicFramePr>
          <p:cNvPr id="4" name="Table 3"/>
          <p:cNvGraphicFramePr>
            <a:graphicFrameLocks noGrp="1"/>
          </p:cNvGraphicFramePr>
          <p:nvPr/>
        </p:nvGraphicFramePr>
        <p:xfrm>
          <a:off x="147638" y="1361663"/>
          <a:ext cx="11709251" cy="5431802"/>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3260753012"/>
                    </a:ext>
                  </a:extLst>
                </a:gridCol>
              </a:tblGrid>
              <a:tr h="3628145">
                <a:tc>
                  <a:txBody>
                    <a:bodyPr/>
                    <a:lstStyle/>
                    <a:p>
                      <a:pPr marL="0" indent="0">
                        <a:buNone/>
                      </a:pPr>
                      <a:r>
                        <a:rPr lang="en-US" sz="2400" b="1" dirty="0"/>
                        <a:t>What is covered? </a:t>
                      </a:r>
                    </a:p>
                    <a:p>
                      <a:pPr marL="0" indent="0">
                        <a:buNone/>
                      </a:pPr>
                      <a:r>
                        <a:rPr lang="en-US" sz="2400" b="0" dirty="0"/>
                        <a:t>Periodic Table and Atomic Structure, Chemical Bonding, Stoichiometry, Formulas and Equations, Volumetric Analysis Fuels and Heats of Reaction, Rates of Reaction, Organic Chemistry, Chemical Equilibrium, Environmental Chemistry: Water and Options: Industrial and Atmospheric or Metals and Electrochemistry. </a:t>
                      </a:r>
                    </a:p>
                    <a:p>
                      <a:pPr marL="0" indent="0">
                        <a:buNone/>
                      </a:pPr>
                      <a:endParaRPr lang="en-US" sz="2400" b="0" dirty="0"/>
                    </a:p>
                    <a:p>
                      <a:pPr marL="0" indent="0">
                        <a:buNone/>
                      </a:pPr>
                      <a:r>
                        <a:rPr lang="en-US" sz="2400" b="0" dirty="0"/>
                        <a:t>A mixture of theory (definitions), calculations and 28 mandatory experiments and demonstrations. Must start learning immediately in 5th year as you can get lost easily. Must be logical, analytical, numerate and creative. </a:t>
                      </a:r>
                    </a:p>
                    <a:p>
                      <a:pPr marL="0" indent="0">
                        <a:buNone/>
                      </a:pPr>
                      <a:endParaRPr lang="en-US" sz="2400" dirty="0"/>
                    </a:p>
                  </a:txBody>
                  <a:tcPr/>
                </a:tc>
                <a:extLst>
                  <a:ext uri="{0D108BD9-81ED-4DB2-BD59-A6C34878D82A}">
                    <a16:rowId xmlns:a16="http://schemas.microsoft.com/office/drawing/2014/main" val="1254118108"/>
                  </a:ext>
                </a:extLst>
              </a:tr>
              <a:tr h="914410">
                <a:tc>
                  <a:txBody>
                    <a:bodyPr/>
                    <a:lstStyle/>
                    <a:p>
                      <a:pPr marL="0" indent="0">
                        <a:buNone/>
                      </a:pPr>
                      <a:r>
                        <a:rPr lang="en-US" sz="2400" b="1" dirty="0"/>
                        <a:t>Examination: </a:t>
                      </a:r>
                      <a:r>
                        <a:rPr lang="en-US" sz="2400" dirty="0"/>
                        <a:t>Written Exam 60% </a:t>
                      </a:r>
                    </a:p>
                    <a:p>
                      <a:pPr marL="0" indent="0">
                        <a:buNone/>
                      </a:pPr>
                      <a:r>
                        <a:rPr lang="en-US" sz="2400" dirty="0"/>
                        <a:t>Chemistry in Practice Investigation 40% </a:t>
                      </a:r>
                    </a:p>
                    <a:p>
                      <a:pPr marL="0" indent="0">
                        <a:buNone/>
                      </a:pPr>
                      <a:endParaRPr lang="en-US" sz="800" dirty="0"/>
                    </a:p>
                  </a:txBody>
                  <a:tcPr>
                    <a:solidFill>
                      <a:schemeClr val="accent1">
                        <a:lumMod val="40000"/>
                        <a:lumOff val="60000"/>
                        <a:alpha val="20000"/>
                      </a:schemeClr>
                    </a:solidFill>
                  </a:tcPr>
                </a:tc>
                <a:extLst>
                  <a:ext uri="{0D108BD9-81ED-4DB2-BD59-A6C34878D82A}">
                    <a16:rowId xmlns:a16="http://schemas.microsoft.com/office/drawing/2014/main" val="499308130"/>
                  </a:ext>
                </a:extLst>
              </a:tr>
              <a:tr h="737882">
                <a:tc>
                  <a:txBody>
                    <a:bodyPr/>
                    <a:lstStyle/>
                    <a:p>
                      <a:pPr marL="0" indent="0">
                        <a:buNone/>
                      </a:pPr>
                      <a:r>
                        <a:rPr lang="en-US" sz="2400" b="1" dirty="0"/>
                        <a:t>Careers/Courses: </a:t>
                      </a:r>
                      <a:r>
                        <a:rPr lang="en-US" sz="2400" dirty="0"/>
                        <a:t>Medicine, Dentistry, Science &amp; Engineering </a:t>
                      </a:r>
                      <a:endParaRPr lang="en-IE" sz="2400" dirty="0"/>
                    </a:p>
                  </a:txBody>
                  <a:tcPr>
                    <a:solidFill>
                      <a:schemeClr val="accent1">
                        <a:lumMod val="60000"/>
                        <a:lumOff val="40000"/>
                      </a:schemeClr>
                    </a:solidFill>
                  </a:tcPr>
                </a:tc>
                <a:extLst>
                  <a:ext uri="{0D108BD9-81ED-4DB2-BD59-A6C34878D82A}">
                    <a16:rowId xmlns:a16="http://schemas.microsoft.com/office/drawing/2014/main" val="830642257"/>
                  </a:ext>
                </a:extLst>
              </a:tr>
            </a:tbl>
          </a:graphicData>
        </a:graphic>
      </p:graphicFrame>
    </p:spTree>
    <p:extLst>
      <p:ext uri="{BB962C8B-B14F-4D97-AF65-F5344CB8AC3E}">
        <p14:creationId xmlns:p14="http://schemas.microsoft.com/office/powerpoint/2010/main" val="4076690812"/>
      </p:ext>
    </p:extLst>
  </p:cSld>
  <p:clrMapOvr>
    <a:masterClrMapping/>
  </p:clrMapOvr>
  <mc:AlternateContent xmlns:mc="http://schemas.openxmlformats.org/markup-compatibility/2006" xmlns:p14="http://schemas.microsoft.com/office/powerpoint/2010/main">
    <mc:Choice Requires="p14">
      <p:transition spd="slow" p14:dur="2000" advTm="24857"/>
    </mc:Choice>
    <mc:Fallback xmlns="">
      <p:transition spd="slow" advTm="2485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BB447-513A-41F5-B61B-D95129CAA166}"/>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Physics</a:t>
            </a:r>
            <a:br>
              <a:rPr lang="en-GB" b="1" i="0" dirty="0">
                <a:solidFill>
                  <a:srgbClr val="222222"/>
                </a:solidFill>
                <a:effectLst/>
                <a:latin typeface="Montserrat" panose="00000500000000000000" pitchFamily="2" charset="0"/>
              </a:rPr>
            </a:br>
            <a:endParaRPr lang="en-GB" dirty="0"/>
          </a:p>
        </p:txBody>
      </p:sp>
      <p:pic>
        <p:nvPicPr>
          <p:cNvPr id="12" name="Picture 11"/>
          <p:cNvPicPr>
            <a:picLocks noChangeAspect="1"/>
          </p:cNvPicPr>
          <p:nvPr/>
        </p:nvPicPr>
        <p:blipFill>
          <a:blip r:embed="rId2"/>
          <a:stretch>
            <a:fillRect/>
          </a:stretch>
        </p:blipFill>
        <p:spPr>
          <a:xfrm>
            <a:off x="7620492" y="178676"/>
            <a:ext cx="2143125" cy="1964449"/>
          </a:xfrm>
          <a:prstGeom prst="rect">
            <a:avLst/>
          </a:prstGeom>
        </p:spPr>
      </p:pic>
      <p:pic>
        <p:nvPicPr>
          <p:cNvPr id="13" name="Picture 12"/>
          <p:cNvPicPr>
            <a:picLocks noChangeAspect="1"/>
          </p:cNvPicPr>
          <p:nvPr/>
        </p:nvPicPr>
        <p:blipFill>
          <a:blip r:embed="rId3"/>
          <a:stretch>
            <a:fillRect/>
          </a:stretch>
        </p:blipFill>
        <p:spPr>
          <a:xfrm>
            <a:off x="10093708" y="0"/>
            <a:ext cx="1800225" cy="2322786"/>
          </a:xfrm>
          <a:prstGeom prst="rect">
            <a:avLst/>
          </a:prstGeom>
        </p:spPr>
      </p:pic>
      <p:graphicFrame>
        <p:nvGraphicFramePr>
          <p:cNvPr id="6" name="Table 5"/>
          <p:cNvGraphicFramePr>
            <a:graphicFrameLocks noGrp="1"/>
          </p:cNvGraphicFramePr>
          <p:nvPr/>
        </p:nvGraphicFramePr>
        <p:xfrm>
          <a:off x="184682" y="2051598"/>
          <a:ext cx="11709251" cy="4770959"/>
        </p:xfrm>
        <a:graphic>
          <a:graphicData uri="http://schemas.openxmlformats.org/drawingml/2006/table">
            <a:tbl>
              <a:tblPr firstRow="1" bandRow="1">
                <a:tableStyleId>{E8B1032C-EA38-4F05-BA0D-38AFFFC7BED3}</a:tableStyleId>
              </a:tblPr>
              <a:tblGrid>
                <a:gridCol w="11709251">
                  <a:extLst>
                    <a:ext uri="{9D8B030D-6E8A-4147-A177-3AD203B41FA5}">
                      <a16:colId xmlns:a16="http://schemas.microsoft.com/office/drawing/2014/main" val="3379956337"/>
                    </a:ext>
                  </a:extLst>
                </a:gridCol>
              </a:tblGrid>
              <a:tr h="1661999">
                <a:tc>
                  <a:txBody>
                    <a:bodyPr/>
                    <a:lstStyle/>
                    <a:p>
                      <a:pPr marL="0" indent="0">
                        <a:buNone/>
                      </a:pPr>
                      <a:r>
                        <a:rPr lang="en-US" sz="2400" b="1" dirty="0"/>
                        <a:t>What is covered? </a:t>
                      </a:r>
                    </a:p>
                    <a:p>
                      <a:pPr marL="0" indent="0">
                        <a:buNone/>
                      </a:pPr>
                      <a:r>
                        <a:rPr lang="en-US" sz="2400" b="0" dirty="0"/>
                        <a:t>Nature of Science, Mechanics, Temperature, Heat, Waves, Vibrations and Sounds, Light, Electricity and Modern Physics. Covers a good mixture of theory (definitions), calculations and mandatory experiments (24). A lot of </a:t>
                      </a:r>
                      <a:r>
                        <a:rPr lang="en-US" sz="2400" b="0" dirty="0" err="1"/>
                        <a:t>maths</a:t>
                      </a:r>
                      <a:r>
                        <a:rPr lang="en-US" sz="2400" b="0" dirty="0"/>
                        <a:t> involved. </a:t>
                      </a:r>
                    </a:p>
                  </a:txBody>
                  <a:tcPr/>
                </a:tc>
                <a:extLst>
                  <a:ext uri="{0D108BD9-81ED-4DB2-BD59-A6C34878D82A}">
                    <a16:rowId xmlns:a16="http://schemas.microsoft.com/office/drawing/2014/main" val="3544770790"/>
                  </a:ext>
                </a:extLst>
              </a:tr>
              <a:tr h="1046563">
                <a:tc>
                  <a:txBody>
                    <a:bodyPr/>
                    <a:lstStyle/>
                    <a:p>
                      <a:pPr marL="0" indent="0">
                        <a:buNone/>
                      </a:pPr>
                      <a:r>
                        <a:rPr lang="en-US" sz="2400" b="1" dirty="0"/>
                        <a:t>Examination: </a:t>
                      </a:r>
                    </a:p>
                    <a:p>
                      <a:pPr marL="0" indent="0">
                        <a:buNone/>
                      </a:pPr>
                      <a:r>
                        <a:rPr lang="en-US" sz="2400" dirty="0"/>
                        <a:t>Written Exam (60%)</a:t>
                      </a:r>
                    </a:p>
                    <a:p>
                      <a:pPr marL="0" indent="0">
                        <a:buNone/>
                      </a:pPr>
                      <a:r>
                        <a:rPr lang="en-US" sz="2400" dirty="0"/>
                        <a:t>Physics in Practice Investigation (40%)</a:t>
                      </a:r>
                    </a:p>
                    <a:p>
                      <a:pPr marL="0" indent="0">
                        <a:buNone/>
                      </a:pPr>
                      <a:endParaRPr lang="en-US" sz="2400" dirty="0"/>
                    </a:p>
                  </a:txBody>
                  <a:tcPr>
                    <a:solidFill>
                      <a:schemeClr val="accent1">
                        <a:lumMod val="40000"/>
                        <a:lumOff val="60000"/>
                        <a:alpha val="20000"/>
                      </a:schemeClr>
                    </a:solidFill>
                  </a:tcPr>
                </a:tc>
                <a:extLst>
                  <a:ext uri="{0D108BD9-81ED-4DB2-BD59-A6C34878D82A}">
                    <a16:rowId xmlns:a16="http://schemas.microsoft.com/office/drawing/2014/main" val="2434262584"/>
                  </a:ext>
                </a:extLst>
              </a:tr>
              <a:tr h="1363730">
                <a:tc>
                  <a:txBody>
                    <a:bodyPr/>
                    <a:lstStyle/>
                    <a:p>
                      <a:pPr marL="0" indent="0">
                        <a:buNone/>
                      </a:pPr>
                      <a:endParaRPr lang="en-US" sz="2400" b="1" dirty="0"/>
                    </a:p>
                    <a:p>
                      <a:pPr marL="0" indent="0">
                        <a:buNone/>
                      </a:pPr>
                      <a:r>
                        <a:rPr lang="en-US" sz="2400" b="1" dirty="0"/>
                        <a:t>Careers/Courses: </a:t>
                      </a:r>
                      <a:r>
                        <a:rPr lang="en-US" sz="2400" dirty="0"/>
                        <a:t>Renewable Energy, Environment and Climate, Communications, Music and Television, Sports and Games (without Physics there would be no iPads, games consoles or the internet!!), Transport, Medicine, Education </a:t>
                      </a:r>
                      <a:endParaRPr lang="en-IE" sz="2400" dirty="0"/>
                    </a:p>
                  </a:txBody>
                  <a:tcPr>
                    <a:solidFill>
                      <a:schemeClr val="accent1">
                        <a:lumMod val="60000"/>
                        <a:lumOff val="40000"/>
                      </a:schemeClr>
                    </a:solidFill>
                  </a:tcPr>
                </a:tc>
                <a:extLst>
                  <a:ext uri="{0D108BD9-81ED-4DB2-BD59-A6C34878D82A}">
                    <a16:rowId xmlns:a16="http://schemas.microsoft.com/office/drawing/2014/main" val="2261840623"/>
                  </a:ext>
                </a:extLst>
              </a:tr>
            </a:tbl>
          </a:graphicData>
        </a:graphic>
      </p:graphicFrame>
    </p:spTree>
    <p:extLst>
      <p:ext uri="{BB962C8B-B14F-4D97-AF65-F5344CB8AC3E}">
        <p14:creationId xmlns:p14="http://schemas.microsoft.com/office/powerpoint/2010/main" val="484175683"/>
      </p:ext>
    </p:extLst>
  </p:cSld>
  <p:clrMapOvr>
    <a:masterClrMapping/>
  </p:clrMapOvr>
  <mc:AlternateContent xmlns:mc="http://schemas.openxmlformats.org/markup-compatibility/2006" xmlns:p14="http://schemas.microsoft.com/office/powerpoint/2010/main">
    <mc:Choice Requires="p14">
      <p:transition spd="slow" p14:dur="2000" advTm="21326"/>
    </mc:Choice>
    <mc:Fallback xmlns="">
      <p:transition spd="slow" advTm="21326"/>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8614-64B9-442C-883B-C73062EE6B2E}"/>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Computer Science **</a:t>
            </a:r>
            <a:br>
              <a:rPr lang="en-GB" b="1" i="0" dirty="0">
                <a:effectLst/>
                <a:latin typeface="Montserrat" panose="00000500000000000000" pitchFamily="2" charset="0"/>
              </a:rPr>
            </a:br>
            <a:endParaRPr lang="en-GB" dirty="0"/>
          </a:p>
        </p:txBody>
      </p:sp>
      <p:sp>
        <p:nvSpPr>
          <p:cNvPr id="11" name="Content Placeholder 10"/>
          <p:cNvSpPr>
            <a:spLocks noGrp="1"/>
          </p:cNvSpPr>
          <p:nvPr>
            <p:ph sz="half" idx="1"/>
          </p:nvPr>
        </p:nvSpPr>
        <p:spPr>
          <a:xfrm>
            <a:off x="134636" y="1825625"/>
            <a:ext cx="5885164" cy="4900544"/>
          </a:xfrm>
        </p:spPr>
        <p:txBody>
          <a:bodyPr>
            <a:normAutofit/>
          </a:bodyPr>
          <a:lstStyle/>
          <a:p>
            <a:pPr marL="0" indent="0" algn="just">
              <a:lnSpc>
                <a:spcPct val="120000"/>
              </a:lnSpc>
              <a:spcAft>
                <a:spcPts val="800"/>
              </a:spcAft>
              <a:buNone/>
            </a:pPr>
            <a:endParaRPr lang="en-GB" sz="4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E" dirty="0"/>
          </a:p>
        </p:txBody>
      </p:sp>
      <p:pic>
        <p:nvPicPr>
          <p:cNvPr id="12" name="Picture 11"/>
          <p:cNvPicPr>
            <a:picLocks noChangeAspect="1"/>
          </p:cNvPicPr>
          <p:nvPr/>
        </p:nvPicPr>
        <p:blipFill>
          <a:blip r:embed="rId2"/>
          <a:stretch>
            <a:fillRect/>
          </a:stretch>
        </p:blipFill>
        <p:spPr>
          <a:xfrm>
            <a:off x="10142647" y="230188"/>
            <a:ext cx="1933575" cy="1285875"/>
          </a:xfrm>
          <a:prstGeom prst="rect">
            <a:avLst/>
          </a:prstGeom>
        </p:spPr>
      </p:pic>
      <p:pic>
        <p:nvPicPr>
          <p:cNvPr id="13" name="Picture 12"/>
          <p:cNvPicPr>
            <a:picLocks noChangeAspect="1"/>
          </p:cNvPicPr>
          <p:nvPr/>
        </p:nvPicPr>
        <p:blipFill>
          <a:blip r:embed="rId3"/>
          <a:stretch>
            <a:fillRect/>
          </a:stretch>
        </p:blipFill>
        <p:spPr>
          <a:xfrm>
            <a:off x="6768662" y="315912"/>
            <a:ext cx="3373985" cy="1374775"/>
          </a:xfrm>
          <a:prstGeom prst="rect">
            <a:avLst/>
          </a:prstGeom>
        </p:spPr>
      </p:pic>
      <p:graphicFrame>
        <p:nvGraphicFramePr>
          <p:cNvPr id="4" name="Table 3"/>
          <p:cNvGraphicFramePr>
            <a:graphicFrameLocks noGrp="1"/>
          </p:cNvGraphicFramePr>
          <p:nvPr/>
        </p:nvGraphicFramePr>
        <p:xfrm>
          <a:off x="134636" y="1358468"/>
          <a:ext cx="12057364" cy="5313969"/>
        </p:xfrm>
        <a:graphic>
          <a:graphicData uri="http://schemas.openxmlformats.org/drawingml/2006/table">
            <a:tbl>
              <a:tblPr firstRow="1" bandRow="1">
                <a:tableStyleId>{E8B1032C-EA38-4F05-BA0D-38AFFFC7BED3}</a:tableStyleId>
              </a:tblPr>
              <a:tblGrid>
                <a:gridCol w="12057364">
                  <a:extLst>
                    <a:ext uri="{9D8B030D-6E8A-4147-A177-3AD203B41FA5}">
                      <a16:colId xmlns:a16="http://schemas.microsoft.com/office/drawing/2014/main" val="3934834360"/>
                    </a:ext>
                  </a:extLst>
                </a:gridCol>
              </a:tblGrid>
              <a:tr h="2908320">
                <a:tc>
                  <a:txBody>
                    <a:bodyPr/>
                    <a:lstStyle/>
                    <a:p>
                      <a:pPr marL="0" indent="0">
                        <a:buNone/>
                      </a:pPr>
                      <a:r>
                        <a:rPr lang="en-US" sz="2000" b="1" dirty="0">
                          <a:latin typeface="Calibri  "/>
                        </a:rPr>
                        <a:t>What is covered? </a:t>
                      </a:r>
                    </a:p>
                    <a:p>
                      <a:pPr marL="0" indent="0" algn="just">
                        <a:lnSpc>
                          <a:spcPct val="120000"/>
                        </a:lnSpc>
                        <a:spcAft>
                          <a:spcPts val="800"/>
                        </a:spcAft>
                        <a:buNone/>
                      </a:pPr>
                      <a:r>
                        <a:rPr lang="en-GB" sz="2000" b="0" dirty="0">
                          <a:effectLst/>
                          <a:latin typeface="Calibri  "/>
                          <a:ea typeface="Calibri" panose="020F0502020204030204" pitchFamily="34" charset="0"/>
                        </a:rPr>
                        <a:t>Computer Science is the study of algorithms and programming, and the impact computers have on society. </a:t>
                      </a:r>
                    </a:p>
                    <a:p>
                      <a:pPr marL="0" indent="0" algn="just">
                        <a:lnSpc>
                          <a:spcPct val="120000"/>
                        </a:lnSpc>
                        <a:spcAft>
                          <a:spcPts val="800"/>
                        </a:spcAft>
                        <a:buNone/>
                      </a:pPr>
                      <a:r>
                        <a:rPr lang="en-GB" sz="2000" b="1" dirty="0">
                          <a:effectLst/>
                          <a:latin typeface="Calibri  "/>
                          <a:ea typeface="Calibri"/>
                          <a:cs typeface="Times New Roman"/>
                        </a:rPr>
                        <a:t>Assessment Learning Tasks (ALTs):</a:t>
                      </a:r>
                      <a:r>
                        <a:rPr lang="en-GB" sz="2000" b="1" baseline="0" dirty="0">
                          <a:effectLst/>
                          <a:latin typeface="Calibri  "/>
                          <a:ea typeface="Calibri"/>
                          <a:cs typeface="Times New Roman"/>
                        </a:rPr>
                        <a:t> </a:t>
                      </a:r>
                      <a:r>
                        <a:rPr lang="en-US" sz="2000" b="0" i="0" u="none" strike="noStrike" baseline="0" noProof="0" dirty="0">
                          <a:solidFill>
                            <a:srgbClr val="000000"/>
                          </a:solidFill>
                          <a:effectLst/>
                          <a:highlight>
                            <a:srgbClr val="FFFFFF"/>
                          </a:highlight>
                          <a:latin typeface="Calibri"/>
                        </a:rPr>
                        <a:t>Computer Science is a practical subject, with 4 Assessment Learning Tasks to be completed over 2 years.</a:t>
                      </a:r>
                    </a:p>
                    <a:p>
                      <a:pPr marL="0" indent="0" algn="l">
                        <a:lnSpc>
                          <a:spcPct val="100000"/>
                        </a:lnSpc>
                        <a:spcBef>
                          <a:spcPts val="0"/>
                        </a:spcBef>
                        <a:spcAft>
                          <a:spcPts val="0"/>
                        </a:spcAft>
                        <a:buNone/>
                      </a:pPr>
                      <a:r>
                        <a:rPr lang="en-GB" sz="2000" b="1" dirty="0">
                          <a:effectLst/>
                          <a:latin typeface="Calibri  "/>
                          <a:ea typeface="Calibri"/>
                          <a:cs typeface="Times New Roman"/>
                        </a:rPr>
                        <a:t>What will students learn:</a:t>
                      </a:r>
                      <a:r>
                        <a:rPr lang="en-GB" sz="2000" b="0" dirty="0">
                          <a:effectLst/>
                          <a:latin typeface="Calibri  "/>
                          <a:ea typeface="Calibri"/>
                          <a:cs typeface="Times New Roman"/>
                        </a:rPr>
                        <a:t> </a:t>
                      </a:r>
                      <a:r>
                        <a:rPr lang="en-US" sz="2000" b="0" i="0" u="none" strike="noStrike" noProof="0" dirty="0">
                          <a:solidFill>
                            <a:srgbClr val="000000"/>
                          </a:solidFill>
                          <a:effectLst/>
                          <a:highlight>
                            <a:srgbClr val="FFFFFF"/>
                          </a:highlight>
                          <a:latin typeface="Calibri"/>
                        </a:rPr>
                        <a:t>Programming: Python, JavaScript, HTML, CSS</a:t>
                      </a:r>
                      <a:endParaRPr lang="en-US" sz="2000" b="0" i="0" u="none" strike="noStrike" noProof="0">
                        <a:solidFill>
                          <a:srgbClr val="000000"/>
                        </a:solidFill>
                        <a:effectLst/>
                        <a:latin typeface="Calibri"/>
                      </a:endParaRPr>
                    </a:p>
                    <a:p>
                      <a:pPr lvl="0" algn="l">
                        <a:lnSpc>
                          <a:spcPct val="100000"/>
                        </a:lnSpc>
                        <a:spcBef>
                          <a:spcPts val="0"/>
                        </a:spcBef>
                        <a:spcAft>
                          <a:spcPts val="0"/>
                        </a:spcAft>
                        <a:buNone/>
                      </a:pPr>
                      <a:r>
                        <a:rPr lang="en-US" sz="2000" b="1" i="0" u="none" strike="noStrike" noProof="0" dirty="0">
                          <a:solidFill>
                            <a:srgbClr val="000000"/>
                          </a:solidFill>
                          <a:effectLst/>
                          <a:highlight>
                            <a:srgbClr val="FFFFFF"/>
                          </a:highlight>
                          <a:latin typeface="Calibri"/>
                        </a:rPr>
                        <a:t>Theory:</a:t>
                      </a:r>
                      <a:r>
                        <a:rPr lang="en-US" sz="2000" b="0" i="0" u="none" strike="noStrike" noProof="0" dirty="0">
                          <a:solidFill>
                            <a:srgbClr val="000000"/>
                          </a:solidFill>
                          <a:effectLst/>
                          <a:highlight>
                            <a:srgbClr val="FFFFFF"/>
                          </a:highlight>
                          <a:latin typeface="Calibri"/>
                        </a:rPr>
                        <a:t> Ethics and Societal Impacts of Computers, History of Computing, Computational Thinking, Web Design, Number Systems, Embedded Systems (</a:t>
                      </a:r>
                      <a:r>
                        <a:rPr lang="en-US" sz="2000" b="0" i="0" u="none" strike="noStrike" noProof="0" dirty="0" err="1">
                          <a:solidFill>
                            <a:srgbClr val="000000"/>
                          </a:solidFill>
                          <a:effectLst/>
                          <a:highlight>
                            <a:srgbClr val="FFFFFF"/>
                          </a:highlight>
                          <a:latin typeface="Calibri"/>
                        </a:rPr>
                        <a:t>micro:bit</a:t>
                      </a:r>
                      <a:r>
                        <a:rPr lang="en-US" sz="2000" b="0" i="0" u="none" strike="noStrike" noProof="0" dirty="0">
                          <a:solidFill>
                            <a:srgbClr val="000000"/>
                          </a:solidFill>
                          <a:effectLst/>
                          <a:highlight>
                            <a:srgbClr val="FFFFFF"/>
                          </a:highlight>
                          <a:latin typeface="Calibri"/>
                        </a:rPr>
                        <a:t>), Algorithmic Design</a:t>
                      </a:r>
                      <a:endParaRPr lang="en-US" sz="2000" b="0" i="0" u="none" strike="noStrike" noProof="0" dirty="0">
                        <a:solidFill>
                          <a:srgbClr val="000000"/>
                        </a:solidFill>
                        <a:effectLst/>
                        <a:latin typeface="Calibri"/>
                      </a:endParaRPr>
                    </a:p>
                  </a:txBody>
                  <a:tcPr/>
                </a:tc>
                <a:extLst>
                  <a:ext uri="{0D108BD9-81ED-4DB2-BD59-A6C34878D82A}">
                    <a16:rowId xmlns:a16="http://schemas.microsoft.com/office/drawing/2014/main" val="4154341406"/>
                  </a:ext>
                </a:extLst>
              </a:tr>
              <a:tr h="1263673">
                <a:tc>
                  <a:txBody>
                    <a:bodyPr/>
                    <a:lstStyle/>
                    <a:p>
                      <a:pPr marL="0" indent="0" algn="just">
                        <a:lnSpc>
                          <a:spcPct val="120000"/>
                        </a:lnSpc>
                        <a:spcAft>
                          <a:spcPts val="800"/>
                        </a:spcAft>
                        <a:buNone/>
                      </a:pPr>
                      <a:r>
                        <a:rPr lang="en-US" sz="2000" b="1" dirty="0">
                          <a:latin typeface="Calibri  "/>
                        </a:rPr>
                        <a:t>Examination:</a:t>
                      </a:r>
                      <a:endParaRPr lang="en-GB" sz="2000" dirty="0">
                        <a:effectLst/>
                        <a:latin typeface="Calibri  "/>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GB" sz="2000" b="1" dirty="0">
                          <a:effectLst/>
                          <a:latin typeface="Calibri  "/>
                          <a:ea typeface="Calibri" panose="020F0502020204030204" pitchFamily="34" charset="0"/>
                          <a:cs typeface="Times New Roman" panose="02020603050405020304" pitchFamily="18" charset="0"/>
                        </a:rPr>
                        <a:t>70%   </a:t>
                      </a:r>
                      <a:r>
                        <a:rPr lang="en-GB" sz="2000" dirty="0">
                          <a:effectLst/>
                          <a:latin typeface="Calibri  "/>
                          <a:ea typeface="Calibri" panose="020F0502020204030204" pitchFamily="34" charset="0"/>
                          <a:cs typeface="Times New Roman" panose="02020603050405020304" pitchFamily="18" charset="0"/>
                        </a:rPr>
                        <a:t>end of course examination: 38% -  written &amp; 32% - computer based</a:t>
                      </a:r>
                      <a:endParaRPr lang="en-GB" sz="2000" dirty="0">
                        <a:latin typeface="Calibri  "/>
                        <a:ea typeface="Calibri" panose="020F0502020204030204" pitchFamily="34" charset="0"/>
                        <a:cs typeface="Times New Roman" panose="02020603050405020304" pitchFamily="18" charset="0"/>
                      </a:endParaRPr>
                    </a:p>
                    <a:p>
                      <a:pPr marL="0" indent="0" algn="just">
                        <a:lnSpc>
                          <a:spcPct val="120000"/>
                        </a:lnSpc>
                        <a:spcAft>
                          <a:spcPts val="800"/>
                        </a:spcAft>
                        <a:buNone/>
                      </a:pPr>
                      <a:r>
                        <a:rPr lang="en-GB" sz="2000" b="1" dirty="0">
                          <a:effectLst/>
                          <a:latin typeface="Calibri  "/>
                          <a:ea typeface="Calibri" panose="020F0502020204030204" pitchFamily="34" charset="0"/>
                          <a:cs typeface="Times New Roman" panose="02020603050405020304" pitchFamily="18" charset="0"/>
                        </a:rPr>
                        <a:t>30%</a:t>
                      </a:r>
                      <a:r>
                        <a:rPr lang="en-GB" sz="2000" dirty="0">
                          <a:effectLst/>
                          <a:latin typeface="Calibri  "/>
                          <a:ea typeface="Calibri" panose="020F0502020204030204" pitchFamily="34" charset="0"/>
                          <a:cs typeface="Times New Roman" panose="02020603050405020304" pitchFamily="18" charset="0"/>
                        </a:rPr>
                        <a:t>   individual final year course work</a:t>
                      </a:r>
                    </a:p>
                  </a:txBody>
                  <a:tcPr>
                    <a:solidFill>
                      <a:schemeClr val="accent1">
                        <a:lumMod val="40000"/>
                        <a:lumOff val="60000"/>
                        <a:alpha val="20000"/>
                      </a:schemeClr>
                    </a:solidFill>
                  </a:tcPr>
                </a:tc>
                <a:extLst>
                  <a:ext uri="{0D108BD9-81ED-4DB2-BD59-A6C34878D82A}">
                    <a16:rowId xmlns:a16="http://schemas.microsoft.com/office/drawing/2014/main" val="3067528872"/>
                  </a:ext>
                </a:extLst>
              </a:tr>
              <a:tr h="1038113">
                <a:tc>
                  <a:txBody>
                    <a:bodyPr/>
                    <a:lstStyle/>
                    <a:p>
                      <a:pPr marL="0" indent="0">
                        <a:buNone/>
                      </a:pPr>
                      <a:endParaRPr lang="en-US" sz="2000" b="1" dirty="0">
                        <a:latin typeface="Calibri  "/>
                      </a:endParaRPr>
                    </a:p>
                    <a:p>
                      <a:pPr marL="0" lvl="0" indent="0" algn="l">
                        <a:lnSpc>
                          <a:spcPct val="100000"/>
                        </a:lnSpc>
                        <a:spcBef>
                          <a:spcPts val="0"/>
                        </a:spcBef>
                        <a:spcAft>
                          <a:spcPts val="0"/>
                        </a:spcAft>
                        <a:buNone/>
                      </a:pPr>
                      <a:r>
                        <a:rPr lang="en-US" sz="2000" b="1" dirty="0">
                          <a:latin typeface="Calibri  "/>
                        </a:rPr>
                        <a:t>Careers/Courses:</a:t>
                      </a:r>
                      <a:r>
                        <a:rPr lang="en-US" sz="2000">
                          <a:latin typeface="Calibri  "/>
                        </a:rPr>
                        <a:t> Computers, ICT, gaming, programming, cyber security, cloud computing</a:t>
                      </a:r>
                    </a:p>
                    <a:p>
                      <a:pPr marL="0" lvl="0" indent="0">
                        <a:buNone/>
                      </a:pPr>
                      <a:endParaRPr lang="en-US" sz="2000" dirty="0">
                        <a:latin typeface="Calibri  "/>
                      </a:endParaRPr>
                    </a:p>
                  </a:txBody>
                  <a:tcPr>
                    <a:solidFill>
                      <a:schemeClr val="accent1">
                        <a:lumMod val="60000"/>
                        <a:lumOff val="40000"/>
                      </a:schemeClr>
                    </a:solidFill>
                  </a:tcPr>
                </a:tc>
                <a:extLst>
                  <a:ext uri="{0D108BD9-81ED-4DB2-BD59-A6C34878D82A}">
                    <a16:rowId xmlns:a16="http://schemas.microsoft.com/office/drawing/2014/main" val="1197852510"/>
                  </a:ext>
                </a:extLst>
              </a:tr>
            </a:tbl>
          </a:graphicData>
        </a:graphic>
      </p:graphicFrame>
    </p:spTree>
    <p:extLst>
      <p:ext uri="{BB962C8B-B14F-4D97-AF65-F5344CB8AC3E}">
        <p14:creationId xmlns:p14="http://schemas.microsoft.com/office/powerpoint/2010/main" val="804028702"/>
      </p:ext>
    </p:extLst>
  </p:cSld>
  <p:clrMapOvr>
    <a:masterClrMapping/>
  </p:clrMapOvr>
  <mc:AlternateContent xmlns:mc="http://schemas.openxmlformats.org/markup-compatibility/2006" xmlns:p14="http://schemas.microsoft.com/office/powerpoint/2010/main">
    <mc:Choice Requires="p14">
      <p:transition spd="slow" p14:dur="2000" advTm="21537"/>
    </mc:Choice>
    <mc:Fallback xmlns="">
      <p:transition spd="slow" advTm="21537"/>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03239BC-204B-4F2A-9539-DB0FF544DE89}"/>
              </a:ext>
            </a:extLst>
          </p:cNvPr>
          <p:cNvSpPr>
            <a:spLocks noGrp="1"/>
          </p:cNvSpPr>
          <p:nvPr>
            <p:ph type="title"/>
          </p:nvPr>
        </p:nvSpPr>
        <p:spPr/>
        <p:txBody>
          <a:bodyPr/>
          <a:lstStyle/>
          <a:p>
            <a:r>
              <a:rPr lang="en-GB" b="1" i="0" dirty="0">
                <a:solidFill>
                  <a:srgbClr val="D13076"/>
                </a:solidFill>
                <a:effectLst/>
                <a:latin typeface="Montserrat" panose="00000500000000000000" pitchFamily="2" charset="0"/>
              </a:rPr>
              <a:t>Artistic &amp; Creative Group</a:t>
            </a:r>
            <a:br>
              <a:rPr lang="en-GB" b="1" i="0" dirty="0">
                <a:solidFill>
                  <a:srgbClr val="D13076"/>
                </a:solidFill>
                <a:effectLst/>
                <a:latin typeface="Montserrat" panose="00000500000000000000" pitchFamily="2" charset="0"/>
              </a:rPr>
            </a:br>
            <a:endParaRPr lang="en-GB" dirty="0"/>
          </a:p>
        </p:txBody>
      </p:sp>
      <p:sp>
        <p:nvSpPr>
          <p:cNvPr id="8" name="Content Placeholder 7">
            <a:extLst>
              <a:ext uri="{FF2B5EF4-FFF2-40B4-BE49-F238E27FC236}">
                <a16:creationId xmlns:a16="http://schemas.microsoft.com/office/drawing/2014/main" id="{DDABFB59-EEA7-43BD-9812-31C6B86B6A6D}"/>
              </a:ext>
            </a:extLst>
          </p:cNvPr>
          <p:cNvSpPr>
            <a:spLocks noGrp="1"/>
          </p:cNvSpPr>
          <p:nvPr>
            <p:ph sz="half" idx="1"/>
          </p:nvPr>
        </p:nvSpPr>
        <p:spPr/>
        <p:txBody>
          <a:bodyPr>
            <a:normAutofit/>
          </a:bodyPr>
          <a:lstStyle/>
          <a:p>
            <a:pPr marL="0" indent="0" algn="ctr">
              <a:buNone/>
            </a:pPr>
            <a:r>
              <a:rPr lang="en-GB" b="0" i="0" dirty="0">
                <a:solidFill>
                  <a:srgbClr val="666666"/>
                </a:solidFill>
                <a:effectLst/>
                <a:latin typeface="Lato" panose="020F0502020204030203" pitchFamily="34" charset="0"/>
              </a:rPr>
              <a:t>These subjects involve developing creativity and the appreciation of the work of others. This involves learning the methods and techniques of the subject and producing your own work using these skills.</a:t>
            </a:r>
          </a:p>
          <a:p>
            <a:pPr algn="l"/>
            <a:r>
              <a:rPr lang="en-GB" sz="1900" b="1" i="0" dirty="0">
                <a:solidFill>
                  <a:srgbClr val="D13076"/>
                </a:solidFill>
                <a:effectLst/>
                <a:latin typeface="Montserrat" panose="00000500000000000000" pitchFamily="2" charset="0"/>
              </a:rPr>
              <a:t>Art</a:t>
            </a:r>
          </a:p>
          <a:p>
            <a:pPr algn="l"/>
            <a:r>
              <a:rPr lang="en-GB" sz="1900" b="1" i="0" dirty="0">
                <a:solidFill>
                  <a:srgbClr val="D13076"/>
                </a:solidFill>
                <a:effectLst/>
                <a:latin typeface="Montserrat" panose="00000500000000000000" pitchFamily="2" charset="0"/>
              </a:rPr>
              <a:t>Music</a:t>
            </a:r>
          </a:p>
          <a:p>
            <a:pPr algn="l"/>
            <a:endParaRPr lang="en-GB" sz="1900" b="1" i="0" dirty="0">
              <a:solidFill>
                <a:srgbClr val="D13076"/>
              </a:solidFill>
              <a:effectLst/>
              <a:latin typeface="Montserrat" panose="00000500000000000000" pitchFamily="2" charset="0"/>
            </a:endParaRPr>
          </a:p>
          <a:p>
            <a:pPr marL="0" indent="0">
              <a:buNone/>
            </a:pPr>
            <a:endParaRPr lang="en-GB" dirty="0"/>
          </a:p>
        </p:txBody>
      </p:sp>
      <p:pic>
        <p:nvPicPr>
          <p:cNvPr id="10" name="Picture 9">
            <a:extLst>
              <a:ext uri="{FF2B5EF4-FFF2-40B4-BE49-F238E27FC236}">
                <a16:creationId xmlns:a16="http://schemas.microsoft.com/office/drawing/2014/main" id="{D5949DEF-99E9-4EC2-89D2-3B0ADF6F0BA6}"/>
              </a:ext>
            </a:extLst>
          </p:cNvPr>
          <p:cNvPicPr>
            <a:picLocks noChangeAspect="1"/>
          </p:cNvPicPr>
          <p:nvPr/>
        </p:nvPicPr>
        <p:blipFill>
          <a:blip r:embed="rId2"/>
          <a:stretch>
            <a:fillRect/>
          </a:stretch>
        </p:blipFill>
        <p:spPr>
          <a:xfrm>
            <a:off x="6872024" y="2159779"/>
            <a:ext cx="3371499" cy="3259303"/>
          </a:xfrm>
          <a:prstGeom prst="rect">
            <a:avLst/>
          </a:prstGeom>
        </p:spPr>
      </p:pic>
    </p:spTree>
    <p:extLst>
      <p:ext uri="{BB962C8B-B14F-4D97-AF65-F5344CB8AC3E}">
        <p14:creationId xmlns:p14="http://schemas.microsoft.com/office/powerpoint/2010/main" val="3167535219"/>
      </p:ext>
    </p:extLst>
  </p:cSld>
  <p:clrMapOvr>
    <a:masterClrMapping/>
  </p:clrMapOvr>
  <mc:AlternateContent xmlns:mc="http://schemas.openxmlformats.org/markup-compatibility/2006" xmlns:p14="http://schemas.microsoft.com/office/powerpoint/2010/main">
    <mc:Choice Requires="p14">
      <p:transition spd="slow" p14:dur="2000" advTm="5451"/>
    </mc:Choice>
    <mc:Fallback xmlns="">
      <p:transition spd="slow" advTm="5451"/>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5A861-E29C-4648-ACEC-408595E493F3}"/>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Art</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A6E0B4EA-EC17-AE40-DBDA-2AF030560742}"/>
              </a:ext>
            </a:extLst>
          </p:cNvPr>
          <p:cNvGraphicFramePr>
            <a:graphicFrameLocks noGrp="1"/>
          </p:cNvGraphicFramePr>
          <p:nvPr/>
        </p:nvGraphicFramePr>
        <p:xfrm>
          <a:off x="287557" y="1294047"/>
          <a:ext cx="11616886" cy="5266225"/>
        </p:xfrm>
        <a:graphic>
          <a:graphicData uri="http://schemas.openxmlformats.org/drawingml/2006/table">
            <a:tbl>
              <a:tblPr firstRow="1" bandRow="1">
                <a:tableStyleId>{C4B1156A-380E-4F78-BDF5-A606A8083BF9}</a:tableStyleId>
              </a:tblPr>
              <a:tblGrid>
                <a:gridCol w="11616886">
                  <a:extLst>
                    <a:ext uri="{9D8B030D-6E8A-4147-A177-3AD203B41FA5}">
                      <a16:colId xmlns:a16="http://schemas.microsoft.com/office/drawing/2014/main" val="2635134040"/>
                    </a:ext>
                  </a:extLst>
                </a:gridCol>
              </a:tblGrid>
              <a:tr h="2340145">
                <a:tc>
                  <a:txBody>
                    <a:bodyPr/>
                    <a:lstStyle/>
                    <a:p>
                      <a:pPr marL="0" indent="0">
                        <a:buNone/>
                      </a:pPr>
                      <a:r>
                        <a:rPr lang="en-US" b="1" dirty="0"/>
                        <a:t>What is covered? </a:t>
                      </a:r>
                    </a:p>
                    <a:p>
                      <a:pPr marL="514350" indent="-514350" algn="l">
                        <a:buAutoNum type="arabicPeriod"/>
                      </a:pPr>
                      <a:r>
                        <a:rPr lang="en-US" sz="1800" b="0" i="0" u="none" strike="noStrike" noProof="0" dirty="0">
                          <a:latin typeface="Calibri"/>
                          <a:ea typeface="Calibri"/>
                          <a:cs typeface="Calibri"/>
                        </a:rPr>
                        <a:t>Art - Drawing, Painting, Sculpture, Still life </a:t>
                      </a:r>
                      <a:r>
                        <a:rPr lang="en-US" sz="1800" b="0" i="0" u="none" strike="noStrike" noProof="0" dirty="0" err="1">
                          <a:latin typeface="Calibri"/>
                          <a:ea typeface="Calibri"/>
                          <a:cs typeface="Calibri"/>
                        </a:rPr>
                        <a:t>etc</a:t>
                      </a:r>
                      <a:r>
                        <a:rPr lang="en-US" b="0" dirty="0"/>
                        <a:t> </a:t>
                      </a:r>
                    </a:p>
                    <a:p>
                      <a:pPr marL="514350" lvl="0" indent="-514350">
                        <a:buAutoNum type="arabicPeriod"/>
                      </a:pPr>
                      <a:r>
                        <a:rPr lang="en-US" sz="1800" b="0" i="0" u="none" strike="noStrike" noProof="0">
                          <a:latin typeface="Calibri"/>
                          <a:ea typeface="Calibri"/>
                          <a:cs typeface="Calibri"/>
                        </a:rPr>
                        <a:t>Craft - Ceramics, Lino Printing, Batik, Textiles etc.</a:t>
                      </a:r>
                      <a:endParaRPr lang="en-US" b="0">
                        <a:cs typeface="Calibri"/>
                      </a:endParaRPr>
                    </a:p>
                    <a:p>
                      <a:pPr marL="514350" lvl="0" indent="-514350">
                        <a:buAutoNum type="arabicPeriod"/>
                      </a:pPr>
                      <a:r>
                        <a:rPr lang="en-US" sz="1800" b="0" i="0" u="none" strike="noStrike" noProof="0" dirty="0">
                          <a:latin typeface="Calibri"/>
                          <a:ea typeface="Calibri"/>
                          <a:cs typeface="Calibri"/>
                        </a:rPr>
                        <a:t>Design - Illustration, Infographics, Mixed media </a:t>
                      </a:r>
                      <a:r>
                        <a:rPr lang="en-US" sz="1800" b="0" i="0" u="none" strike="noStrike" noProof="0" dirty="0" err="1">
                          <a:latin typeface="Calibri"/>
                          <a:ea typeface="Calibri"/>
                          <a:cs typeface="Calibri"/>
                        </a:rPr>
                        <a:t>etc</a:t>
                      </a:r>
                      <a:endParaRPr lang="en-US" b="0" dirty="0" err="1">
                        <a:cs typeface="Calibri"/>
                      </a:endParaRPr>
                    </a:p>
                    <a:p>
                      <a:pPr marL="514350" lvl="0" indent="-514350">
                        <a:buAutoNum type="arabicPeriod"/>
                      </a:pPr>
                      <a:r>
                        <a:rPr lang="en-US" sz="1800" b="0" i="0" u="none" strike="noStrike" noProof="0">
                          <a:latin typeface="Calibri"/>
                          <a:ea typeface="Calibri"/>
                          <a:cs typeface="Calibri"/>
                        </a:rPr>
                        <a:t>Visual Studies. Encourages creative thinking (INNOVATION) and critical analysis (PROBLEM SOLVING)</a:t>
                      </a:r>
                      <a:r>
                        <a:rPr lang="en-US" b="0" dirty="0"/>
                        <a:t> </a:t>
                      </a:r>
                      <a:endParaRPr lang="en-US" dirty="0"/>
                    </a:p>
                    <a:p>
                      <a:pPr marL="0" lvl="0" indent="0">
                        <a:buNone/>
                      </a:pPr>
                      <a:r>
                        <a:rPr lang="en-US" b="0" dirty="0"/>
                        <a:t>Don’t need to have done Art for Junior Cert. </a:t>
                      </a:r>
                      <a:endParaRPr lang="en-US"/>
                    </a:p>
                    <a:p>
                      <a:pPr marL="0" lvl="0" indent="0">
                        <a:buNone/>
                      </a:pPr>
                      <a:r>
                        <a:rPr lang="en-US" b="0" dirty="0"/>
                        <a:t>Portfolio preparation not part of course. </a:t>
                      </a:r>
                      <a:endParaRPr lang="en-US"/>
                    </a:p>
                    <a:p>
                      <a:endParaRPr lang="en-GB" dirty="0"/>
                    </a:p>
                  </a:txBody>
                  <a:tcPr>
                    <a:solidFill>
                      <a:schemeClr val="bg1"/>
                    </a:solidFill>
                  </a:tcPr>
                </a:tc>
                <a:extLst>
                  <a:ext uri="{0D108BD9-81ED-4DB2-BD59-A6C34878D82A}">
                    <a16:rowId xmlns:a16="http://schemas.microsoft.com/office/drawing/2014/main" val="3086398617"/>
                  </a:ext>
                </a:extLst>
              </a:tr>
              <a:tr h="1284558">
                <a:tc>
                  <a:txBody>
                    <a:bodyPr/>
                    <a:lstStyle/>
                    <a:p>
                      <a:pPr marL="0" indent="0">
                        <a:buNone/>
                      </a:pPr>
                      <a:r>
                        <a:rPr lang="en-US" b="1" dirty="0"/>
                        <a:t>Examination: </a:t>
                      </a:r>
                    </a:p>
                    <a:p>
                      <a:pPr marL="0" lvl="0" indent="0">
                        <a:buNone/>
                      </a:pPr>
                      <a:r>
                        <a:rPr lang="en-US" sz="1800">
                          <a:latin typeface="Calibri"/>
                          <a:ea typeface="Calibri"/>
                          <a:cs typeface="Calibri"/>
                        </a:rPr>
                        <a:t>Project </a:t>
                      </a:r>
                      <a:r>
                        <a:rPr lang="en-US" sz="1800" b="0" i="0" u="none" strike="noStrike" noProof="0">
                          <a:solidFill>
                            <a:srgbClr val="000000"/>
                          </a:solidFill>
                          <a:latin typeface="Calibri"/>
                          <a:ea typeface="Calibri"/>
                          <a:cs typeface="Calibri"/>
                        </a:rPr>
                        <a:t>over 10-12 weeks on a theme decided by the state exams (50%</a:t>
                      </a:r>
                      <a:endParaRPr lang="en-US" sz="1800">
                        <a:latin typeface="Calibri"/>
                        <a:ea typeface="Calibri"/>
                        <a:cs typeface="Calibri"/>
                      </a:endParaRPr>
                    </a:p>
                    <a:p>
                      <a:pPr marL="0" lvl="0" indent="0">
                        <a:buNone/>
                      </a:pPr>
                      <a:r>
                        <a:rPr lang="en-US" sz="1800">
                          <a:latin typeface="Calibri"/>
                          <a:ea typeface="Calibri"/>
                          <a:cs typeface="Calibri"/>
                        </a:rPr>
                        <a:t>Practical exam: (20%)</a:t>
                      </a:r>
                    </a:p>
                    <a:p>
                      <a:pPr marL="0" lvl="0" indent="0">
                        <a:buNone/>
                      </a:pPr>
                      <a:r>
                        <a:rPr lang="en-US" sz="1800" dirty="0" err="1">
                          <a:latin typeface="Calibri"/>
                          <a:ea typeface="Calibri"/>
                          <a:cs typeface="Calibri"/>
                        </a:rPr>
                        <a:t>Visual </a:t>
                      </a:r>
                      <a:r>
                        <a:rPr lang="en-US" sz="1800" b="0" i="0" u="none" strike="noStrike" noProof="0" dirty="0">
                          <a:solidFill>
                            <a:srgbClr val="000000"/>
                          </a:solidFill>
                          <a:latin typeface="Calibri"/>
                          <a:ea typeface="Calibri"/>
                          <a:cs typeface="Calibri"/>
                        </a:rPr>
                        <a:t>Studies exam (30%) in June: (2.5 </a:t>
                      </a:r>
                      <a:r>
                        <a:rPr lang="en-US" sz="1800" b="0" i="0" u="none" strike="noStrike" noProof="0" dirty="0" err="1">
                          <a:solidFill>
                            <a:srgbClr val="000000"/>
                          </a:solidFill>
                          <a:latin typeface="Calibri"/>
                          <a:ea typeface="Calibri"/>
                          <a:cs typeface="Calibri"/>
                        </a:rPr>
                        <a:t>hs</a:t>
                      </a:r>
                      <a:endParaRPr lang="en-US" sz="1800" b="0" i="0" u="none" strike="noStrike" noProof="0" dirty="0">
                        <a:solidFill>
                          <a:srgbClr val="000000"/>
                        </a:solidFill>
                        <a:latin typeface="Calibri"/>
                        <a:ea typeface="Calibri"/>
                        <a:cs typeface="Calibri"/>
                      </a:endParaRPr>
                    </a:p>
                    <a:p>
                      <a:pPr marL="0" indent="0">
                        <a:buNone/>
                      </a:pPr>
                      <a:endParaRPr lang="en-US" dirty="0"/>
                    </a:p>
                  </a:txBody>
                  <a:tcPr/>
                </a:tc>
                <a:extLst>
                  <a:ext uri="{0D108BD9-81ED-4DB2-BD59-A6C34878D82A}">
                    <a16:rowId xmlns:a16="http://schemas.microsoft.com/office/drawing/2014/main" val="591526812"/>
                  </a:ext>
                </a:extLst>
              </a:tr>
              <a:tr h="1101698">
                <a:tc>
                  <a:txBody>
                    <a:bodyPr/>
                    <a:lstStyle/>
                    <a:p>
                      <a:pPr marL="0" marR="0" lvl="0" indent="0" algn="l" rtl="0" eaLnBrk="1" fontAlgn="auto" latinLnBrk="0" hangingPunct="1">
                        <a:lnSpc>
                          <a:spcPct val="100000"/>
                        </a:lnSpc>
                        <a:spcBef>
                          <a:spcPts val="0"/>
                        </a:spcBef>
                        <a:spcAft>
                          <a:spcPts val="0"/>
                        </a:spcAft>
                        <a:buClrTx/>
                        <a:buSzTx/>
                        <a:buFontTx/>
                        <a:buNone/>
                      </a:pPr>
                      <a:r>
                        <a:rPr lang="en-US" b="1"/>
                        <a:t>Careers/Courses:</a:t>
                      </a:r>
                      <a:r>
                        <a:rPr lang="en-US" dirty="0"/>
                        <a:t> </a:t>
                      </a:r>
                      <a:endParaRPr lang="en-IE" sz="1800" b="0" i="0" u="none" strike="noStrike" noProof="0">
                        <a:solidFill>
                          <a:srgbClr val="000000"/>
                        </a:solidFill>
                        <a:latin typeface="Calibri"/>
                        <a:ea typeface="Calibri"/>
                        <a:cs typeface="Calibri"/>
                      </a:endParaRPr>
                    </a:p>
                    <a:p>
                      <a:pPr marL="0" marR="0" lvl="0" indent="0" algn="l">
                        <a:lnSpc>
                          <a:spcPct val="100000"/>
                        </a:lnSpc>
                        <a:spcBef>
                          <a:spcPts val="0"/>
                        </a:spcBef>
                        <a:spcAft>
                          <a:spcPts val="0"/>
                        </a:spcAft>
                        <a:buClrTx/>
                        <a:buSzTx/>
                        <a:buFontTx/>
                        <a:buNone/>
                      </a:pPr>
                      <a:r>
                        <a:rPr lang="en-US" sz="1800" b="0" i="0" u="none" strike="noStrike" noProof="0">
                          <a:solidFill>
                            <a:srgbClr val="000000"/>
                          </a:solidFill>
                          <a:latin typeface="Calibri"/>
                          <a:ea typeface="Calibri"/>
                          <a:cs typeface="Calibri"/>
                        </a:rPr>
                        <a:t>Animation, Media &amp; Communication, Architecture, Content creation, Art Education, Art Therapy, Fashion and Textile Design, Film Making, Fine Artist, Graphic Design, Interior Design, Photography, Ceramics, Theatre Design, Product Design, Web Design... Endless list of careers that reward creativity and innovative thinking.</a:t>
                      </a:r>
                      <a:endParaRPr lang="en-IE" sz="1800" b="0" i="0" u="none" strike="noStrike" noProof="0">
                        <a:solidFill>
                          <a:srgbClr val="000000"/>
                        </a:solidFill>
                        <a:latin typeface="Calibri"/>
                        <a:ea typeface="Calibri"/>
                        <a:cs typeface="Calibri"/>
                      </a:endParaRPr>
                    </a:p>
                    <a:p>
                      <a:endParaRPr lang="en-GB" dirty="0"/>
                    </a:p>
                  </a:txBody>
                  <a:tcPr/>
                </a:tc>
                <a:extLst>
                  <a:ext uri="{0D108BD9-81ED-4DB2-BD59-A6C34878D82A}">
                    <a16:rowId xmlns:a16="http://schemas.microsoft.com/office/drawing/2014/main" val="3012326244"/>
                  </a:ext>
                </a:extLst>
              </a:tr>
            </a:tbl>
          </a:graphicData>
        </a:graphic>
      </p:graphicFrame>
      <p:pic>
        <p:nvPicPr>
          <p:cNvPr id="13" name="Picture 12"/>
          <p:cNvPicPr>
            <a:picLocks noChangeAspect="1"/>
          </p:cNvPicPr>
          <p:nvPr/>
        </p:nvPicPr>
        <p:blipFill>
          <a:blip r:embed="rId2"/>
          <a:stretch>
            <a:fillRect/>
          </a:stretch>
        </p:blipFill>
        <p:spPr>
          <a:xfrm>
            <a:off x="7265439" y="351873"/>
            <a:ext cx="2466975" cy="1847850"/>
          </a:xfrm>
          <a:prstGeom prst="rect">
            <a:avLst/>
          </a:prstGeom>
        </p:spPr>
      </p:pic>
      <p:pic>
        <p:nvPicPr>
          <p:cNvPr id="12" name="Picture 11"/>
          <p:cNvPicPr>
            <a:picLocks noChangeAspect="1"/>
          </p:cNvPicPr>
          <p:nvPr/>
        </p:nvPicPr>
        <p:blipFill rotWithShape="1">
          <a:blip r:embed="rId3"/>
          <a:srcRect b="6089"/>
          <a:stretch/>
        </p:blipFill>
        <p:spPr>
          <a:xfrm>
            <a:off x="10104218" y="57479"/>
            <a:ext cx="1800225" cy="2248399"/>
          </a:xfrm>
          <a:prstGeom prst="rect">
            <a:avLst/>
          </a:prstGeom>
        </p:spPr>
      </p:pic>
    </p:spTree>
    <p:extLst>
      <p:ext uri="{BB962C8B-B14F-4D97-AF65-F5344CB8AC3E}">
        <p14:creationId xmlns:p14="http://schemas.microsoft.com/office/powerpoint/2010/main" val="1788029363"/>
      </p:ext>
    </p:extLst>
  </p:cSld>
  <p:clrMapOvr>
    <a:masterClrMapping/>
  </p:clrMapOvr>
  <mc:AlternateContent xmlns:mc="http://schemas.openxmlformats.org/markup-compatibility/2006" xmlns:p14="http://schemas.microsoft.com/office/powerpoint/2010/main">
    <mc:Choice Requires="p14">
      <p:transition spd="slow" p14:dur="2000" advTm="20677"/>
    </mc:Choice>
    <mc:Fallback xmlns="">
      <p:transition spd="slow" advTm="20677"/>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192-3112-4073-8539-0883C9D09953}"/>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Music</a:t>
            </a:r>
            <a:br>
              <a:rPr lang="en-GB" b="1" i="0" dirty="0">
                <a:solidFill>
                  <a:srgbClr val="222222"/>
                </a:solidFill>
                <a:effectLst/>
                <a:latin typeface="Montserrat" panose="00000500000000000000" pitchFamily="2" charset="0"/>
              </a:rPr>
            </a:br>
            <a:endParaRPr lang="en-GB" dirty="0"/>
          </a:p>
        </p:txBody>
      </p:sp>
      <p:sp>
        <p:nvSpPr>
          <p:cNvPr id="11" name="Content Placeholder 10"/>
          <p:cNvSpPr>
            <a:spLocks noGrp="1"/>
          </p:cNvSpPr>
          <p:nvPr>
            <p:ph idx="1"/>
          </p:nvPr>
        </p:nvSpPr>
        <p:spPr>
          <a:xfrm>
            <a:off x="0" y="1208690"/>
            <a:ext cx="12192000" cy="5649309"/>
          </a:xfrm>
        </p:spPr>
        <p:txBody>
          <a:bodyPr>
            <a:normAutofit/>
          </a:bodyPr>
          <a:lstStyle/>
          <a:p>
            <a:pPr marL="0" indent="0">
              <a:buNone/>
            </a:pPr>
            <a:endParaRPr lang="en-US" dirty="0"/>
          </a:p>
          <a:p>
            <a:pPr marL="0" indent="0">
              <a:buNone/>
            </a:pPr>
            <a:endParaRPr lang="en-US" dirty="0"/>
          </a:p>
        </p:txBody>
      </p:sp>
      <p:graphicFrame>
        <p:nvGraphicFramePr>
          <p:cNvPr id="5" name="Table 5">
            <a:extLst>
              <a:ext uri="{FF2B5EF4-FFF2-40B4-BE49-F238E27FC236}">
                <a16:creationId xmlns:a16="http://schemas.microsoft.com/office/drawing/2014/main" id="{0A4B2C0E-8E99-D563-8DA3-42AECB4832CB}"/>
              </a:ext>
            </a:extLst>
          </p:cNvPr>
          <p:cNvGraphicFramePr>
            <a:graphicFrameLocks noGrp="1"/>
          </p:cNvGraphicFramePr>
          <p:nvPr/>
        </p:nvGraphicFramePr>
        <p:xfrm>
          <a:off x="147753" y="1422870"/>
          <a:ext cx="11687961" cy="5486400"/>
        </p:xfrm>
        <a:graphic>
          <a:graphicData uri="http://schemas.openxmlformats.org/drawingml/2006/table">
            <a:tbl>
              <a:tblPr firstRow="1" bandRow="1">
                <a:tableStyleId>{00A15C55-8517-42AA-B614-E9B94910E393}</a:tableStyleId>
              </a:tblPr>
              <a:tblGrid>
                <a:gridCol w="11687961">
                  <a:extLst>
                    <a:ext uri="{9D8B030D-6E8A-4147-A177-3AD203B41FA5}">
                      <a16:colId xmlns:a16="http://schemas.microsoft.com/office/drawing/2014/main" val="2193830713"/>
                    </a:ext>
                  </a:extLst>
                </a:gridCol>
              </a:tblGrid>
              <a:tr h="187475">
                <a:tc>
                  <a:txBody>
                    <a:bodyPr/>
                    <a:lstStyle/>
                    <a:p>
                      <a:pPr marL="0" indent="0">
                        <a:buNone/>
                      </a:pPr>
                      <a:r>
                        <a:rPr lang="en-US" b="1" dirty="0">
                          <a:solidFill>
                            <a:schemeClr val="tx1"/>
                          </a:solidFill>
                        </a:rPr>
                        <a:t>What is covered? </a:t>
                      </a:r>
                    </a:p>
                    <a:p>
                      <a:pPr marL="0" indent="0">
                        <a:buNone/>
                      </a:pPr>
                      <a:r>
                        <a:rPr lang="en-US" b="0" dirty="0">
                          <a:solidFill>
                            <a:schemeClr val="tx1"/>
                          </a:solidFill>
                        </a:rPr>
                        <a:t>The course is divided into 3 components: </a:t>
                      </a:r>
                    </a:p>
                    <a:p>
                      <a:pPr marL="0" indent="0">
                        <a:buNone/>
                      </a:pPr>
                      <a:r>
                        <a:rPr lang="en-US" b="0" u="sng" dirty="0">
                          <a:solidFill>
                            <a:schemeClr val="tx1"/>
                          </a:solidFill>
                        </a:rPr>
                        <a:t>Performing 50% </a:t>
                      </a:r>
                      <a:r>
                        <a:rPr lang="en-US" b="0" dirty="0">
                          <a:solidFill>
                            <a:schemeClr val="tx1"/>
                          </a:solidFill>
                        </a:rPr>
                        <a:t>Performing is fundamental therefore to the course and classwork </a:t>
                      </a:r>
                    </a:p>
                    <a:p>
                      <a:pPr marL="0" indent="0">
                        <a:buNone/>
                      </a:pPr>
                      <a:endParaRPr lang="en-US" b="0" dirty="0">
                        <a:solidFill>
                          <a:schemeClr val="tx1"/>
                        </a:solidFill>
                      </a:endParaRPr>
                    </a:p>
                    <a:p>
                      <a:pPr marL="0" indent="0">
                        <a:buNone/>
                      </a:pPr>
                      <a:r>
                        <a:rPr lang="en-US" b="0" u="sng" dirty="0">
                          <a:solidFill>
                            <a:schemeClr val="tx1"/>
                          </a:solidFill>
                        </a:rPr>
                        <a:t>Composing 25% </a:t>
                      </a:r>
                      <a:r>
                        <a:rPr lang="en-US" b="0" dirty="0">
                          <a:solidFill>
                            <a:schemeClr val="tx1"/>
                          </a:solidFill>
                        </a:rPr>
                        <a:t>This involves learning about the rudiments and Basic theories of Music. The students learn how to Compose a short melody and how to add backing Chords to a piece of Music. </a:t>
                      </a:r>
                    </a:p>
                    <a:p>
                      <a:pPr marL="0" indent="0">
                        <a:buNone/>
                      </a:pPr>
                      <a:endParaRPr lang="en-US" b="0" dirty="0">
                        <a:solidFill>
                          <a:schemeClr val="tx1"/>
                        </a:solidFill>
                      </a:endParaRPr>
                    </a:p>
                    <a:p>
                      <a:pPr marL="0" indent="0">
                        <a:buNone/>
                      </a:pPr>
                      <a:r>
                        <a:rPr lang="en-US" b="0" u="sng" dirty="0">
                          <a:solidFill>
                            <a:schemeClr val="tx1"/>
                          </a:solidFill>
                        </a:rPr>
                        <a:t>Listening 25% </a:t>
                      </a:r>
                      <a:r>
                        <a:rPr lang="en-US" b="0" dirty="0">
                          <a:solidFill>
                            <a:schemeClr val="tx1"/>
                          </a:solidFill>
                        </a:rPr>
                        <a:t>This involves </a:t>
                      </a:r>
                      <a:r>
                        <a:rPr lang="en-US" b="0" dirty="0" err="1">
                          <a:solidFill>
                            <a:schemeClr val="tx1"/>
                          </a:solidFill>
                        </a:rPr>
                        <a:t>analysing</a:t>
                      </a:r>
                      <a:r>
                        <a:rPr lang="en-US" b="0" dirty="0">
                          <a:solidFill>
                            <a:schemeClr val="tx1"/>
                          </a:solidFill>
                        </a:rPr>
                        <a:t> four different pieces of Music which includes Music by JS Bach,, Mozart, The Beatles and Queen. The students also study Irish Music and various other styles of Music </a:t>
                      </a:r>
                      <a:endParaRPr lang="en-GB" b="0" dirty="0">
                        <a:solidFill>
                          <a:schemeClr val="tx1"/>
                        </a:solidFill>
                      </a:endParaRPr>
                    </a:p>
                    <a:p>
                      <a:pPr marL="0" indent="0">
                        <a:buNone/>
                      </a:pPr>
                      <a:endParaRPr lang="en-US" b="0" dirty="0">
                        <a:solidFill>
                          <a:schemeClr val="tx1"/>
                        </a:solidFill>
                      </a:endParaRPr>
                    </a:p>
                  </a:txBody>
                  <a:tcPr>
                    <a:solidFill>
                      <a:schemeClr val="bg1"/>
                    </a:solidFill>
                  </a:tcPr>
                </a:tc>
                <a:extLst>
                  <a:ext uri="{0D108BD9-81ED-4DB2-BD59-A6C34878D82A}">
                    <a16:rowId xmlns:a16="http://schemas.microsoft.com/office/drawing/2014/main" val="1529229726"/>
                  </a:ext>
                </a:extLst>
              </a:tr>
              <a:tr h="370840">
                <a:tc>
                  <a:txBody>
                    <a:bodyPr/>
                    <a:lstStyle/>
                    <a:p>
                      <a:pPr marL="0" lvl="0" indent="0" algn="l">
                        <a:lnSpc>
                          <a:spcPct val="100000"/>
                        </a:lnSpc>
                        <a:spcBef>
                          <a:spcPts val="0"/>
                        </a:spcBef>
                        <a:spcAft>
                          <a:spcPts val="0"/>
                        </a:spcAft>
                        <a:buNone/>
                      </a:pPr>
                      <a:r>
                        <a:rPr lang="en-US" b="1" dirty="0"/>
                        <a:t>Examination:</a:t>
                      </a:r>
                      <a:r>
                        <a:rPr lang="en-US" sz="1800" dirty="0">
                          <a:latin typeface="Calibri"/>
                          <a:ea typeface="Calibri"/>
                          <a:cs typeface="Calibri"/>
                        </a:rPr>
                        <a:t> </a:t>
                      </a:r>
                      <a:r>
                        <a:rPr lang="en-US" sz="1800" b="0" i="0" u="none" strike="noStrike" noProof="0" dirty="0">
                          <a:solidFill>
                            <a:srgbClr val="000000"/>
                          </a:solidFill>
                          <a:latin typeface="Calibri"/>
                          <a:ea typeface="Calibri"/>
                          <a:cs typeface="Calibri"/>
                        </a:rPr>
                        <a:t>The Practical exam is 50% of the overall mark and each student performs either 6 pieces on 1 Instrument, or 4</a:t>
                      </a:r>
                      <a:br>
                        <a:rPr lang="en-US" sz="1800" b="0" i="0" u="none" strike="noStrike" noProof="0" dirty="0">
                          <a:solidFill>
                            <a:srgbClr val="000000"/>
                          </a:solidFill>
                          <a:latin typeface="Calibri"/>
                          <a:ea typeface="Calibri"/>
                          <a:cs typeface="Calibri"/>
                        </a:rPr>
                      </a:br>
                      <a:r>
                        <a:rPr lang="en-US" sz="1800" b="0" i="0" u="none" strike="noStrike" noProof="0">
                          <a:solidFill>
                            <a:srgbClr val="000000"/>
                          </a:solidFill>
                          <a:latin typeface="Calibri"/>
                          <a:ea typeface="Calibri"/>
                          <a:cs typeface="Calibri"/>
                        </a:rPr>
                        <a:t>+ 4 on two different instruments -  A student may also use Music Technology for part of their practical exam. </a:t>
                      </a:r>
                      <a:r>
                        <a:rPr lang="en-US" sz="1800" dirty="0">
                          <a:latin typeface="Calibri"/>
                          <a:ea typeface="Calibri"/>
                          <a:cs typeface="Calibri"/>
                        </a:rPr>
                        <a:t> </a:t>
                      </a:r>
                      <a:r>
                        <a:rPr lang="en-US" dirty="0"/>
                        <a:t>This exam takes place on the March/April before the Written exams. </a:t>
                      </a:r>
                      <a:endParaRPr lang="en-US" sz="1800" dirty="0">
                        <a:latin typeface="Calibri"/>
                        <a:ea typeface="Calibri"/>
                        <a:cs typeface="Calibri"/>
                      </a:endParaRPr>
                    </a:p>
                    <a:p>
                      <a:pPr marL="0" indent="0">
                        <a:buNone/>
                      </a:pPr>
                      <a:endParaRPr lang="en-US" dirty="0"/>
                    </a:p>
                    <a:p>
                      <a:pPr marL="0" indent="0">
                        <a:buNone/>
                      </a:pPr>
                      <a:r>
                        <a:rPr lang="en-US" dirty="0"/>
                        <a:t>The written exam is in two parts: </a:t>
                      </a:r>
                    </a:p>
                    <a:p>
                      <a:pPr marL="0" indent="0">
                        <a:buNone/>
                      </a:pPr>
                      <a:r>
                        <a:rPr lang="en-US" dirty="0"/>
                        <a:t>The Composing paper and The Listening paper </a:t>
                      </a:r>
                    </a:p>
                    <a:p>
                      <a:endParaRPr lang="en-GB" dirty="0">
                        <a:solidFill>
                          <a:schemeClr val="tx1"/>
                        </a:solidFill>
                      </a:endParaRPr>
                    </a:p>
                  </a:txBody>
                  <a:tcPr/>
                </a:tc>
                <a:extLst>
                  <a:ext uri="{0D108BD9-81ED-4DB2-BD59-A6C34878D82A}">
                    <a16:rowId xmlns:a16="http://schemas.microsoft.com/office/drawing/2014/main" val="26707584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Careers/Courses: </a:t>
                      </a:r>
                      <a:r>
                        <a:rPr lang="en-US" dirty="0"/>
                        <a:t>Arranger, performer, teacher, composer, music producer, advertising, sound engineer</a:t>
                      </a:r>
                      <a:endParaRPr lang="en-IE" dirty="0"/>
                    </a:p>
                    <a:p>
                      <a:endParaRPr lang="en-GB" dirty="0">
                        <a:solidFill>
                          <a:schemeClr val="tx1"/>
                        </a:solidFill>
                      </a:endParaRPr>
                    </a:p>
                  </a:txBody>
                  <a:tcPr/>
                </a:tc>
                <a:extLst>
                  <a:ext uri="{0D108BD9-81ED-4DB2-BD59-A6C34878D82A}">
                    <a16:rowId xmlns:a16="http://schemas.microsoft.com/office/drawing/2014/main" val="2174463347"/>
                  </a:ext>
                </a:extLst>
              </a:tr>
            </a:tbl>
          </a:graphicData>
        </a:graphic>
      </p:graphicFrame>
      <p:pic>
        <p:nvPicPr>
          <p:cNvPr id="13" name="Picture 12"/>
          <p:cNvPicPr>
            <a:picLocks noChangeAspect="1"/>
          </p:cNvPicPr>
          <p:nvPr/>
        </p:nvPicPr>
        <p:blipFill>
          <a:blip r:embed="rId2"/>
          <a:stretch>
            <a:fillRect/>
          </a:stretch>
        </p:blipFill>
        <p:spPr>
          <a:xfrm>
            <a:off x="6447439" y="146204"/>
            <a:ext cx="2933700" cy="1562100"/>
          </a:xfrm>
          <a:prstGeom prst="rect">
            <a:avLst/>
          </a:prstGeom>
        </p:spPr>
      </p:pic>
      <p:pic>
        <p:nvPicPr>
          <p:cNvPr id="12" name="Picture 11"/>
          <p:cNvPicPr>
            <a:picLocks noChangeAspect="1"/>
          </p:cNvPicPr>
          <p:nvPr/>
        </p:nvPicPr>
        <p:blipFill>
          <a:blip r:embed="rId3"/>
          <a:stretch>
            <a:fillRect/>
          </a:stretch>
        </p:blipFill>
        <p:spPr>
          <a:xfrm>
            <a:off x="9553082" y="146204"/>
            <a:ext cx="2466975" cy="1847850"/>
          </a:xfrm>
          <a:prstGeom prst="rect">
            <a:avLst/>
          </a:prstGeom>
        </p:spPr>
      </p:pic>
    </p:spTree>
    <p:extLst>
      <p:ext uri="{BB962C8B-B14F-4D97-AF65-F5344CB8AC3E}">
        <p14:creationId xmlns:p14="http://schemas.microsoft.com/office/powerpoint/2010/main" val="3405814484"/>
      </p:ext>
    </p:extLst>
  </p:cSld>
  <p:clrMapOvr>
    <a:masterClrMapping/>
  </p:clrMapOvr>
  <mc:AlternateContent xmlns:mc="http://schemas.openxmlformats.org/markup-compatibility/2006" xmlns:p14="http://schemas.microsoft.com/office/powerpoint/2010/main">
    <mc:Choice Requires="p14">
      <p:transition spd="slow" p14:dur="2000" advTm="31339"/>
    </mc:Choice>
    <mc:Fallback xmlns="">
      <p:transition spd="slow" advTm="31339"/>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6F3CE-3BA1-4CDB-9BD7-2CFF255E6E45}"/>
              </a:ext>
            </a:extLst>
          </p:cNvPr>
          <p:cNvSpPr>
            <a:spLocks noGrp="1"/>
          </p:cNvSpPr>
          <p:nvPr>
            <p:ph type="title"/>
          </p:nvPr>
        </p:nvSpPr>
        <p:spPr>
          <a:xfrm>
            <a:off x="231494" y="162997"/>
            <a:ext cx="5424986" cy="1038006"/>
          </a:xfrm>
        </p:spPr>
        <p:txBody>
          <a:bodyPr/>
          <a:lstStyle/>
          <a:p>
            <a:r>
              <a:rPr lang="en-GB" b="1" i="0" dirty="0">
                <a:solidFill>
                  <a:schemeClr val="accent6">
                    <a:lumMod val="75000"/>
                  </a:schemeClr>
                </a:solidFill>
                <a:effectLst/>
                <a:latin typeface="Montserrat" panose="00000500000000000000" pitchFamily="2" charset="0"/>
              </a:rPr>
              <a:t>Languages Group</a:t>
            </a:r>
            <a:endParaRPr lang="en-GB" dirty="0">
              <a:solidFill>
                <a:schemeClr val="accent6">
                  <a:lumMod val="75000"/>
                </a:schemeClr>
              </a:solidFill>
            </a:endParaRPr>
          </a:p>
        </p:txBody>
      </p:sp>
      <p:sp>
        <p:nvSpPr>
          <p:cNvPr id="7" name="Content Placeholder 6">
            <a:extLst>
              <a:ext uri="{FF2B5EF4-FFF2-40B4-BE49-F238E27FC236}">
                <a16:creationId xmlns:a16="http://schemas.microsoft.com/office/drawing/2014/main" id="{994EB64E-BCEC-483D-AE22-24B2B43B23D7}"/>
              </a:ext>
            </a:extLst>
          </p:cNvPr>
          <p:cNvSpPr>
            <a:spLocks noGrp="1"/>
          </p:cNvSpPr>
          <p:nvPr>
            <p:ph sz="half" idx="1"/>
          </p:nvPr>
        </p:nvSpPr>
        <p:spPr>
          <a:xfrm>
            <a:off x="231494" y="1024730"/>
            <a:ext cx="6182954" cy="5670273"/>
          </a:xfrm>
        </p:spPr>
        <p:txBody>
          <a:bodyPr>
            <a:noAutofit/>
          </a:bodyPr>
          <a:lstStyle/>
          <a:p>
            <a:pPr marL="0" indent="0" algn="just">
              <a:buNone/>
            </a:pPr>
            <a:r>
              <a:rPr lang="en-GB" sz="1600" b="0" i="0" dirty="0">
                <a:effectLst/>
                <a:latin typeface="Lato" panose="020F0502020204030203" pitchFamily="34" charset="0"/>
              </a:rPr>
              <a:t>It is widely believed that if a student does not study a language for the Leaving Cert they will not be able to attend third level - this is not entirely the case, however the decision to drop a language should not be taken lightly.</a:t>
            </a:r>
          </a:p>
          <a:p>
            <a:pPr marL="0" indent="0" algn="l">
              <a:buNone/>
            </a:pPr>
            <a:endParaRPr lang="en-GB" sz="1600" b="1" i="0" dirty="0">
              <a:effectLst/>
              <a:latin typeface="Lato" panose="020F0502020204030203" pitchFamily="34" charset="0"/>
            </a:endParaRPr>
          </a:p>
          <a:p>
            <a:pPr marL="0" indent="0" algn="l">
              <a:buNone/>
            </a:pPr>
            <a:r>
              <a:rPr lang="en-GB" sz="1600" b="1" i="0" dirty="0">
                <a:effectLst/>
                <a:latin typeface="Lato" panose="020F0502020204030203" pitchFamily="34" charset="0"/>
              </a:rPr>
              <a:t>Impact of Dropping a Language</a:t>
            </a:r>
            <a:endParaRPr lang="en-GB" sz="1600" b="0" i="0" dirty="0">
              <a:effectLst/>
              <a:latin typeface="Lato" panose="020F0502020204030203" pitchFamily="34" charset="0"/>
            </a:endParaRPr>
          </a:p>
          <a:p>
            <a:pPr marL="0" indent="0">
              <a:buNone/>
            </a:pPr>
            <a:r>
              <a:rPr lang="en-GB" sz="1600" b="0" i="0" dirty="0">
                <a:effectLst/>
                <a:latin typeface="Lato" panose="020F0502020204030203" pitchFamily="34" charset="0"/>
              </a:rPr>
              <a:t>Most third level colleges do not require entrants to have a European language in order to meet the matriculation, or minimum entry requirement.</a:t>
            </a:r>
          </a:p>
          <a:p>
            <a:pPr marL="0" indent="0">
              <a:buNone/>
            </a:pPr>
            <a:r>
              <a:rPr lang="en-GB" sz="1600" b="0" i="0" dirty="0">
                <a:effectLst/>
                <a:latin typeface="Lato" panose="020F0502020204030203" pitchFamily="34" charset="0"/>
              </a:rPr>
              <a:t>At Trinity College Dublin, students are required to pass English </a:t>
            </a:r>
            <a:r>
              <a:rPr lang="en-GB" sz="1600" b="1" i="0" dirty="0">
                <a:effectLst/>
                <a:latin typeface="Lato" panose="020F0502020204030203" pitchFamily="34" charset="0"/>
              </a:rPr>
              <a:t>and</a:t>
            </a:r>
            <a:r>
              <a:rPr lang="en-GB" sz="1600" b="0" i="0" dirty="0">
                <a:effectLst/>
                <a:latin typeface="Lato" panose="020F0502020204030203" pitchFamily="34" charset="0"/>
              </a:rPr>
              <a:t> another language, and Maths </a:t>
            </a:r>
            <a:r>
              <a:rPr lang="en-GB" sz="1600" b="1" i="0" dirty="0">
                <a:effectLst/>
                <a:latin typeface="Lato" panose="020F0502020204030203" pitchFamily="34" charset="0"/>
              </a:rPr>
              <a:t>or</a:t>
            </a:r>
            <a:r>
              <a:rPr lang="en-GB" sz="1600" b="0" i="0" dirty="0">
                <a:effectLst/>
                <a:latin typeface="Lato" panose="020F0502020204030203" pitchFamily="34" charset="0"/>
              </a:rPr>
              <a:t> Latin.</a:t>
            </a:r>
          </a:p>
          <a:p>
            <a:pPr marL="0" indent="0">
              <a:buNone/>
            </a:pPr>
            <a:r>
              <a:rPr lang="en-GB" sz="1600" b="0" i="0" dirty="0">
                <a:effectLst/>
                <a:latin typeface="Lato" panose="020F0502020204030203" pitchFamily="34" charset="0"/>
              </a:rPr>
              <a:t>The matriculation requirements for DCU are Maths </a:t>
            </a:r>
            <a:r>
              <a:rPr lang="en-GB" sz="1600" b="1" i="0" dirty="0">
                <a:effectLst/>
                <a:latin typeface="Lato" panose="020F0502020204030203" pitchFamily="34" charset="0"/>
              </a:rPr>
              <a:t>and</a:t>
            </a:r>
            <a:r>
              <a:rPr lang="en-GB" sz="1600" b="0" i="0" dirty="0">
                <a:effectLst/>
                <a:latin typeface="Lato" panose="020F0502020204030203" pitchFamily="34" charset="0"/>
              </a:rPr>
              <a:t> English </a:t>
            </a:r>
            <a:r>
              <a:rPr lang="en-GB" sz="1600" b="1" i="0" dirty="0">
                <a:effectLst/>
                <a:latin typeface="Lato" panose="020F0502020204030203" pitchFamily="34" charset="0"/>
              </a:rPr>
              <a:t>or</a:t>
            </a:r>
            <a:r>
              <a:rPr lang="en-GB" sz="1600" b="0" i="0" dirty="0">
                <a:effectLst/>
                <a:latin typeface="Lato" panose="020F0502020204030203" pitchFamily="34" charset="0"/>
              </a:rPr>
              <a:t> Irish.</a:t>
            </a:r>
          </a:p>
          <a:p>
            <a:pPr marL="0" indent="0">
              <a:buNone/>
            </a:pPr>
            <a:r>
              <a:rPr lang="en-GB" sz="1600" b="0" i="0" dirty="0">
                <a:effectLst/>
                <a:latin typeface="Lato" panose="020F0502020204030203" pitchFamily="34" charset="0"/>
              </a:rPr>
              <a:t>UL requires students to have English, Maths </a:t>
            </a:r>
            <a:r>
              <a:rPr lang="en-GB" sz="1600" b="1" i="0" dirty="0">
                <a:effectLst/>
                <a:latin typeface="Lato" panose="020F0502020204030203" pitchFamily="34" charset="0"/>
              </a:rPr>
              <a:t>and</a:t>
            </a:r>
            <a:r>
              <a:rPr lang="en-GB" sz="1600" b="0" i="0" dirty="0">
                <a:effectLst/>
                <a:latin typeface="Lato" panose="020F0502020204030203" pitchFamily="34" charset="0"/>
              </a:rPr>
              <a:t> Irish </a:t>
            </a:r>
            <a:r>
              <a:rPr lang="en-GB" sz="1600" b="1" i="0" dirty="0">
                <a:effectLst/>
                <a:latin typeface="Lato" panose="020F0502020204030203" pitchFamily="34" charset="0"/>
              </a:rPr>
              <a:t>or</a:t>
            </a:r>
            <a:r>
              <a:rPr lang="en-GB" sz="1600" b="0" i="0" dirty="0">
                <a:effectLst/>
                <a:latin typeface="Lato" panose="020F0502020204030203" pitchFamily="34" charset="0"/>
              </a:rPr>
              <a:t> another language.</a:t>
            </a:r>
          </a:p>
          <a:p>
            <a:pPr marL="0" indent="0">
              <a:buNone/>
            </a:pPr>
            <a:r>
              <a:rPr lang="en-GB" sz="1600" b="0" i="0" dirty="0">
                <a:effectLst/>
                <a:latin typeface="Lato" panose="020F0502020204030203" pitchFamily="34" charset="0"/>
              </a:rPr>
              <a:t>So, a student who does not take a foreign language at Leaving Cert will typically meet the entry requirements for these universities, as long as they take </a:t>
            </a:r>
            <a:r>
              <a:rPr lang="en-GB" sz="1600" b="1" i="0" dirty="0">
                <a:effectLst/>
                <a:latin typeface="Lato" panose="020F0502020204030203" pitchFamily="34" charset="0"/>
              </a:rPr>
              <a:t>Irish</a:t>
            </a:r>
            <a:r>
              <a:rPr lang="en-GB" sz="1600" b="0" i="0" dirty="0">
                <a:effectLst/>
                <a:latin typeface="Lato" panose="020F0502020204030203" pitchFamily="34" charset="0"/>
              </a:rPr>
              <a:t>, or have an </a:t>
            </a:r>
            <a:r>
              <a:rPr lang="en-GB" sz="1600" b="1" i="0" dirty="0">
                <a:effectLst/>
                <a:latin typeface="Lato" panose="020F0502020204030203" pitchFamily="34" charset="0"/>
              </a:rPr>
              <a:t>Irish exemption</a:t>
            </a:r>
            <a:r>
              <a:rPr lang="en-GB" sz="1600" b="0" i="0" dirty="0">
                <a:effectLst/>
                <a:latin typeface="Lato" panose="020F0502020204030203" pitchFamily="34" charset="0"/>
              </a:rPr>
              <a:t>.</a:t>
            </a:r>
          </a:p>
          <a:p>
            <a:pPr marL="0" indent="0">
              <a:buNone/>
            </a:pPr>
            <a:r>
              <a:rPr lang="en-GB" sz="1600" b="1" dirty="0">
                <a:latin typeface="Lato" panose="020F0502020204030203" pitchFamily="34" charset="0"/>
              </a:rPr>
              <a:t>NB: NUI Colleges</a:t>
            </a:r>
            <a:r>
              <a:rPr lang="en-GB" sz="1600" dirty="0">
                <a:latin typeface="Lato" panose="020F0502020204030203" pitchFamily="34" charset="0"/>
              </a:rPr>
              <a:t> require a MFL for many </a:t>
            </a:r>
            <a:r>
              <a:rPr lang="en-GB" sz="1600" u="sng" dirty="0">
                <a:latin typeface="Lato" panose="020F0502020204030203" pitchFamily="34" charset="0"/>
              </a:rPr>
              <a:t>but not all </a:t>
            </a:r>
            <a:r>
              <a:rPr lang="en-GB" sz="1600" dirty="0">
                <a:latin typeface="Lato" panose="020F0502020204030203" pitchFamily="34" charset="0"/>
              </a:rPr>
              <a:t>courses; use </a:t>
            </a:r>
            <a:r>
              <a:rPr lang="en-GB" sz="1600" dirty="0" err="1">
                <a:latin typeface="Lato" panose="020F0502020204030203" pitchFamily="34" charset="0"/>
              </a:rPr>
              <a:t>Qualifax</a:t>
            </a:r>
            <a:r>
              <a:rPr lang="en-GB" sz="1600" dirty="0">
                <a:latin typeface="Lato" panose="020F0502020204030203" pitchFamily="34" charset="0"/>
              </a:rPr>
              <a:t>/Careers Portal to cross check requirements for your course of interest</a:t>
            </a:r>
            <a:endParaRPr lang="en-GB" sz="1600" b="0" i="0" dirty="0">
              <a:effectLst/>
              <a:latin typeface="Lato" panose="020F0502020204030203" pitchFamily="34" charset="0"/>
            </a:endParaRPr>
          </a:p>
        </p:txBody>
      </p:sp>
      <p:sp>
        <p:nvSpPr>
          <p:cNvPr id="8" name="Content Placeholder 7">
            <a:extLst>
              <a:ext uri="{FF2B5EF4-FFF2-40B4-BE49-F238E27FC236}">
                <a16:creationId xmlns:a16="http://schemas.microsoft.com/office/drawing/2014/main" id="{9EDCD0AC-999D-434F-A5EB-114152AC7385}"/>
              </a:ext>
            </a:extLst>
          </p:cNvPr>
          <p:cNvSpPr>
            <a:spLocks noGrp="1"/>
          </p:cNvSpPr>
          <p:nvPr>
            <p:ph sz="half" idx="2"/>
          </p:nvPr>
        </p:nvSpPr>
        <p:spPr>
          <a:xfrm>
            <a:off x="6616146" y="2784143"/>
            <a:ext cx="5344359" cy="3910861"/>
          </a:xfrm>
        </p:spPr>
        <p:txBody>
          <a:bodyPr>
            <a:normAutofit fontScale="47500" lnSpcReduction="20000"/>
          </a:bodyPr>
          <a:lstStyle/>
          <a:p>
            <a:pPr marL="0" indent="0" algn="l">
              <a:buNone/>
            </a:pPr>
            <a:r>
              <a:rPr lang="en-GB" sz="3400" b="1" i="0" dirty="0">
                <a:effectLst/>
                <a:latin typeface="Lato" panose="020F0502020204030203" pitchFamily="34" charset="0"/>
              </a:rPr>
              <a:t>Exemption from Irish</a:t>
            </a:r>
            <a:endParaRPr lang="en-GB" sz="3400" b="0" i="0" dirty="0">
              <a:effectLst/>
              <a:latin typeface="Lato" panose="020F0502020204030203" pitchFamily="34" charset="0"/>
            </a:endParaRPr>
          </a:p>
          <a:p>
            <a:pPr marL="0" indent="0" algn="l">
              <a:buNone/>
            </a:pPr>
            <a:r>
              <a:rPr lang="en-GB" sz="3400" b="0" i="0" dirty="0">
                <a:effectLst/>
                <a:latin typeface="Lato" panose="020F0502020204030203" pitchFamily="34" charset="0"/>
              </a:rPr>
              <a:t>A student with an Irish exemption may apply for an exemption from the requirement to present Irish as a matriculation subject from the university they will be applying to</a:t>
            </a:r>
          </a:p>
          <a:p>
            <a:pPr marL="0" indent="0" algn="l">
              <a:buNone/>
            </a:pPr>
            <a:endParaRPr lang="en-GB" b="0" i="0" dirty="0">
              <a:effectLst/>
              <a:latin typeface="Lato" panose="020F0502020204030203" pitchFamily="34" charset="0"/>
            </a:endParaRPr>
          </a:p>
          <a:p>
            <a:pPr marL="0" indent="0" algn="l">
              <a:buNone/>
            </a:pPr>
            <a:r>
              <a:rPr lang="en-GB" sz="3400" b="0" i="0" dirty="0">
                <a:effectLst/>
                <a:latin typeface="Calibri  "/>
              </a:rPr>
              <a:t>The </a:t>
            </a:r>
            <a:r>
              <a:rPr lang="en-GB" sz="3400" b="1" i="0" dirty="0">
                <a:effectLst/>
                <a:latin typeface="Calibri  "/>
              </a:rPr>
              <a:t>Technological Universities </a:t>
            </a:r>
            <a:r>
              <a:rPr lang="en-GB" sz="3400" b="0" i="0" dirty="0">
                <a:effectLst/>
                <a:latin typeface="Calibri  "/>
              </a:rPr>
              <a:t>generally expect students to have O6/H7 in English and Maths - not choosing a language should have </a:t>
            </a:r>
            <a:r>
              <a:rPr lang="en-GB" sz="3400" b="1" i="0" dirty="0">
                <a:effectLst/>
                <a:latin typeface="Calibri  "/>
              </a:rPr>
              <a:t>no impact</a:t>
            </a:r>
            <a:r>
              <a:rPr lang="en-GB" sz="3400" b="0" i="0" dirty="0">
                <a:effectLst/>
                <a:latin typeface="Calibri  "/>
              </a:rPr>
              <a:t> on a candidate's ability to get place in one of their programmes.</a:t>
            </a:r>
          </a:p>
          <a:p>
            <a:pPr marL="0" indent="0" algn="l">
              <a:buNone/>
            </a:pPr>
            <a:r>
              <a:rPr lang="en-GB" sz="3400" b="1" i="0" dirty="0">
                <a:effectLst/>
                <a:latin typeface="Calibri  "/>
              </a:rPr>
              <a:t>PLC</a:t>
            </a:r>
            <a:r>
              <a:rPr lang="en-GB" sz="3400" b="0" i="0" dirty="0">
                <a:effectLst/>
                <a:latin typeface="Calibri  "/>
              </a:rPr>
              <a:t> colleges </a:t>
            </a:r>
            <a:r>
              <a:rPr lang="en-GB" sz="3400" b="1" i="0" dirty="0">
                <a:effectLst/>
                <a:latin typeface="Calibri  "/>
              </a:rPr>
              <a:t>do not require</a:t>
            </a:r>
            <a:r>
              <a:rPr lang="en-GB" sz="3400" b="0" i="0" dirty="0">
                <a:effectLst/>
                <a:latin typeface="Calibri  "/>
              </a:rPr>
              <a:t> students to have taken a language.</a:t>
            </a:r>
          </a:p>
          <a:p>
            <a:pPr marL="0" indent="0" algn="l">
              <a:buNone/>
            </a:pPr>
            <a:r>
              <a:rPr lang="en-GB" sz="3400" b="0" i="0" dirty="0">
                <a:effectLst/>
                <a:latin typeface="Calibri  "/>
              </a:rPr>
              <a:t>A modern European language will also be required for application to cadetships in the </a:t>
            </a:r>
            <a:r>
              <a:rPr lang="en-GB" sz="3400" b="1" i="0" u="none" strike="noStrike" dirty="0">
                <a:effectLst/>
                <a:latin typeface="Calibri  "/>
                <a:hlinkClick r:id="rId2">
                  <a:extLst>
                    <a:ext uri="{A12FA001-AC4F-418D-AE19-62706E023703}">
                      <ahyp:hlinkClr xmlns:ahyp="http://schemas.microsoft.com/office/drawing/2018/hyperlinkcolor" val="tx"/>
                    </a:ext>
                  </a:extLst>
                </a:hlinkClick>
              </a:rPr>
              <a:t>Defence Forces</a:t>
            </a:r>
            <a:r>
              <a:rPr lang="en-GB" sz="3400" b="0" i="0" dirty="0">
                <a:effectLst/>
                <a:latin typeface="Calibri  "/>
              </a:rPr>
              <a:t>.</a:t>
            </a:r>
          </a:p>
          <a:p>
            <a:pPr marL="0" indent="0" algn="l">
              <a:buNone/>
            </a:pPr>
            <a:r>
              <a:rPr lang="en-GB" sz="3400" b="0" i="0" dirty="0">
                <a:effectLst/>
                <a:latin typeface="Calibri  "/>
              </a:rPr>
              <a:t>So, while not choosing a language will not affect entry to the majority of third level institutions, it will restrict choice to some extent.</a:t>
            </a:r>
          </a:p>
        </p:txBody>
      </p:sp>
      <p:pic>
        <p:nvPicPr>
          <p:cNvPr id="9" name="Picture 8">
            <a:extLst>
              <a:ext uri="{FF2B5EF4-FFF2-40B4-BE49-F238E27FC236}">
                <a16:creationId xmlns:a16="http://schemas.microsoft.com/office/drawing/2014/main" id="{920AC592-410F-48A4-A047-42397159258B}"/>
              </a:ext>
            </a:extLst>
          </p:cNvPr>
          <p:cNvPicPr>
            <a:picLocks noChangeAspect="1"/>
          </p:cNvPicPr>
          <p:nvPr/>
        </p:nvPicPr>
        <p:blipFill>
          <a:blip r:embed="rId3"/>
          <a:stretch>
            <a:fillRect/>
          </a:stretch>
        </p:blipFill>
        <p:spPr>
          <a:xfrm>
            <a:off x="7230925" y="413757"/>
            <a:ext cx="4114799" cy="1952625"/>
          </a:xfrm>
          <a:prstGeom prst="rect">
            <a:avLst/>
          </a:prstGeom>
        </p:spPr>
      </p:pic>
    </p:spTree>
    <p:extLst>
      <p:ext uri="{BB962C8B-B14F-4D97-AF65-F5344CB8AC3E}">
        <p14:creationId xmlns:p14="http://schemas.microsoft.com/office/powerpoint/2010/main" val="1817126397"/>
      </p:ext>
    </p:extLst>
  </p:cSld>
  <p:clrMapOvr>
    <a:masterClrMapping/>
  </p:clrMapOvr>
  <mc:AlternateContent xmlns:mc="http://schemas.openxmlformats.org/markup-compatibility/2006" xmlns:p14="http://schemas.microsoft.com/office/powerpoint/2010/main">
    <mc:Choice Requires="p14">
      <p:transition spd="slow" p14:dur="2000" advTm="67356"/>
    </mc:Choice>
    <mc:Fallback xmlns="">
      <p:transition spd="slow" advTm="673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52AD78-1475-21C2-D6BB-577E070FF4F6}"/>
              </a:ext>
            </a:extLst>
          </p:cNvPr>
          <p:cNvSpPr>
            <a:spLocks noGrp="1"/>
          </p:cNvSpPr>
          <p:nvPr>
            <p:ph type="title"/>
          </p:nvPr>
        </p:nvSpPr>
        <p:spPr/>
        <p:txBody>
          <a:bodyPr>
            <a:normAutofit fontScale="90000"/>
          </a:bodyPr>
          <a:lstStyle/>
          <a:p>
            <a:r>
              <a:rPr lang="en-US" dirty="0"/>
              <a:t>TY Student Dimensions</a:t>
            </a:r>
          </a:p>
        </p:txBody>
      </p:sp>
      <p:sp>
        <p:nvSpPr>
          <p:cNvPr id="4" name="Content Placeholder 3">
            <a:extLst>
              <a:ext uri="{FF2B5EF4-FFF2-40B4-BE49-F238E27FC236}">
                <a16:creationId xmlns:a16="http://schemas.microsoft.com/office/drawing/2014/main" id="{22606790-AEAE-EB65-FA0E-543B4AC3ACF8}"/>
              </a:ext>
            </a:extLst>
          </p:cNvPr>
          <p:cNvSpPr>
            <a:spLocks noGrp="1"/>
          </p:cNvSpPr>
          <p:nvPr>
            <p:ph idx="1"/>
          </p:nvPr>
        </p:nvSpPr>
        <p:spPr/>
        <p:txBody>
          <a:bodyPr/>
          <a:lstStyle/>
          <a:p>
            <a:r>
              <a:rPr lang="en-US" b="1" dirty="0"/>
              <a:t>Civic and Community Engagement </a:t>
            </a:r>
            <a:r>
              <a:rPr lang="en-US" dirty="0"/>
              <a:t>Student Experiences to allow student difference make a positive in their school, community and society</a:t>
            </a:r>
          </a:p>
          <a:p>
            <a:endParaRPr lang="en-US" dirty="0"/>
          </a:p>
          <a:p>
            <a:endParaRPr lang="en-US" dirty="0"/>
          </a:p>
          <a:p>
            <a:r>
              <a:rPr lang="en-US" b="1" dirty="0"/>
              <a:t>Career Exploration </a:t>
            </a:r>
            <a:r>
              <a:rPr lang="en-US" dirty="0"/>
              <a:t>Student experience diverse and future pathways and develop career related competencies</a:t>
            </a:r>
          </a:p>
          <a:p>
            <a:endParaRPr lang="en-US" dirty="0"/>
          </a:p>
        </p:txBody>
      </p:sp>
    </p:spTree>
    <p:extLst>
      <p:ext uri="{BB962C8B-B14F-4D97-AF65-F5344CB8AC3E}">
        <p14:creationId xmlns:p14="http://schemas.microsoft.com/office/powerpoint/2010/main" val="3151491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6FB3F-A25C-442D-B51A-28E7C204849C}"/>
              </a:ext>
            </a:extLst>
          </p:cNvPr>
          <p:cNvSpPr>
            <a:spLocks noGrp="1"/>
          </p:cNvSpPr>
          <p:nvPr>
            <p:ph type="title"/>
          </p:nvPr>
        </p:nvSpPr>
        <p:spPr/>
        <p:txBody>
          <a:bodyPr>
            <a:normAutofit fontScale="90000"/>
          </a:bodyPr>
          <a:lstStyle/>
          <a:p>
            <a:r>
              <a:rPr lang="en-GB" b="1" i="0">
                <a:effectLst/>
                <a:latin typeface="Montserrat" panose="00000500000000000000" pitchFamily="2" charset="0"/>
              </a:rPr>
              <a:t>Leaving Certificate</a:t>
            </a:r>
            <a:br>
              <a:rPr lang="en-GB" b="1" i="0">
                <a:effectLst/>
                <a:latin typeface="Montserrat" panose="00000500000000000000" pitchFamily="2" charset="0"/>
              </a:rPr>
            </a:br>
            <a:r>
              <a:rPr lang="en-GB" b="1" i="0" u="none" strike="noStrike">
                <a:effectLst/>
                <a:latin typeface="Montserrat" panose="00000500000000000000" pitchFamily="2" charset="0"/>
              </a:rPr>
              <a:t>French &amp; German</a:t>
            </a:r>
            <a:br>
              <a:rPr lang="en-GB" b="1" i="0">
                <a:solidFill>
                  <a:srgbClr val="222222"/>
                </a:solidFill>
                <a:effectLst/>
                <a:latin typeface="Montserrat" panose="00000500000000000000" pitchFamily="2" charset="0"/>
              </a:rPr>
            </a:br>
            <a:endParaRPr lang="en-GB" dirty="0"/>
          </a:p>
        </p:txBody>
      </p:sp>
      <p:sp>
        <p:nvSpPr>
          <p:cNvPr id="11" name="Content Placeholder 10"/>
          <p:cNvSpPr>
            <a:spLocks noGrp="1"/>
          </p:cNvSpPr>
          <p:nvPr>
            <p:ph idx="1"/>
          </p:nvPr>
        </p:nvSpPr>
        <p:spPr>
          <a:xfrm>
            <a:off x="105103" y="1250732"/>
            <a:ext cx="12086897" cy="5607268"/>
          </a:xfrm>
        </p:spPr>
        <p:txBody>
          <a:bodyPr vert="horz" lIns="91440" tIns="45720" rIns="91440" bIns="45720" rtlCol="0" anchor="t">
            <a:normAutofit/>
          </a:bodyPr>
          <a:lstStyle/>
          <a:p>
            <a:pPr marL="514350" indent="-514350">
              <a:buAutoNum type="arabicPeriod"/>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CECA8220-36D0-0496-5B6E-58AA9EC5AFE8}"/>
              </a:ext>
            </a:extLst>
          </p:cNvPr>
          <p:cNvGraphicFramePr>
            <a:graphicFrameLocks noGrp="1"/>
          </p:cNvGraphicFramePr>
          <p:nvPr/>
        </p:nvGraphicFramePr>
        <p:xfrm>
          <a:off x="496258" y="1429349"/>
          <a:ext cx="11158930" cy="5063525"/>
        </p:xfrm>
        <a:graphic>
          <a:graphicData uri="http://schemas.openxmlformats.org/drawingml/2006/table">
            <a:tbl>
              <a:tblPr firstRow="1" bandRow="1">
                <a:tableStyleId>{8A107856-5554-42FB-B03E-39F5DBC370BA}</a:tableStyleId>
              </a:tblPr>
              <a:tblGrid>
                <a:gridCol w="11158930">
                  <a:extLst>
                    <a:ext uri="{9D8B030D-6E8A-4147-A177-3AD203B41FA5}">
                      <a16:colId xmlns:a16="http://schemas.microsoft.com/office/drawing/2014/main" val="3781139340"/>
                    </a:ext>
                  </a:extLst>
                </a:gridCol>
              </a:tblGrid>
              <a:tr h="2004312">
                <a:tc>
                  <a:txBody>
                    <a:bodyPr/>
                    <a:lstStyle/>
                    <a:p>
                      <a:pPr marL="0" indent="0">
                        <a:buNone/>
                      </a:pPr>
                      <a:r>
                        <a:rPr lang="en-US" sz="2000" b="1" dirty="0"/>
                        <a:t>What is covered?</a:t>
                      </a:r>
                    </a:p>
                    <a:p>
                      <a:pPr marL="0" indent="0">
                        <a:buNone/>
                      </a:pPr>
                      <a:r>
                        <a:rPr lang="en-US" sz="2000" b="0" dirty="0"/>
                        <a:t>Three components:</a:t>
                      </a:r>
                      <a:endParaRPr lang="en-US" sz="2000" b="0" dirty="0">
                        <a:cs typeface="Calibri"/>
                      </a:endParaRPr>
                    </a:p>
                    <a:p>
                      <a:pPr marL="514350" indent="-514350">
                        <a:buAutoNum type="arabicPeriod"/>
                      </a:pPr>
                      <a:r>
                        <a:rPr lang="en-US" sz="2000" b="0" dirty="0"/>
                        <a:t>Basic Communicative Proficiency </a:t>
                      </a:r>
                    </a:p>
                    <a:p>
                      <a:pPr marL="514350" indent="-514350">
                        <a:buAutoNum type="arabicPeriod"/>
                      </a:pPr>
                      <a:r>
                        <a:rPr lang="en-US" sz="2000" b="0" dirty="0"/>
                        <a:t>Language Awareness </a:t>
                      </a:r>
                      <a:endParaRPr lang="en-US" sz="2000" b="0" dirty="0">
                        <a:cs typeface="Calibri"/>
                      </a:endParaRPr>
                    </a:p>
                    <a:p>
                      <a:pPr marL="514350" indent="-514350">
                        <a:buAutoNum type="arabicPeriod"/>
                      </a:pPr>
                      <a:r>
                        <a:rPr lang="en-US" sz="2000" b="0" dirty="0"/>
                        <a:t>Cultural Awareness </a:t>
                      </a:r>
                      <a:endParaRPr lang="en-US" sz="2000" b="0" dirty="0">
                        <a:cs typeface="Calibri"/>
                      </a:endParaRPr>
                    </a:p>
                    <a:p>
                      <a:endParaRPr lang="en-GB" sz="2000" dirty="0"/>
                    </a:p>
                  </a:txBody>
                  <a:tcPr>
                    <a:solidFill>
                      <a:schemeClr val="bg1"/>
                    </a:solidFill>
                  </a:tcPr>
                </a:tc>
                <a:extLst>
                  <a:ext uri="{0D108BD9-81ED-4DB2-BD59-A6C34878D82A}">
                    <a16:rowId xmlns:a16="http://schemas.microsoft.com/office/drawing/2014/main" val="1035383058"/>
                  </a:ext>
                </a:extLst>
              </a:tr>
              <a:tr h="2004312">
                <a:tc>
                  <a:txBody>
                    <a:bodyPr/>
                    <a:lstStyle/>
                    <a:p>
                      <a:pPr marL="0" indent="0">
                        <a:buNone/>
                      </a:pPr>
                      <a:r>
                        <a:rPr lang="en-US" sz="2000" b="1" dirty="0"/>
                        <a:t>Examination: </a:t>
                      </a:r>
                      <a:endParaRPr lang="en-US" sz="2000" b="1" dirty="0">
                        <a:cs typeface="Calibri"/>
                      </a:endParaRPr>
                    </a:p>
                    <a:p>
                      <a:pPr marL="0" indent="0">
                        <a:buNone/>
                      </a:pPr>
                      <a:r>
                        <a:rPr lang="en-US" sz="2000" dirty="0"/>
                        <a:t>Written Exam: 2.5 </a:t>
                      </a:r>
                      <a:r>
                        <a:rPr lang="en-US" sz="2000" dirty="0" err="1"/>
                        <a:t>hrs</a:t>
                      </a:r>
                      <a:r>
                        <a:rPr lang="en-US" sz="2000" dirty="0"/>
                        <a:t> (55%). </a:t>
                      </a:r>
                      <a:endParaRPr lang="en-US" sz="2000" dirty="0">
                        <a:cs typeface="Calibri"/>
                      </a:endParaRPr>
                    </a:p>
                    <a:p>
                      <a:pPr marL="0" indent="0">
                        <a:buNone/>
                      </a:pPr>
                      <a:r>
                        <a:rPr lang="en-US" sz="2000" dirty="0"/>
                        <a:t>Aural: 30 mins (H.L: 20%; O.L: 25%) </a:t>
                      </a:r>
                      <a:endParaRPr lang="en-US" sz="2000" dirty="0">
                        <a:cs typeface="Calibri"/>
                      </a:endParaRPr>
                    </a:p>
                    <a:p>
                      <a:pPr marL="0" indent="0">
                        <a:buNone/>
                      </a:pPr>
                      <a:r>
                        <a:rPr lang="en-US" sz="2000" dirty="0"/>
                        <a:t>Oral: 12/15 mins (H.L: 25%; O.L: 20%) </a:t>
                      </a:r>
                      <a:endParaRPr lang="en-US" sz="2000" dirty="0">
                        <a:cs typeface="Calibri"/>
                      </a:endParaRPr>
                    </a:p>
                    <a:p>
                      <a:pPr marL="0" indent="0">
                        <a:buNone/>
                      </a:pPr>
                      <a:r>
                        <a:rPr lang="en-US" sz="2000" dirty="0"/>
                        <a:t>Need a good foundation to do or get </a:t>
                      </a:r>
                      <a:r>
                        <a:rPr lang="en-US" sz="2000" dirty="0" err="1"/>
                        <a:t>honours</a:t>
                      </a:r>
                      <a:r>
                        <a:rPr lang="en-US" sz="2000" dirty="0"/>
                        <a:t>. </a:t>
                      </a:r>
                      <a:endParaRPr lang="en-US" sz="2000" dirty="0">
                        <a:cs typeface="Calibri"/>
                      </a:endParaRPr>
                    </a:p>
                    <a:p>
                      <a:endParaRPr lang="en-GB" sz="2000" dirty="0"/>
                    </a:p>
                  </a:txBody>
                  <a:tcPr/>
                </a:tc>
                <a:extLst>
                  <a:ext uri="{0D108BD9-81ED-4DB2-BD59-A6C34878D82A}">
                    <a16:rowId xmlns:a16="http://schemas.microsoft.com/office/drawing/2014/main" val="3638169794"/>
                  </a:ext>
                </a:extLst>
              </a:tr>
              <a:tr h="1054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Careers/Courses: </a:t>
                      </a:r>
                      <a:r>
                        <a:rPr lang="en-US" sz="2000" dirty="0"/>
                        <a:t>European Studies, Marketing, Hotel Management, Translation, EU, Teaching, Cadets, Tourism &amp; Leisure. </a:t>
                      </a:r>
                      <a:endParaRPr lang="en-IE" sz="2000" dirty="0"/>
                    </a:p>
                    <a:p>
                      <a:endParaRPr lang="en-GB" sz="2000" dirty="0"/>
                    </a:p>
                  </a:txBody>
                  <a:tcPr/>
                </a:tc>
                <a:extLst>
                  <a:ext uri="{0D108BD9-81ED-4DB2-BD59-A6C34878D82A}">
                    <a16:rowId xmlns:a16="http://schemas.microsoft.com/office/drawing/2014/main" val="2368818997"/>
                  </a:ext>
                </a:extLst>
              </a:tr>
            </a:tbl>
          </a:graphicData>
        </a:graphic>
      </p:graphicFrame>
      <p:pic>
        <p:nvPicPr>
          <p:cNvPr id="3" name="Picture 2">
            <a:extLst>
              <a:ext uri="{FF2B5EF4-FFF2-40B4-BE49-F238E27FC236}">
                <a16:creationId xmlns:a16="http://schemas.microsoft.com/office/drawing/2014/main" id="{C9152082-F804-4299-950D-A5D72B47FE11}"/>
              </a:ext>
            </a:extLst>
          </p:cNvPr>
          <p:cNvPicPr>
            <a:picLocks noChangeAspect="1"/>
          </p:cNvPicPr>
          <p:nvPr/>
        </p:nvPicPr>
        <p:blipFill>
          <a:blip r:embed="rId2"/>
          <a:stretch>
            <a:fillRect/>
          </a:stretch>
        </p:blipFill>
        <p:spPr>
          <a:xfrm>
            <a:off x="9015412" y="124026"/>
            <a:ext cx="2933700" cy="1562100"/>
          </a:xfrm>
          <a:prstGeom prst="rect">
            <a:avLst/>
          </a:prstGeom>
        </p:spPr>
      </p:pic>
    </p:spTree>
    <p:extLst>
      <p:ext uri="{BB962C8B-B14F-4D97-AF65-F5344CB8AC3E}">
        <p14:creationId xmlns:p14="http://schemas.microsoft.com/office/powerpoint/2010/main" val="3019830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817F8-0C3E-497B-87C7-5500A5952FE9}"/>
              </a:ext>
            </a:extLst>
          </p:cNvPr>
          <p:cNvSpPr>
            <a:spLocks noGrp="1"/>
          </p:cNvSpPr>
          <p:nvPr>
            <p:ph type="title"/>
          </p:nvPr>
        </p:nvSpPr>
        <p:spPr/>
        <p:txBody>
          <a:bodyPr>
            <a:normAutofit fontScale="90000"/>
          </a:bodyPr>
          <a:lstStyle/>
          <a:p>
            <a:r>
              <a:rPr lang="en-GB" b="1" i="0" dirty="0">
                <a:solidFill>
                  <a:schemeClr val="accent2">
                    <a:lumMod val="75000"/>
                  </a:schemeClr>
                </a:solidFill>
                <a:effectLst/>
                <a:latin typeface="Montserrat" panose="00000500000000000000" pitchFamily="2" charset="0"/>
              </a:rPr>
              <a:t>Humanities &amp; Social Group</a:t>
            </a:r>
            <a:br>
              <a:rPr lang="en-GB" b="1" i="0" dirty="0">
                <a:solidFill>
                  <a:schemeClr val="accent2">
                    <a:lumMod val="75000"/>
                  </a:schemeClr>
                </a:solidFill>
                <a:effectLst/>
                <a:latin typeface="Montserrat" panose="00000500000000000000" pitchFamily="2" charset="0"/>
              </a:rPr>
            </a:br>
            <a:br>
              <a:rPr lang="en-GB" b="1" i="0" dirty="0">
                <a:solidFill>
                  <a:srgbClr val="E2643B"/>
                </a:solidFill>
                <a:effectLst/>
                <a:latin typeface="Montserrat" panose="00000500000000000000" pitchFamily="2" charset="0"/>
              </a:rPr>
            </a:br>
            <a:endParaRPr lang="en-GB" dirty="0"/>
          </a:p>
        </p:txBody>
      </p:sp>
      <p:sp>
        <p:nvSpPr>
          <p:cNvPr id="7" name="Content Placeholder 6">
            <a:extLst>
              <a:ext uri="{FF2B5EF4-FFF2-40B4-BE49-F238E27FC236}">
                <a16:creationId xmlns:a16="http://schemas.microsoft.com/office/drawing/2014/main" id="{B616FBC3-A82E-44AF-BFCF-0D5D9B7614B0}"/>
              </a:ext>
            </a:extLst>
          </p:cNvPr>
          <p:cNvSpPr>
            <a:spLocks noGrp="1"/>
          </p:cNvSpPr>
          <p:nvPr>
            <p:ph sz="half" idx="1"/>
          </p:nvPr>
        </p:nvSpPr>
        <p:spPr>
          <a:xfrm>
            <a:off x="493144" y="977362"/>
            <a:ext cx="6432429" cy="5817827"/>
          </a:xfrm>
        </p:spPr>
        <p:txBody>
          <a:bodyPr vert="horz" lIns="91440" tIns="45720" rIns="91440" bIns="45720" rtlCol="0" anchor="t">
            <a:normAutofit fontScale="85000" lnSpcReduction="20000"/>
          </a:bodyPr>
          <a:lstStyle/>
          <a:p>
            <a:pPr marL="0" indent="0" algn="just">
              <a:buNone/>
            </a:pPr>
            <a:r>
              <a:rPr lang="en-GB" b="0" i="0" dirty="0">
                <a:solidFill>
                  <a:srgbClr val="666666"/>
                </a:solidFill>
                <a:effectLst/>
                <a:latin typeface="Lato" panose="020F0502020204030203" pitchFamily="34" charset="0"/>
              </a:rPr>
              <a:t>These subjects explore the ways in which humans live and communicate in the world. Human life is examined by looking at our past, our present and into our future. These subjects help people to express themselves clearly and develop their reasoning ability. </a:t>
            </a:r>
          </a:p>
          <a:p>
            <a:pPr marL="0" indent="0" algn="just">
              <a:buNone/>
            </a:pPr>
            <a:endParaRPr lang="en-GB" dirty="0">
              <a:solidFill>
                <a:srgbClr val="666666"/>
              </a:solidFill>
              <a:latin typeface="Lato"/>
              <a:ea typeface="Lato"/>
              <a:cs typeface="Lato"/>
            </a:endParaRPr>
          </a:p>
          <a:p>
            <a:pPr marL="0" indent="0" algn="just">
              <a:buNone/>
            </a:pPr>
            <a:r>
              <a:rPr lang="en-GB" b="0" i="0" dirty="0">
                <a:solidFill>
                  <a:srgbClr val="666666"/>
                </a:solidFill>
                <a:effectLst/>
                <a:latin typeface="Lato" panose="020F0502020204030203" pitchFamily="34" charset="0"/>
              </a:rPr>
              <a:t>These subjects explore common issues faced by all people living in society. They develop the skills and knowledge used to manage personal resources and guide human behaviour.</a:t>
            </a:r>
          </a:p>
          <a:p>
            <a:pPr marL="0" indent="0" algn="just">
              <a:buNone/>
            </a:pPr>
            <a:endParaRPr lang="en-GB" dirty="0">
              <a:solidFill>
                <a:srgbClr val="666666"/>
              </a:solidFill>
              <a:latin typeface="Lato"/>
              <a:ea typeface="Lato"/>
              <a:cs typeface="Lato"/>
            </a:endParaRPr>
          </a:p>
          <a:p>
            <a:r>
              <a:rPr lang="en-GB" b="1" i="0" dirty="0">
                <a:solidFill>
                  <a:schemeClr val="accent2">
                    <a:lumMod val="75000"/>
                  </a:schemeClr>
                </a:solidFill>
                <a:effectLst/>
                <a:latin typeface="Montserrat" panose="00000500000000000000" pitchFamily="2" charset="0"/>
              </a:rPr>
              <a:t>History</a:t>
            </a:r>
          </a:p>
          <a:p>
            <a:pPr algn="l"/>
            <a:r>
              <a:rPr lang="en-GB" b="1" i="0" dirty="0">
                <a:solidFill>
                  <a:schemeClr val="accent2">
                    <a:lumMod val="75000"/>
                  </a:schemeClr>
                </a:solidFill>
                <a:effectLst/>
                <a:latin typeface="Montserrat" panose="00000500000000000000" pitchFamily="2" charset="0"/>
              </a:rPr>
              <a:t>Geography</a:t>
            </a:r>
          </a:p>
          <a:p>
            <a:pPr algn="l"/>
            <a:r>
              <a:rPr lang="en-GB" b="1" i="0" dirty="0">
                <a:solidFill>
                  <a:schemeClr val="accent2">
                    <a:lumMod val="75000"/>
                  </a:schemeClr>
                </a:solidFill>
                <a:effectLst/>
                <a:latin typeface="Montserrat" panose="00000500000000000000" pitchFamily="2" charset="0"/>
              </a:rPr>
              <a:t>Home Economics</a:t>
            </a:r>
          </a:p>
          <a:p>
            <a:pPr algn="l"/>
            <a:r>
              <a:rPr lang="en-GB" b="1" i="0" dirty="0">
                <a:solidFill>
                  <a:schemeClr val="accent2">
                    <a:lumMod val="75000"/>
                  </a:schemeClr>
                </a:solidFill>
                <a:effectLst/>
                <a:latin typeface="Montserrat" panose="00000500000000000000" pitchFamily="2" charset="0"/>
              </a:rPr>
              <a:t>Physical Education</a:t>
            </a:r>
          </a:p>
          <a:p>
            <a:pPr algn="l"/>
            <a:r>
              <a:rPr lang="en-GB" b="1" i="0" dirty="0">
                <a:solidFill>
                  <a:schemeClr val="accent2">
                    <a:lumMod val="75000"/>
                  </a:schemeClr>
                </a:solidFill>
                <a:effectLst/>
                <a:latin typeface="Montserrat" panose="00000500000000000000" pitchFamily="2" charset="0"/>
              </a:rPr>
              <a:t>Politics &amp; Society</a:t>
            </a:r>
          </a:p>
        </p:txBody>
      </p:sp>
      <p:pic>
        <p:nvPicPr>
          <p:cNvPr id="11" name="Picture 10">
            <a:extLst>
              <a:ext uri="{FF2B5EF4-FFF2-40B4-BE49-F238E27FC236}">
                <a16:creationId xmlns:a16="http://schemas.microsoft.com/office/drawing/2014/main" id="{097CBF32-3F97-42B3-ABA4-D13FD56CF895}"/>
              </a:ext>
            </a:extLst>
          </p:cNvPr>
          <p:cNvPicPr>
            <a:picLocks noChangeAspect="1"/>
          </p:cNvPicPr>
          <p:nvPr/>
        </p:nvPicPr>
        <p:blipFill>
          <a:blip r:embed="rId2"/>
          <a:stretch>
            <a:fillRect/>
          </a:stretch>
        </p:blipFill>
        <p:spPr>
          <a:xfrm>
            <a:off x="7050157" y="1918565"/>
            <a:ext cx="4384218" cy="3289539"/>
          </a:xfrm>
          <a:prstGeom prst="rect">
            <a:avLst/>
          </a:prstGeom>
        </p:spPr>
      </p:pic>
    </p:spTree>
    <p:extLst>
      <p:ext uri="{BB962C8B-B14F-4D97-AF65-F5344CB8AC3E}">
        <p14:creationId xmlns:p14="http://schemas.microsoft.com/office/powerpoint/2010/main" val="10339400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09E5C-1176-4199-8937-2A0268F4E9E9}"/>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History</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0C96C851-3AD2-CE3C-7BD4-55BBDD2FCBB3}"/>
              </a:ext>
            </a:extLst>
          </p:cNvPr>
          <p:cNvGraphicFramePr>
            <a:graphicFrameLocks noGrp="1"/>
          </p:cNvGraphicFramePr>
          <p:nvPr/>
        </p:nvGraphicFramePr>
        <p:xfrm>
          <a:off x="296068" y="1555115"/>
          <a:ext cx="11454653" cy="5210080"/>
        </p:xfrm>
        <a:graphic>
          <a:graphicData uri="http://schemas.openxmlformats.org/drawingml/2006/table">
            <a:tbl>
              <a:tblPr firstRow="1" bandRow="1">
                <a:tableStyleId>{00A15C55-8517-42AA-B614-E9B94910E393}</a:tableStyleId>
              </a:tblPr>
              <a:tblGrid>
                <a:gridCol w="11454653">
                  <a:extLst>
                    <a:ext uri="{9D8B030D-6E8A-4147-A177-3AD203B41FA5}">
                      <a16:colId xmlns:a16="http://schemas.microsoft.com/office/drawing/2014/main" val="2715923514"/>
                    </a:ext>
                  </a:extLst>
                </a:gridCol>
              </a:tblGrid>
              <a:tr h="2665958">
                <a:tc>
                  <a:txBody>
                    <a:bodyPr/>
                    <a:lstStyle/>
                    <a:p>
                      <a:pPr marL="0" indent="0">
                        <a:buNone/>
                      </a:pPr>
                      <a:r>
                        <a:rPr lang="en-GB" sz="2000" b="1" dirty="0">
                          <a:solidFill>
                            <a:schemeClr val="tx1"/>
                          </a:solidFill>
                        </a:rPr>
                        <a:t>What is covered? </a:t>
                      </a:r>
                    </a:p>
                    <a:p>
                      <a:pPr marL="0" indent="0">
                        <a:buNone/>
                      </a:pPr>
                      <a:r>
                        <a:rPr lang="en-GB" sz="2000" b="0" dirty="0">
                          <a:solidFill>
                            <a:schemeClr val="tx1"/>
                          </a:solidFill>
                        </a:rPr>
                        <a:t>Students cover Modern Irish History and two topics from European history The course is divided into three areas: </a:t>
                      </a:r>
                    </a:p>
                    <a:p>
                      <a:pPr marL="514350" indent="-514350">
                        <a:buAutoNum type="arabicPeriod"/>
                      </a:pPr>
                      <a:r>
                        <a:rPr lang="en-GB" sz="2000" b="0" dirty="0">
                          <a:solidFill>
                            <a:schemeClr val="tx1"/>
                          </a:solidFill>
                        </a:rPr>
                        <a:t>A research study (20%) – this is pre-submitted March of Leaving Cert. </a:t>
                      </a:r>
                    </a:p>
                    <a:p>
                      <a:pPr marL="514350" indent="-514350">
                        <a:buAutoNum type="arabicPeriod"/>
                      </a:pPr>
                      <a:r>
                        <a:rPr lang="en-GB" sz="2000" b="0" dirty="0">
                          <a:solidFill>
                            <a:schemeClr val="tx1"/>
                          </a:solidFill>
                        </a:rPr>
                        <a:t>Document based study (20% of the Exam) </a:t>
                      </a:r>
                      <a:endParaRPr lang="en-GB" sz="2000" b="0" dirty="0">
                        <a:solidFill>
                          <a:schemeClr val="tx1"/>
                        </a:solidFill>
                        <a:cs typeface="Calibri"/>
                      </a:endParaRPr>
                    </a:p>
                    <a:p>
                      <a:pPr marL="514350" indent="-514350">
                        <a:buAutoNum type="arabicPeriod"/>
                      </a:pPr>
                      <a:r>
                        <a:rPr lang="en-GB" sz="2000" b="0" dirty="0">
                          <a:solidFill>
                            <a:schemeClr val="tx1"/>
                          </a:solidFill>
                        </a:rPr>
                        <a:t>Three topics (60% of the Exam) - from Irish and European History.</a:t>
                      </a:r>
                      <a:endParaRPr lang="en-GB" sz="2000" b="0" dirty="0">
                        <a:solidFill>
                          <a:schemeClr val="tx1"/>
                        </a:solidFill>
                        <a:cs typeface="Calibri" panose="020F0502020204030204"/>
                      </a:endParaRPr>
                    </a:p>
                    <a:p>
                      <a:pPr marL="0" indent="0">
                        <a:buNone/>
                      </a:pPr>
                      <a:r>
                        <a:rPr lang="en-GB" sz="2000" b="0" dirty="0">
                          <a:solidFill>
                            <a:schemeClr val="tx1"/>
                          </a:solidFill>
                        </a:rPr>
                        <a:t>Develops critical, analytical and communication skills based around learning about the world of politics, economics, religion, philosophy. </a:t>
                      </a:r>
                    </a:p>
                    <a:p>
                      <a:endParaRPr lang="en-GB" sz="2000" dirty="0">
                        <a:solidFill>
                          <a:schemeClr val="tx1"/>
                        </a:solidFill>
                      </a:endParaRPr>
                    </a:p>
                  </a:txBody>
                  <a:tcPr>
                    <a:solidFill>
                      <a:schemeClr val="bg1"/>
                    </a:solidFill>
                  </a:tcPr>
                </a:tc>
                <a:extLst>
                  <a:ext uri="{0D108BD9-81ED-4DB2-BD59-A6C34878D82A}">
                    <a16:rowId xmlns:a16="http://schemas.microsoft.com/office/drawing/2014/main" val="3448213934"/>
                  </a:ext>
                </a:extLst>
              </a:tr>
              <a:tr h="1369600">
                <a:tc>
                  <a:txBody>
                    <a:bodyPr/>
                    <a:lstStyle/>
                    <a:p>
                      <a:pPr marL="0" indent="0">
                        <a:buNone/>
                      </a:pPr>
                      <a:r>
                        <a:rPr lang="en-GB" sz="2000" b="1" dirty="0"/>
                        <a:t>Examination: </a:t>
                      </a:r>
                    </a:p>
                    <a:p>
                      <a:pPr marL="0" indent="0">
                        <a:buNone/>
                      </a:pPr>
                      <a:r>
                        <a:rPr lang="en-GB" sz="2000" dirty="0"/>
                        <a:t>Written Exam 80% (4 Q’s): 2 hrs 50 mins. </a:t>
                      </a:r>
                    </a:p>
                    <a:p>
                      <a:pPr marL="0" indent="0">
                        <a:buNone/>
                      </a:pPr>
                      <a:r>
                        <a:rPr lang="en-GB" sz="2000" dirty="0"/>
                        <a:t>Investigation 20% : Extended essay. </a:t>
                      </a:r>
                    </a:p>
                    <a:p>
                      <a:pPr marL="0" indent="0">
                        <a:buNone/>
                      </a:pPr>
                      <a:endParaRPr lang="en-GB" sz="2000" dirty="0"/>
                    </a:p>
                  </a:txBody>
                  <a:tcPr>
                    <a:solidFill>
                      <a:srgbClr val="CC99FF"/>
                    </a:solidFill>
                  </a:tcPr>
                </a:tc>
                <a:extLst>
                  <a:ext uri="{0D108BD9-81ED-4DB2-BD59-A6C34878D82A}">
                    <a16:rowId xmlns:a16="http://schemas.microsoft.com/office/drawing/2014/main" val="2989459443"/>
                  </a:ext>
                </a:extLst>
              </a:tr>
              <a:tr h="7464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Careers/Courses: </a:t>
                      </a:r>
                      <a:r>
                        <a:rPr lang="en-GB" sz="2000" dirty="0"/>
                        <a:t>Politics, Journalism, Local Government, Law, Archaeology, Media, Museum Work, Librarian, Civil Service</a:t>
                      </a:r>
                    </a:p>
                    <a:p>
                      <a:endParaRPr lang="en-GB" sz="2000" dirty="0">
                        <a:solidFill>
                          <a:schemeClr val="tx1"/>
                        </a:solidFill>
                      </a:endParaRPr>
                    </a:p>
                  </a:txBody>
                  <a:tcPr>
                    <a:solidFill>
                      <a:srgbClr val="B97DC5"/>
                    </a:solidFill>
                  </a:tcPr>
                </a:tc>
                <a:extLst>
                  <a:ext uri="{0D108BD9-81ED-4DB2-BD59-A6C34878D82A}">
                    <a16:rowId xmlns:a16="http://schemas.microsoft.com/office/drawing/2014/main" val="1351081370"/>
                  </a:ext>
                </a:extLst>
              </a:tr>
            </a:tbl>
          </a:graphicData>
        </a:graphic>
      </p:graphicFrame>
      <p:pic>
        <p:nvPicPr>
          <p:cNvPr id="17" name="Picture 16">
            <a:extLst>
              <a:ext uri="{FF2B5EF4-FFF2-40B4-BE49-F238E27FC236}">
                <a16:creationId xmlns:a16="http://schemas.microsoft.com/office/drawing/2014/main" id="{51E9F5DB-320C-4975-A51B-A240593A4FDB}"/>
              </a:ext>
            </a:extLst>
          </p:cNvPr>
          <p:cNvPicPr>
            <a:picLocks noChangeAspect="1"/>
          </p:cNvPicPr>
          <p:nvPr/>
        </p:nvPicPr>
        <p:blipFill>
          <a:blip r:embed="rId2"/>
          <a:stretch>
            <a:fillRect/>
          </a:stretch>
        </p:blipFill>
        <p:spPr>
          <a:xfrm>
            <a:off x="7881937" y="2982"/>
            <a:ext cx="2143125" cy="1681557"/>
          </a:xfrm>
          <a:prstGeom prst="rect">
            <a:avLst/>
          </a:prstGeom>
        </p:spPr>
      </p:pic>
      <p:pic>
        <p:nvPicPr>
          <p:cNvPr id="16" name="Picture 15">
            <a:extLst>
              <a:ext uri="{FF2B5EF4-FFF2-40B4-BE49-F238E27FC236}">
                <a16:creationId xmlns:a16="http://schemas.microsoft.com/office/drawing/2014/main" id="{7426605F-A5B3-4C01-8D24-E51F9C3F5DC5}"/>
              </a:ext>
            </a:extLst>
          </p:cNvPr>
          <p:cNvPicPr>
            <a:picLocks noChangeAspect="1"/>
          </p:cNvPicPr>
          <p:nvPr/>
        </p:nvPicPr>
        <p:blipFill>
          <a:blip r:embed="rId3"/>
          <a:stretch>
            <a:fillRect/>
          </a:stretch>
        </p:blipFill>
        <p:spPr>
          <a:xfrm>
            <a:off x="10217944" y="0"/>
            <a:ext cx="1800225" cy="1810144"/>
          </a:xfrm>
          <a:prstGeom prst="rect">
            <a:avLst/>
          </a:prstGeom>
        </p:spPr>
      </p:pic>
    </p:spTree>
    <p:extLst>
      <p:ext uri="{BB962C8B-B14F-4D97-AF65-F5344CB8AC3E}">
        <p14:creationId xmlns:p14="http://schemas.microsoft.com/office/powerpoint/2010/main" val="2284310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D3CD3-8991-4874-84DB-F7453828EE51}"/>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Geography</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5134B040-9B6F-CBCA-AA00-AEAC5886F820}"/>
              </a:ext>
            </a:extLst>
          </p:cNvPr>
          <p:cNvGraphicFramePr>
            <a:graphicFrameLocks noGrp="1"/>
          </p:cNvGraphicFramePr>
          <p:nvPr/>
        </p:nvGraphicFramePr>
        <p:xfrm>
          <a:off x="327545" y="1475819"/>
          <a:ext cx="11177517" cy="5486400"/>
        </p:xfrm>
        <a:graphic>
          <a:graphicData uri="http://schemas.openxmlformats.org/drawingml/2006/table">
            <a:tbl>
              <a:tblPr firstRow="1" bandRow="1">
                <a:tableStyleId>{00A15C55-8517-42AA-B614-E9B94910E393}</a:tableStyleId>
              </a:tblPr>
              <a:tblGrid>
                <a:gridCol w="11177517">
                  <a:extLst>
                    <a:ext uri="{9D8B030D-6E8A-4147-A177-3AD203B41FA5}">
                      <a16:colId xmlns:a16="http://schemas.microsoft.com/office/drawing/2014/main" val="4134236400"/>
                    </a:ext>
                  </a:extLst>
                </a:gridCol>
              </a:tblGrid>
              <a:tr h="3071346">
                <a:tc>
                  <a:txBody>
                    <a:bodyPr/>
                    <a:lstStyle/>
                    <a:p>
                      <a:pPr marL="0" indent="0">
                        <a:buNone/>
                      </a:pPr>
                      <a:r>
                        <a:rPr lang="en-GB" b="1" dirty="0">
                          <a:solidFill>
                            <a:schemeClr val="tx1"/>
                          </a:solidFill>
                        </a:rPr>
                        <a:t>What is covered? </a:t>
                      </a:r>
                    </a:p>
                    <a:p>
                      <a:pPr marL="0" indent="0">
                        <a:buNone/>
                      </a:pPr>
                      <a:r>
                        <a:rPr lang="en-GB" b="0" dirty="0">
                          <a:solidFill>
                            <a:schemeClr val="tx1"/>
                          </a:solidFill>
                        </a:rPr>
                        <a:t>3 Core Units: </a:t>
                      </a:r>
                    </a:p>
                    <a:p>
                      <a:pPr>
                        <a:buAutoNum type="arabicPeriod"/>
                      </a:pPr>
                      <a:r>
                        <a:rPr lang="en-GB" b="0" dirty="0">
                          <a:solidFill>
                            <a:schemeClr val="tx1"/>
                          </a:solidFill>
                        </a:rPr>
                        <a:t>Physical Environment </a:t>
                      </a:r>
                      <a:endParaRPr lang="en-GB" b="0" dirty="0">
                        <a:solidFill>
                          <a:schemeClr val="tx1"/>
                        </a:solidFill>
                        <a:cs typeface="Calibri"/>
                      </a:endParaRPr>
                    </a:p>
                    <a:p>
                      <a:pPr marL="0" indent="0">
                        <a:buNone/>
                      </a:pPr>
                      <a:r>
                        <a:rPr lang="en-GB" b="0" dirty="0">
                          <a:solidFill>
                            <a:schemeClr val="tx1"/>
                          </a:solidFill>
                        </a:rPr>
                        <a:t>2. Regional Geography </a:t>
                      </a:r>
                    </a:p>
                    <a:p>
                      <a:pPr marL="0" indent="0">
                        <a:buNone/>
                      </a:pPr>
                      <a:r>
                        <a:rPr lang="en-GB" b="0" dirty="0">
                          <a:solidFill>
                            <a:schemeClr val="tx1"/>
                          </a:solidFill>
                        </a:rPr>
                        <a:t>3. Investigation and Skills (Fieldwork) </a:t>
                      </a:r>
                    </a:p>
                    <a:p>
                      <a:pPr marL="0" indent="0">
                        <a:buNone/>
                      </a:pPr>
                      <a:endParaRPr lang="en-GB" b="0" dirty="0">
                        <a:solidFill>
                          <a:schemeClr val="tx1"/>
                        </a:solidFill>
                      </a:endParaRPr>
                    </a:p>
                    <a:p>
                      <a:pPr marL="0" indent="0">
                        <a:buNone/>
                      </a:pPr>
                      <a:r>
                        <a:rPr lang="en-GB" b="0" dirty="0">
                          <a:solidFill>
                            <a:schemeClr val="tx1"/>
                          </a:solidFill>
                        </a:rPr>
                        <a:t>1 of 2 Elective Units: </a:t>
                      </a:r>
                    </a:p>
                    <a:p>
                      <a:pPr marL="0" indent="0">
                        <a:buNone/>
                      </a:pPr>
                      <a:r>
                        <a:rPr lang="en-GB" b="0" dirty="0">
                          <a:solidFill>
                            <a:schemeClr val="tx1"/>
                          </a:solidFill>
                        </a:rPr>
                        <a:t>       4. Economic Geography 5. Social Geography </a:t>
                      </a:r>
                    </a:p>
                    <a:p>
                      <a:pPr marL="0" indent="0">
                        <a:buNone/>
                      </a:pPr>
                      <a:r>
                        <a:rPr lang="en-GB" b="0" dirty="0">
                          <a:solidFill>
                            <a:schemeClr val="tx1"/>
                          </a:solidFill>
                        </a:rPr>
                        <a:t>1 of 4 Optional Units: </a:t>
                      </a:r>
                    </a:p>
                    <a:p>
                      <a:pPr marL="0" indent="0">
                        <a:buNone/>
                      </a:pPr>
                      <a:r>
                        <a:rPr lang="en-GB" b="0" dirty="0">
                          <a:solidFill>
                            <a:schemeClr val="tx1"/>
                          </a:solidFill>
                        </a:rPr>
                        <a:t>       6. Global Interdependence 7. Geo-Ecology 8. Culture and Identity 9. The Atmosphere </a:t>
                      </a:r>
                    </a:p>
                    <a:p>
                      <a:pPr marL="0" indent="0">
                        <a:buNone/>
                      </a:pPr>
                      <a:endParaRPr lang="en-GB" dirty="0">
                        <a:solidFill>
                          <a:schemeClr val="tx1"/>
                        </a:solidFill>
                      </a:endParaRPr>
                    </a:p>
                  </a:txBody>
                  <a:tcPr>
                    <a:solidFill>
                      <a:schemeClr val="bg1"/>
                    </a:solidFill>
                  </a:tcPr>
                </a:tc>
                <a:extLst>
                  <a:ext uri="{0D108BD9-81ED-4DB2-BD59-A6C34878D82A}">
                    <a16:rowId xmlns:a16="http://schemas.microsoft.com/office/drawing/2014/main" val="3171512805"/>
                  </a:ext>
                </a:extLst>
              </a:tr>
              <a:tr h="1445339">
                <a:tc>
                  <a:txBody>
                    <a:bodyPr/>
                    <a:lstStyle/>
                    <a:p>
                      <a:pPr marL="0" indent="0">
                        <a:buNone/>
                      </a:pPr>
                      <a:r>
                        <a:rPr lang="en-GB" b="1" dirty="0"/>
                        <a:t>Examination: </a:t>
                      </a:r>
                    </a:p>
                    <a:p>
                      <a:pPr marL="0" indent="0">
                        <a:buNone/>
                      </a:pPr>
                      <a:r>
                        <a:rPr lang="en-GB" dirty="0"/>
                        <a:t>➢ Written Exam (HL: 80%; OL: 75%): 2 hrs 50 mins. Short Answer Questions/Multi-Part Questions/Essay (optional HL only) </a:t>
                      </a:r>
                    </a:p>
                    <a:p>
                      <a:pPr marL="0" indent="0">
                        <a:buNone/>
                      </a:pPr>
                      <a:r>
                        <a:rPr lang="en-GB" dirty="0"/>
                        <a:t>➢ Fieldwork Project due in April: (HL: 20%; OL:25%) Involves drawing maps, figures, statistics, charts </a:t>
                      </a:r>
                    </a:p>
                    <a:p>
                      <a:endParaRPr lang="en-GB" dirty="0">
                        <a:solidFill>
                          <a:schemeClr val="tx1"/>
                        </a:solidFill>
                      </a:endParaRPr>
                    </a:p>
                  </a:txBody>
                  <a:tcPr>
                    <a:solidFill>
                      <a:srgbClr val="CC99FF"/>
                    </a:solidFill>
                  </a:tcPr>
                </a:tc>
                <a:extLst>
                  <a:ext uri="{0D108BD9-81ED-4DB2-BD59-A6C34878D82A}">
                    <a16:rowId xmlns:a16="http://schemas.microsoft.com/office/drawing/2014/main" val="1643634775"/>
                  </a:ext>
                </a:extLst>
              </a:tr>
              <a:tr h="9033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Careers/Courses: </a:t>
                      </a:r>
                      <a:r>
                        <a:rPr lang="en-GB" dirty="0"/>
                        <a:t>Urban Planning, Map Making, G.P.S. / G.I.S. Environment, Teaching, Demographer, Weather / Climate</a:t>
                      </a:r>
                    </a:p>
                    <a:p>
                      <a:endParaRPr lang="en-GB" dirty="0">
                        <a:solidFill>
                          <a:schemeClr val="tx1"/>
                        </a:solidFill>
                      </a:endParaRPr>
                    </a:p>
                  </a:txBody>
                  <a:tcPr>
                    <a:solidFill>
                      <a:srgbClr val="B97DC5"/>
                    </a:solidFill>
                  </a:tcPr>
                </a:tc>
                <a:extLst>
                  <a:ext uri="{0D108BD9-81ED-4DB2-BD59-A6C34878D82A}">
                    <a16:rowId xmlns:a16="http://schemas.microsoft.com/office/drawing/2014/main" val="1901316737"/>
                  </a:ext>
                </a:extLst>
              </a:tr>
            </a:tbl>
          </a:graphicData>
        </a:graphic>
      </p:graphicFrame>
      <p:pic>
        <p:nvPicPr>
          <p:cNvPr id="17" name="Picture 16">
            <a:extLst>
              <a:ext uri="{FF2B5EF4-FFF2-40B4-BE49-F238E27FC236}">
                <a16:creationId xmlns:a16="http://schemas.microsoft.com/office/drawing/2014/main" id="{BDD65A38-672D-490D-AB29-A51D1F4B2DE1}"/>
              </a:ext>
            </a:extLst>
          </p:cNvPr>
          <p:cNvPicPr>
            <a:picLocks noChangeAspect="1"/>
          </p:cNvPicPr>
          <p:nvPr/>
        </p:nvPicPr>
        <p:blipFill>
          <a:blip r:embed="rId2"/>
          <a:stretch>
            <a:fillRect/>
          </a:stretch>
        </p:blipFill>
        <p:spPr>
          <a:xfrm>
            <a:off x="7072312" y="127793"/>
            <a:ext cx="2533650" cy="1644909"/>
          </a:xfrm>
          <a:prstGeom prst="rect">
            <a:avLst/>
          </a:prstGeom>
        </p:spPr>
      </p:pic>
      <p:pic>
        <p:nvPicPr>
          <p:cNvPr id="16" name="Picture 15">
            <a:extLst>
              <a:ext uri="{FF2B5EF4-FFF2-40B4-BE49-F238E27FC236}">
                <a16:creationId xmlns:a16="http://schemas.microsoft.com/office/drawing/2014/main" id="{39262CEC-4C00-4BE3-810E-D675DBA8D012}"/>
              </a:ext>
            </a:extLst>
          </p:cNvPr>
          <p:cNvPicPr>
            <a:picLocks noChangeAspect="1"/>
          </p:cNvPicPr>
          <p:nvPr/>
        </p:nvPicPr>
        <p:blipFill>
          <a:blip r:embed="rId3"/>
          <a:stretch>
            <a:fillRect/>
          </a:stretch>
        </p:blipFill>
        <p:spPr>
          <a:xfrm>
            <a:off x="9748837" y="183356"/>
            <a:ext cx="2266950" cy="1589346"/>
          </a:xfrm>
          <a:prstGeom prst="rect">
            <a:avLst/>
          </a:prstGeom>
        </p:spPr>
      </p:pic>
    </p:spTree>
    <p:extLst>
      <p:ext uri="{BB962C8B-B14F-4D97-AF65-F5344CB8AC3E}">
        <p14:creationId xmlns:p14="http://schemas.microsoft.com/office/powerpoint/2010/main" val="3885964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07644-6C14-4306-99E3-BB933877EB03}"/>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Home Economics</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72BE754D-94C6-D010-3F26-532F9B76C1C9}"/>
              </a:ext>
            </a:extLst>
          </p:cNvPr>
          <p:cNvGraphicFramePr>
            <a:graphicFrameLocks noGrp="1"/>
          </p:cNvGraphicFramePr>
          <p:nvPr/>
        </p:nvGraphicFramePr>
        <p:xfrm>
          <a:off x="305594" y="1555115"/>
          <a:ext cx="11486072" cy="5151120"/>
        </p:xfrm>
        <a:graphic>
          <a:graphicData uri="http://schemas.openxmlformats.org/drawingml/2006/table">
            <a:tbl>
              <a:tblPr firstRow="1" bandRow="1">
                <a:tableStyleId>{5C22544A-7EE6-4342-B048-85BDC9FD1C3A}</a:tableStyleId>
              </a:tblPr>
              <a:tblGrid>
                <a:gridCol w="11486072">
                  <a:extLst>
                    <a:ext uri="{9D8B030D-6E8A-4147-A177-3AD203B41FA5}">
                      <a16:colId xmlns:a16="http://schemas.microsoft.com/office/drawing/2014/main" val="3670296993"/>
                    </a:ext>
                  </a:extLst>
                </a:gridCol>
              </a:tblGrid>
              <a:tr h="370840">
                <a:tc>
                  <a:txBody>
                    <a:bodyPr/>
                    <a:lstStyle/>
                    <a:p>
                      <a:pPr marL="0" indent="0">
                        <a:buNone/>
                      </a:pPr>
                      <a:r>
                        <a:rPr lang="en-GB" sz="2000" b="1" dirty="0">
                          <a:solidFill>
                            <a:schemeClr val="tx1"/>
                          </a:solidFill>
                        </a:rPr>
                        <a:t>What is covered? </a:t>
                      </a:r>
                    </a:p>
                    <a:p>
                      <a:pPr marL="0" indent="0">
                        <a:buNone/>
                      </a:pPr>
                      <a:r>
                        <a:rPr lang="en-GB" sz="2000" b="1" dirty="0">
                          <a:solidFill>
                            <a:schemeClr val="tx1"/>
                          </a:solidFill>
                        </a:rPr>
                        <a:t>It’s an academic subject with very little cooking unlike in JC.</a:t>
                      </a:r>
                    </a:p>
                    <a:p>
                      <a:pPr marL="0" indent="0">
                        <a:buNone/>
                      </a:pPr>
                      <a:r>
                        <a:rPr lang="en-GB" sz="2000" b="0" dirty="0">
                          <a:solidFill>
                            <a:schemeClr val="tx1"/>
                          </a:solidFill>
                        </a:rPr>
                        <a:t>3 core areas and 1 elective. </a:t>
                      </a:r>
                    </a:p>
                    <a:p>
                      <a:pPr marL="0" indent="0">
                        <a:buNone/>
                      </a:pPr>
                      <a:r>
                        <a:rPr lang="en-GB" sz="2000" b="0" dirty="0">
                          <a:solidFill>
                            <a:schemeClr val="tx1"/>
                          </a:solidFill>
                        </a:rPr>
                        <a:t>Core: Food Studies (45%), </a:t>
                      </a:r>
                    </a:p>
                    <a:p>
                      <a:pPr marL="0" indent="0">
                        <a:buNone/>
                      </a:pPr>
                      <a:r>
                        <a:rPr lang="en-GB" sz="2000" b="0" dirty="0">
                          <a:solidFill>
                            <a:schemeClr val="tx1"/>
                          </a:solidFill>
                        </a:rPr>
                        <a:t>Resource Management &amp; Consumer Studies (25%) </a:t>
                      </a:r>
                    </a:p>
                    <a:p>
                      <a:pPr marL="0" indent="0">
                        <a:buNone/>
                      </a:pPr>
                      <a:r>
                        <a:rPr lang="en-GB" sz="2000" b="0" dirty="0">
                          <a:solidFill>
                            <a:schemeClr val="tx1"/>
                          </a:solidFill>
                        </a:rPr>
                        <a:t>Social Studies (10%). </a:t>
                      </a:r>
                    </a:p>
                    <a:p>
                      <a:pPr marL="0" indent="0">
                        <a:buNone/>
                      </a:pPr>
                      <a:r>
                        <a:rPr lang="en-GB" sz="2000" b="0" dirty="0">
                          <a:solidFill>
                            <a:schemeClr val="tx1"/>
                          </a:solidFill>
                        </a:rPr>
                        <a:t>Electives: 3 of which 1 is chosen (20%): </a:t>
                      </a:r>
                    </a:p>
                    <a:p>
                      <a:pPr marL="0" indent="0">
                        <a:buNone/>
                      </a:pPr>
                      <a:r>
                        <a:rPr lang="en-GB" sz="2000" b="0" dirty="0">
                          <a:solidFill>
                            <a:schemeClr val="tx1"/>
                          </a:solidFill>
                        </a:rPr>
                        <a:t>Home Design and Management, Textiles, Fashion and Design</a:t>
                      </a:r>
                    </a:p>
                  </a:txBody>
                  <a:tcPr>
                    <a:solidFill>
                      <a:schemeClr val="bg1"/>
                    </a:solidFill>
                  </a:tcPr>
                </a:tc>
                <a:extLst>
                  <a:ext uri="{0D108BD9-81ED-4DB2-BD59-A6C34878D82A}">
                    <a16:rowId xmlns:a16="http://schemas.microsoft.com/office/drawing/2014/main" val="4072784696"/>
                  </a:ext>
                </a:extLst>
              </a:tr>
              <a:tr h="370840">
                <a:tc>
                  <a:txBody>
                    <a:bodyPr/>
                    <a:lstStyle/>
                    <a:p>
                      <a:pPr marL="0" indent="0">
                        <a:buNone/>
                      </a:pPr>
                      <a:r>
                        <a:rPr lang="en-GB" sz="2000" b="1" dirty="0"/>
                        <a:t>Examination: </a:t>
                      </a:r>
                    </a:p>
                    <a:p>
                      <a:pPr marL="0" indent="0">
                        <a:buNone/>
                      </a:pPr>
                      <a:r>
                        <a:rPr lang="en-GB" sz="2000" dirty="0"/>
                        <a:t>Written Exam: 80%: 2.5 hours (Core: 60% &amp; Electives: 20%) </a:t>
                      </a:r>
                    </a:p>
                    <a:p>
                      <a:pPr marL="0" indent="0">
                        <a:buNone/>
                      </a:pPr>
                      <a:r>
                        <a:rPr lang="en-GB" sz="2000" dirty="0"/>
                        <a:t>Practical coursework: 20% 2 </a:t>
                      </a:r>
                    </a:p>
                    <a:p>
                      <a:pPr marL="0" indent="0">
                        <a:buNone/>
                      </a:pPr>
                      <a:r>
                        <a:rPr lang="en-GB" sz="2000" dirty="0"/>
                        <a:t>(2028 will have less questions to answer and more choice as a result of Covid accommodations)</a:t>
                      </a:r>
                    </a:p>
                    <a:p>
                      <a:pPr marL="0" indent="0">
                        <a:buNone/>
                      </a:pPr>
                      <a:endParaRPr lang="en-GB" sz="2000" dirty="0"/>
                    </a:p>
                  </a:txBody>
                  <a:tcPr>
                    <a:solidFill>
                      <a:srgbClr val="CC99FF"/>
                    </a:solidFill>
                  </a:tcPr>
                </a:tc>
                <a:extLst>
                  <a:ext uri="{0D108BD9-81ED-4DB2-BD59-A6C34878D82A}">
                    <a16:rowId xmlns:a16="http://schemas.microsoft.com/office/drawing/2014/main" val="7548074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Courses/Careers: </a:t>
                      </a:r>
                      <a:r>
                        <a:rPr lang="en-GB" sz="2000" dirty="0"/>
                        <a:t>Hotel, Catering &amp; Tourism, Culinary Arts, Fashion &amp; Design, Childcare, Home Economics Teaching, Social Care, Food Science</a:t>
                      </a:r>
                    </a:p>
                    <a:p>
                      <a:endParaRPr lang="en-GB" sz="2000" dirty="0">
                        <a:solidFill>
                          <a:schemeClr val="tx1"/>
                        </a:solidFill>
                      </a:endParaRPr>
                    </a:p>
                  </a:txBody>
                  <a:tcPr>
                    <a:solidFill>
                      <a:srgbClr val="B97DC5"/>
                    </a:solidFill>
                  </a:tcPr>
                </a:tc>
                <a:extLst>
                  <a:ext uri="{0D108BD9-81ED-4DB2-BD59-A6C34878D82A}">
                    <a16:rowId xmlns:a16="http://schemas.microsoft.com/office/drawing/2014/main" val="2142277972"/>
                  </a:ext>
                </a:extLst>
              </a:tr>
            </a:tbl>
          </a:graphicData>
        </a:graphic>
      </p:graphicFrame>
      <p:pic>
        <p:nvPicPr>
          <p:cNvPr id="17" name="Picture 16">
            <a:extLst>
              <a:ext uri="{FF2B5EF4-FFF2-40B4-BE49-F238E27FC236}">
                <a16:creationId xmlns:a16="http://schemas.microsoft.com/office/drawing/2014/main" id="{5D1B7B2A-F033-45ED-B277-85C1DB506B31}"/>
              </a:ext>
            </a:extLst>
          </p:cNvPr>
          <p:cNvPicPr>
            <a:picLocks noChangeAspect="1"/>
          </p:cNvPicPr>
          <p:nvPr/>
        </p:nvPicPr>
        <p:blipFill>
          <a:blip r:embed="rId2"/>
          <a:stretch>
            <a:fillRect/>
          </a:stretch>
        </p:blipFill>
        <p:spPr>
          <a:xfrm>
            <a:off x="7929233" y="171742"/>
            <a:ext cx="1847850" cy="2476500"/>
          </a:xfrm>
          <a:prstGeom prst="rect">
            <a:avLst/>
          </a:prstGeom>
        </p:spPr>
      </p:pic>
      <p:pic>
        <p:nvPicPr>
          <p:cNvPr id="16" name="Picture 15">
            <a:extLst>
              <a:ext uri="{FF2B5EF4-FFF2-40B4-BE49-F238E27FC236}">
                <a16:creationId xmlns:a16="http://schemas.microsoft.com/office/drawing/2014/main" id="{544CE048-F70E-4D70-9448-7FDFC9170BAB}"/>
              </a:ext>
            </a:extLst>
          </p:cNvPr>
          <p:cNvPicPr>
            <a:picLocks noChangeAspect="1"/>
          </p:cNvPicPr>
          <p:nvPr/>
        </p:nvPicPr>
        <p:blipFill>
          <a:blip r:embed="rId3"/>
          <a:stretch>
            <a:fillRect/>
          </a:stretch>
        </p:blipFill>
        <p:spPr>
          <a:xfrm>
            <a:off x="10255941" y="114592"/>
            <a:ext cx="1800225" cy="2533650"/>
          </a:xfrm>
          <a:prstGeom prst="rect">
            <a:avLst/>
          </a:prstGeom>
        </p:spPr>
      </p:pic>
    </p:spTree>
    <p:extLst>
      <p:ext uri="{BB962C8B-B14F-4D97-AF65-F5344CB8AC3E}">
        <p14:creationId xmlns:p14="http://schemas.microsoft.com/office/powerpoint/2010/main" val="470163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840B1-DF6B-4F5D-B677-63736B2B45F8}"/>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Physical Education**</a:t>
            </a:r>
            <a:br>
              <a:rPr lang="en-GB" b="1" i="0" dirty="0">
                <a:solidFill>
                  <a:srgbClr val="222222"/>
                </a:solidFill>
                <a:effectLst/>
                <a:latin typeface="Montserrat" panose="00000500000000000000" pitchFamily="2" charset="0"/>
              </a:rPr>
            </a:br>
            <a:endParaRPr lang="en-GB" dirty="0"/>
          </a:p>
        </p:txBody>
      </p:sp>
      <p:graphicFrame>
        <p:nvGraphicFramePr>
          <p:cNvPr id="3" name="Table 4">
            <a:extLst>
              <a:ext uri="{FF2B5EF4-FFF2-40B4-BE49-F238E27FC236}">
                <a16:creationId xmlns:a16="http://schemas.microsoft.com/office/drawing/2014/main" id="{6B09DBC0-C05D-53E8-18EF-6D9439F4295D}"/>
              </a:ext>
            </a:extLst>
          </p:cNvPr>
          <p:cNvGraphicFramePr>
            <a:graphicFrameLocks noGrp="1"/>
          </p:cNvGraphicFramePr>
          <p:nvPr/>
        </p:nvGraphicFramePr>
        <p:xfrm>
          <a:off x="233246" y="1392640"/>
          <a:ext cx="11711130" cy="6179900"/>
        </p:xfrm>
        <a:graphic>
          <a:graphicData uri="http://schemas.openxmlformats.org/drawingml/2006/table">
            <a:tbl>
              <a:tblPr firstRow="1" bandRow="1">
                <a:tableStyleId>{5C22544A-7EE6-4342-B048-85BDC9FD1C3A}</a:tableStyleId>
              </a:tblPr>
              <a:tblGrid>
                <a:gridCol w="11711130">
                  <a:extLst>
                    <a:ext uri="{9D8B030D-6E8A-4147-A177-3AD203B41FA5}">
                      <a16:colId xmlns:a16="http://schemas.microsoft.com/office/drawing/2014/main" val="2061702854"/>
                    </a:ext>
                  </a:extLst>
                </a:gridCol>
              </a:tblGrid>
              <a:tr h="3396711">
                <a:tc>
                  <a:txBody>
                    <a:bodyPr/>
                    <a:lstStyle/>
                    <a:p>
                      <a:pPr marL="0" indent="0" algn="l">
                        <a:buNone/>
                      </a:pPr>
                      <a:r>
                        <a:rPr lang="en-GB" sz="1800" b="1" i="0" dirty="0">
                          <a:solidFill>
                            <a:schemeClr val="tx1"/>
                          </a:solidFill>
                          <a:effectLst/>
                          <a:latin typeface="Lato" panose="020F0502020204030203" pitchFamily="34" charset="0"/>
                        </a:rPr>
                        <a:t>What is Covered?</a:t>
                      </a:r>
                    </a:p>
                    <a:p>
                      <a:pPr marL="0" indent="0" algn="l">
                        <a:buNone/>
                      </a:pPr>
                      <a:r>
                        <a:rPr lang="en-GB" sz="1800" i="0" dirty="0">
                          <a:solidFill>
                            <a:schemeClr val="tx1"/>
                          </a:solidFill>
                          <a:effectLst/>
                          <a:latin typeface="Lato" panose="020F0502020204030203" pitchFamily="34" charset="0"/>
                        </a:rPr>
                        <a:t>LCPE is the equivalent </a:t>
                      </a:r>
                      <a:r>
                        <a:rPr lang="en-GB" sz="1800" b="0" i="0" dirty="0">
                          <a:solidFill>
                            <a:schemeClr val="tx1"/>
                          </a:solidFill>
                          <a:effectLst/>
                          <a:latin typeface="Lato" panose="020F0502020204030203" pitchFamily="34" charset="0"/>
                        </a:rPr>
                        <a:t>of studying sports science in first year in college. As the written assessment comprises 50% of the marking, ability in the physical activity alone will not be sufficient, students will need to engage with the classroom section of the course. Theoretical  knowledge such as how to analyse skills and improve nutrition, will directly benefit student’s physical performance goals. </a:t>
                      </a:r>
                      <a:endParaRPr lang="en-GB" sz="1800" b="1" i="0" dirty="0">
                        <a:solidFill>
                          <a:schemeClr val="tx1"/>
                        </a:solidFill>
                        <a:effectLst/>
                        <a:latin typeface="Lato" panose="020F0502020204030203" pitchFamily="34" charset="0"/>
                      </a:endParaRPr>
                    </a:p>
                    <a:p>
                      <a:pPr marL="0" indent="0" algn="l">
                        <a:buNone/>
                      </a:pPr>
                      <a:r>
                        <a:rPr lang="en-GB" sz="1800" b="1" i="0" dirty="0">
                          <a:solidFill>
                            <a:schemeClr val="tx1"/>
                          </a:solidFill>
                          <a:effectLst/>
                          <a:latin typeface="Lato" panose="020F0502020204030203" pitchFamily="34" charset="0"/>
                        </a:rPr>
                        <a:t>Course Content:</a:t>
                      </a:r>
                    </a:p>
                    <a:p>
                      <a:pPr marL="0" indent="0" algn="l">
                        <a:buNone/>
                      </a:pPr>
                      <a:r>
                        <a:rPr lang="en-GB" sz="1800" b="1" i="0" dirty="0">
                          <a:solidFill>
                            <a:schemeClr val="tx1"/>
                          </a:solidFill>
                          <a:effectLst/>
                          <a:latin typeface="Lato"/>
                        </a:rPr>
                        <a:t>Strand 1 Topics: </a:t>
                      </a:r>
                      <a:r>
                        <a:rPr lang="en-GB" sz="1800" b="0" i="0" dirty="0">
                          <a:solidFill>
                            <a:schemeClr val="tx1"/>
                          </a:solidFill>
                          <a:effectLst/>
                          <a:latin typeface="Lato"/>
                        </a:rPr>
                        <a:t>Skill learning, participation and performance. </a:t>
                      </a:r>
                    </a:p>
                    <a:p>
                      <a:pPr marL="0" indent="0" algn="l">
                        <a:buNone/>
                      </a:pPr>
                      <a:r>
                        <a:rPr lang="en-GB" sz="1800" b="1" i="0" dirty="0">
                          <a:solidFill>
                            <a:schemeClr val="tx1"/>
                          </a:solidFill>
                          <a:effectLst/>
                          <a:latin typeface="Lato"/>
                        </a:rPr>
                        <a:t>Strand 2 Topics: </a:t>
                      </a:r>
                      <a:r>
                        <a:rPr lang="en-GB" sz="1800" b="0" i="0" dirty="0">
                          <a:solidFill>
                            <a:schemeClr val="tx1"/>
                          </a:solidFill>
                          <a:effectLst/>
                          <a:latin typeface="Lato"/>
                        </a:rPr>
                        <a:t>Physical and psychological demands of performance.</a:t>
                      </a:r>
                    </a:p>
                    <a:p>
                      <a:pPr marL="0" lvl="0" indent="0" algn="l">
                        <a:buNone/>
                      </a:pPr>
                      <a:r>
                        <a:rPr lang="en-GB" sz="1800" b="1" i="0" dirty="0">
                          <a:solidFill>
                            <a:schemeClr val="tx1"/>
                          </a:solidFill>
                          <a:effectLst/>
                          <a:latin typeface="Lato"/>
                        </a:rPr>
                        <a:t>Strand 3 Topics</a:t>
                      </a:r>
                      <a:r>
                        <a:rPr lang="en-GB" sz="1800" b="0" i="0" dirty="0">
                          <a:solidFill>
                            <a:schemeClr val="tx1"/>
                          </a:solidFill>
                          <a:effectLst/>
                          <a:latin typeface="Lato"/>
                        </a:rPr>
                        <a:t>: Factors influencing participation in physical activity.</a:t>
                      </a:r>
                    </a:p>
                    <a:p>
                      <a:pPr marL="0" indent="0" algn="l">
                        <a:buNone/>
                      </a:pPr>
                      <a:r>
                        <a:rPr lang="en-GB" sz="1800" b="1" dirty="0">
                          <a:solidFill>
                            <a:schemeClr val="tx1"/>
                          </a:solidFill>
                          <a:latin typeface="Lato" panose="020F0502020204030203" pitchFamily="34" charset="0"/>
                        </a:rPr>
                        <a:t>In addition two of the following each year: </a:t>
                      </a:r>
                      <a:r>
                        <a:rPr lang="en-GB" sz="1800" b="0" i="0" dirty="0">
                          <a:solidFill>
                            <a:schemeClr val="tx1"/>
                          </a:solidFill>
                          <a:effectLst/>
                          <a:latin typeface="Lato" panose="020F0502020204030203" pitchFamily="34" charset="0"/>
                        </a:rPr>
                        <a:t>Physical activity and inclusion. Technology, media and sport. </a:t>
                      </a:r>
                    </a:p>
                    <a:p>
                      <a:pPr marL="0" indent="0" algn="l">
                        <a:buNone/>
                      </a:pPr>
                      <a:r>
                        <a:rPr lang="en-GB" sz="1800" dirty="0">
                          <a:solidFill>
                            <a:schemeClr val="tx1"/>
                          </a:solidFill>
                          <a:latin typeface="Lato" panose="020F0502020204030203" pitchFamily="34" charset="0"/>
                        </a:rPr>
                        <a:t>Gender &amp; Physical Activity </a:t>
                      </a:r>
                      <a:r>
                        <a:rPr lang="en-GB" sz="1800" b="0" i="0" dirty="0">
                          <a:solidFill>
                            <a:schemeClr val="tx1"/>
                          </a:solidFill>
                          <a:effectLst/>
                          <a:latin typeface="Lato" panose="020F0502020204030203" pitchFamily="34" charset="0"/>
                        </a:rPr>
                        <a:t>Business &amp; Enterprise in Physical activity &amp; sport</a:t>
                      </a:r>
                    </a:p>
                    <a:p>
                      <a:pPr marL="0" indent="0" algn="l">
                        <a:buNone/>
                      </a:pPr>
                      <a:r>
                        <a:rPr lang="en-GB" sz="1800" b="1" i="0" dirty="0">
                          <a:solidFill>
                            <a:schemeClr val="tx1"/>
                          </a:solidFill>
                          <a:effectLst/>
                          <a:latin typeface="Lato"/>
                        </a:rPr>
                        <a:t>Project</a:t>
                      </a:r>
                      <a:r>
                        <a:rPr lang="en-GB" sz="1800" b="0" i="0" dirty="0">
                          <a:solidFill>
                            <a:schemeClr val="tx1"/>
                          </a:solidFill>
                          <a:effectLst/>
                          <a:latin typeface="Lato"/>
                        </a:rPr>
                        <a:t> – You can only choose from a specific list of activities including gymnastics, kayaking, badminton, golf, GAA</a:t>
                      </a:r>
                      <a:endParaRPr lang="en-GB" sz="1800" b="0" i="0" dirty="0">
                        <a:solidFill>
                          <a:schemeClr val="tx1"/>
                        </a:solidFill>
                        <a:effectLst/>
                        <a:latin typeface="Lato" panose="020F0502020204030203" pitchFamily="34" charset="0"/>
                      </a:endParaRPr>
                    </a:p>
                  </a:txBody>
                  <a:tcPr>
                    <a:solidFill>
                      <a:schemeClr val="bg1"/>
                    </a:solidFill>
                  </a:tcPr>
                </a:tc>
                <a:extLst>
                  <a:ext uri="{0D108BD9-81ED-4DB2-BD59-A6C34878D82A}">
                    <a16:rowId xmlns:a16="http://schemas.microsoft.com/office/drawing/2014/main" val="2701646928"/>
                  </a:ext>
                </a:extLst>
              </a:tr>
              <a:tr h="741016">
                <a:tc>
                  <a:txBody>
                    <a:bodyPr/>
                    <a:lstStyle/>
                    <a:p>
                      <a:pPr marL="0" indent="0" algn="l">
                        <a:buNone/>
                      </a:pPr>
                      <a:r>
                        <a:rPr lang="en-GB" b="1" i="0" dirty="0">
                          <a:solidFill>
                            <a:schemeClr val="tx1"/>
                          </a:solidFill>
                          <a:effectLst/>
                          <a:latin typeface="Lato" panose="020F0502020204030203" pitchFamily="34" charset="0"/>
                        </a:rPr>
                        <a:t>There are three assessment components in LCPE: </a:t>
                      </a:r>
                    </a:p>
                    <a:p>
                      <a:pPr marL="0" indent="0">
                        <a:buNone/>
                      </a:pPr>
                      <a:r>
                        <a:rPr lang="en-GB" b="0" i="0" dirty="0">
                          <a:solidFill>
                            <a:schemeClr val="tx1"/>
                          </a:solidFill>
                          <a:effectLst/>
                          <a:latin typeface="Lato"/>
                        </a:rPr>
                        <a:t>Physical activity project and Performance assessment – 50%. Written examination – 50%.</a:t>
                      </a:r>
                      <a:r>
                        <a:rPr lang="en-GB" b="1" i="0" dirty="0">
                          <a:solidFill>
                            <a:schemeClr val="tx1"/>
                          </a:solidFill>
                          <a:effectLst/>
                          <a:latin typeface="Lato"/>
                        </a:rPr>
                        <a:t> </a:t>
                      </a:r>
                    </a:p>
                  </a:txBody>
                  <a:tcPr>
                    <a:solidFill>
                      <a:srgbClr val="CC99FF"/>
                    </a:solidFill>
                  </a:tcPr>
                </a:tc>
                <a:extLst>
                  <a:ext uri="{0D108BD9-81ED-4DB2-BD59-A6C34878D82A}">
                    <a16:rowId xmlns:a16="http://schemas.microsoft.com/office/drawing/2014/main" val="784577415"/>
                  </a:ext>
                </a:extLst>
              </a:tr>
              <a:tr h="1781284">
                <a:tc>
                  <a:txBody>
                    <a:bodyPr/>
                    <a:lstStyle/>
                    <a:p>
                      <a:pPr marL="0" indent="0" algn="l">
                        <a:buNone/>
                      </a:pPr>
                      <a:r>
                        <a:rPr lang="en-GB" b="1" i="0" dirty="0">
                          <a:solidFill>
                            <a:schemeClr val="tx1"/>
                          </a:solidFill>
                          <a:effectLst/>
                          <a:latin typeface="Montserrat" panose="00000500000000000000" pitchFamily="2" charset="0"/>
                        </a:rPr>
                        <a:t>Career Sectors</a:t>
                      </a:r>
                    </a:p>
                    <a:p>
                      <a:pPr marL="0" indent="0" algn="l">
                        <a:buNone/>
                      </a:pPr>
                      <a:r>
                        <a:rPr lang="en-GB" b="0" i="0" dirty="0">
                          <a:solidFill>
                            <a:schemeClr val="tx1"/>
                          </a:solidFill>
                          <a:effectLst/>
                          <a:latin typeface="Lato"/>
                        </a:rPr>
                        <a:t>This subject builds skills and knowledge that are particularly useful for careers in the following Career Sectors: sports and fitness occupations, Physiotherapy, physical training or sports coaching, </a:t>
                      </a:r>
                      <a:r>
                        <a:rPr lang="en-GB" dirty="0">
                          <a:solidFill>
                            <a:schemeClr val="tx1"/>
                          </a:solidFill>
                          <a:latin typeface="Lato"/>
                        </a:rPr>
                        <a:t>Strength &amp; Conditioning.</a:t>
                      </a:r>
                      <a:endParaRPr lang="en-GB" b="0" i="0" dirty="0">
                        <a:solidFill>
                          <a:schemeClr val="tx1"/>
                        </a:solidFill>
                        <a:effectLst/>
                        <a:latin typeface="Lato" panose="020F0502020204030203" pitchFamily="34" charset="0"/>
                      </a:endParaRPr>
                    </a:p>
                  </a:txBody>
                  <a:tcPr>
                    <a:solidFill>
                      <a:srgbClr val="B97DC5"/>
                    </a:solidFill>
                  </a:tcPr>
                </a:tc>
                <a:extLst>
                  <a:ext uri="{0D108BD9-81ED-4DB2-BD59-A6C34878D82A}">
                    <a16:rowId xmlns:a16="http://schemas.microsoft.com/office/drawing/2014/main" val="2864664014"/>
                  </a:ext>
                </a:extLst>
              </a:tr>
            </a:tbl>
          </a:graphicData>
        </a:graphic>
      </p:graphicFrame>
      <p:pic>
        <p:nvPicPr>
          <p:cNvPr id="19" name="Picture 18">
            <a:extLst>
              <a:ext uri="{FF2B5EF4-FFF2-40B4-BE49-F238E27FC236}">
                <a16:creationId xmlns:a16="http://schemas.microsoft.com/office/drawing/2014/main" id="{6B55B7CA-D985-4E32-89BB-D79E898D861E}"/>
              </a:ext>
            </a:extLst>
          </p:cNvPr>
          <p:cNvPicPr>
            <a:picLocks noChangeAspect="1"/>
          </p:cNvPicPr>
          <p:nvPr/>
        </p:nvPicPr>
        <p:blipFill>
          <a:blip r:embed="rId2"/>
          <a:stretch>
            <a:fillRect/>
          </a:stretch>
        </p:blipFill>
        <p:spPr>
          <a:xfrm>
            <a:off x="7320137" y="-2547"/>
            <a:ext cx="2409825" cy="1586079"/>
          </a:xfrm>
          <a:prstGeom prst="rect">
            <a:avLst/>
          </a:prstGeom>
        </p:spPr>
      </p:pic>
      <p:pic>
        <p:nvPicPr>
          <p:cNvPr id="18" name="Picture 17">
            <a:extLst>
              <a:ext uri="{FF2B5EF4-FFF2-40B4-BE49-F238E27FC236}">
                <a16:creationId xmlns:a16="http://schemas.microsoft.com/office/drawing/2014/main" id="{DC49D7C8-DF52-491C-ABD6-91AAF948575A}"/>
              </a:ext>
            </a:extLst>
          </p:cNvPr>
          <p:cNvPicPr>
            <a:picLocks noChangeAspect="1"/>
          </p:cNvPicPr>
          <p:nvPr/>
        </p:nvPicPr>
        <p:blipFill>
          <a:blip r:embed="rId3"/>
          <a:stretch>
            <a:fillRect/>
          </a:stretch>
        </p:blipFill>
        <p:spPr>
          <a:xfrm>
            <a:off x="9729962" y="-2548"/>
            <a:ext cx="2445543" cy="1586079"/>
          </a:xfrm>
          <a:prstGeom prst="rect">
            <a:avLst/>
          </a:prstGeom>
        </p:spPr>
      </p:pic>
    </p:spTree>
    <p:extLst>
      <p:ext uri="{BB962C8B-B14F-4D97-AF65-F5344CB8AC3E}">
        <p14:creationId xmlns:p14="http://schemas.microsoft.com/office/powerpoint/2010/main" val="22582922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05C85-4931-08E2-4703-94AA5A13E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CB89DB-637B-B7BD-678C-43F3C3641E46}"/>
              </a:ext>
            </a:extLst>
          </p:cNvPr>
          <p:cNvSpPr>
            <a:spLocks noGrp="1"/>
          </p:cNvSpPr>
          <p:nvPr>
            <p:ph type="title"/>
          </p:nvPr>
        </p:nvSpPr>
        <p:spPr>
          <a:xfrm>
            <a:off x="838200" y="365125"/>
            <a:ext cx="5737981" cy="1337658"/>
          </a:xfrm>
        </p:spPr>
        <p:txBody>
          <a:bodyPr>
            <a:normAutofit/>
          </a:bodyPr>
          <a:lstStyle/>
          <a:p>
            <a:r>
              <a:rPr lang="en-GB" b="1">
                <a:latin typeface="Montserrat"/>
              </a:rPr>
              <a:t>Politics &amp; Society</a:t>
            </a:r>
            <a:br>
              <a:rPr lang="en-GB" b="1" i="0" dirty="0">
                <a:effectLst/>
                <a:latin typeface="Montserrat" panose="00000500000000000000" pitchFamily="2" charset="0"/>
              </a:rPr>
            </a:br>
            <a:endParaRPr lang="en-GB">
              <a:ea typeface="Calibri Light"/>
              <a:cs typeface="Calibri Light"/>
            </a:endParaRPr>
          </a:p>
        </p:txBody>
      </p:sp>
      <p:graphicFrame>
        <p:nvGraphicFramePr>
          <p:cNvPr id="3" name="Table 4">
            <a:extLst>
              <a:ext uri="{FF2B5EF4-FFF2-40B4-BE49-F238E27FC236}">
                <a16:creationId xmlns:a16="http://schemas.microsoft.com/office/drawing/2014/main" id="{161A3741-342B-5A05-24E0-59DAA166CDE0}"/>
              </a:ext>
            </a:extLst>
          </p:cNvPr>
          <p:cNvGraphicFramePr>
            <a:graphicFrameLocks noGrp="1"/>
          </p:cNvGraphicFramePr>
          <p:nvPr/>
        </p:nvGraphicFramePr>
        <p:xfrm>
          <a:off x="245341" y="1162831"/>
          <a:ext cx="8482310" cy="5305069"/>
        </p:xfrm>
        <a:graphic>
          <a:graphicData uri="http://schemas.openxmlformats.org/drawingml/2006/table">
            <a:tbl>
              <a:tblPr firstRow="1" bandRow="1">
                <a:tableStyleId>{5C22544A-7EE6-4342-B048-85BDC9FD1C3A}</a:tableStyleId>
              </a:tblPr>
              <a:tblGrid>
                <a:gridCol w="8482310">
                  <a:extLst>
                    <a:ext uri="{9D8B030D-6E8A-4147-A177-3AD203B41FA5}">
                      <a16:colId xmlns:a16="http://schemas.microsoft.com/office/drawing/2014/main" val="2061702854"/>
                    </a:ext>
                  </a:extLst>
                </a:gridCol>
              </a:tblGrid>
              <a:tr h="3029905">
                <a:tc>
                  <a:txBody>
                    <a:bodyPr/>
                    <a:lstStyle/>
                    <a:p>
                      <a:pPr marL="0" indent="0" algn="l">
                        <a:buNone/>
                      </a:pPr>
                      <a:r>
                        <a:rPr lang="en-GB" sz="1800" b="1" i="0" dirty="0">
                          <a:solidFill>
                            <a:schemeClr val="tx1"/>
                          </a:solidFill>
                          <a:effectLst/>
                          <a:latin typeface="Lato"/>
                        </a:rPr>
                        <a:t>What is Covered? </a:t>
                      </a:r>
                    </a:p>
                    <a:p>
                      <a:pPr marL="0" lvl="0" indent="0" algn="l">
                        <a:buNone/>
                      </a:pPr>
                      <a:r>
                        <a:rPr lang="en-GB" sz="1800" b="0" i="0" dirty="0">
                          <a:solidFill>
                            <a:schemeClr val="tx1"/>
                          </a:solidFill>
                          <a:effectLst/>
                          <a:latin typeface="Lato"/>
                        </a:rPr>
                        <a:t>It's the study of social systems within which people act locally, nationally and more widely across the world.</a:t>
                      </a:r>
                    </a:p>
                    <a:p>
                      <a:pPr marL="0" indent="0" algn="l">
                        <a:buNone/>
                      </a:pPr>
                      <a:endParaRPr lang="en-GB" sz="1800" b="0" i="0" dirty="0">
                        <a:solidFill>
                          <a:schemeClr val="tx1"/>
                        </a:solidFill>
                        <a:effectLst/>
                        <a:latin typeface="Lato"/>
                      </a:endParaRPr>
                    </a:p>
                    <a:p>
                      <a:pPr marL="0" indent="0" algn="l">
                        <a:buNone/>
                      </a:pPr>
                      <a:r>
                        <a:rPr lang="en-GB" sz="1800" b="1" i="0" dirty="0">
                          <a:solidFill>
                            <a:schemeClr val="tx1"/>
                          </a:solidFill>
                          <a:effectLst/>
                          <a:latin typeface="Lato" panose="020F0502020204030203" pitchFamily="34" charset="0"/>
                        </a:rPr>
                        <a:t>Course Content:</a:t>
                      </a:r>
                    </a:p>
                    <a:p>
                      <a:pPr marL="0" indent="0" algn="l">
                        <a:buNone/>
                      </a:pPr>
                      <a:r>
                        <a:rPr lang="en-GB" sz="1800" b="0" i="0" dirty="0">
                          <a:solidFill>
                            <a:schemeClr val="tx1"/>
                          </a:solidFill>
                          <a:effectLst/>
                          <a:latin typeface="Lato"/>
                        </a:rPr>
                        <a:t>Strand 1 – </a:t>
                      </a:r>
                      <a:r>
                        <a:rPr lang="en-GB" sz="1800" b="1" i="0" dirty="0">
                          <a:solidFill>
                            <a:schemeClr val="tx1"/>
                          </a:solidFill>
                          <a:effectLst/>
                          <a:latin typeface="Lato"/>
                        </a:rPr>
                        <a:t>Power and decision making:</a:t>
                      </a:r>
                      <a:r>
                        <a:rPr lang="en-GB" sz="1800" b="0" i="0" dirty="0">
                          <a:solidFill>
                            <a:schemeClr val="tx1"/>
                          </a:solidFill>
                          <a:effectLst/>
                          <a:latin typeface="Lato"/>
                        </a:rPr>
                        <a:t> in school, national and European </a:t>
                      </a:r>
                      <a:r>
                        <a:rPr lang="en-GB" sz="1800" b="0" i="0" dirty="0" err="1">
                          <a:solidFill>
                            <a:schemeClr val="tx1"/>
                          </a:solidFill>
                          <a:effectLst/>
                          <a:latin typeface="Lato"/>
                        </a:rPr>
                        <a:t>leve</a:t>
                      </a:r>
                      <a:r>
                        <a:rPr lang="en-GB" sz="1800" b="0" i="0" dirty="0">
                          <a:solidFill>
                            <a:schemeClr val="tx1"/>
                          </a:solidFill>
                          <a:effectLst/>
                          <a:latin typeface="Lato"/>
                        </a:rPr>
                        <a:t>l</a:t>
                      </a:r>
                    </a:p>
                    <a:p>
                      <a:pPr marL="0" lvl="0" indent="0" algn="l">
                        <a:buNone/>
                      </a:pPr>
                      <a:r>
                        <a:rPr lang="en-GB" sz="1800" b="0" i="0" dirty="0">
                          <a:solidFill>
                            <a:schemeClr val="tx1"/>
                          </a:solidFill>
                          <a:effectLst/>
                          <a:latin typeface="Lato"/>
                        </a:rPr>
                        <a:t>Strand 2 -  </a:t>
                      </a:r>
                      <a:r>
                        <a:rPr lang="en-GB" sz="1800" b="1" i="0" dirty="0">
                          <a:solidFill>
                            <a:schemeClr val="tx1"/>
                          </a:solidFill>
                          <a:effectLst/>
                          <a:latin typeface="Lato"/>
                        </a:rPr>
                        <a:t>Active citizenship:</a:t>
                      </a:r>
                      <a:r>
                        <a:rPr lang="en-GB" sz="1800" b="0" i="0" dirty="0">
                          <a:solidFill>
                            <a:schemeClr val="tx1"/>
                          </a:solidFill>
                          <a:effectLst/>
                          <a:latin typeface="Lato"/>
                        </a:rPr>
                        <a:t> effectively contributing to communities, rights and responsibilities in communication with others.</a:t>
                      </a:r>
                    </a:p>
                    <a:p>
                      <a:pPr marL="0" lvl="0" indent="0" algn="l">
                        <a:buNone/>
                      </a:pPr>
                      <a:r>
                        <a:rPr lang="en-GB" sz="1800" b="0" i="0" dirty="0">
                          <a:solidFill>
                            <a:schemeClr val="tx1"/>
                          </a:solidFill>
                          <a:effectLst/>
                          <a:latin typeface="Lato"/>
                        </a:rPr>
                        <a:t>Strand 3 – </a:t>
                      </a:r>
                      <a:r>
                        <a:rPr lang="en-GB" sz="1800" b="1" i="0" dirty="0">
                          <a:solidFill>
                            <a:schemeClr val="tx1"/>
                          </a:solidFill>
                          <a:effectLst/>
                          <a:latin typeface="Lato"/>
                        </a:rPr>
                        <a:t>Human rights and responsibilities:</a:t>
                      </a:r>
                      <a:r>
                        <a:rPr lang="en-GB" sz="1800" b="0" i="0" dirty="0">
                          <a:solidFill>
                            <a:schemeClr val="tx1"/>
                          </a:solidFill>
                          <a:effectLst/>
                          <a:latin typeface="Lato"/>
                        </a:rPr>
                        <a:t> in Ireland, Europe and the wider world.</a:t>
                      </a:r>
                    </a:p>
                    <a:p>
                      <a:pPr marL="0" lvl="0" indent="0" algn="l">
                        <a:buNone/>
                      </a:pPr>
                      <a:r>
                        <a:rPr lang="en-GB" sz="1800" b="0" i="0">
                          <a:solidFill>
                            <a:schemeClr val="tx1"/>
                          </a:solidFill>
                          <a:effectLst/>
                          <a:latin typeface="Lato"/>
                        </a:rPr>
                        <a:t>Strand 4 – </a:t>
                      </a:r>
                      <a:r>
                        <a:rPr lang="en-GB" sz="1800" b="1" i="0">
                          <a:solidFill>
                            <a:schemeClr val="tx1"/>
                          </a:solidFill>
                          <a:effectLst/>
                          <a:latin typeface="Lato"/>
                        </a:rPr>
                        <a:t>Globalisation and Localisation:</a:t>
                      </a:r>
                      <a:r>
                        <a:rPr lang="en-GB" sz="1800" b="0" i="0" dirty="0">
                          <a:solidFill>
                            <a:schemeClr val="tx1"/>
                          </a:solidFill>
                          <a:effectLst/>
                          <a:latin typeface="Lato"/>
                        </a:rPr>
                        <a:t> </a:t>
                      </a:r>
                      <a:r>
                        <a:rPr lang="en-GB" sz="1800" b="0" i="0" u="none" strike="noStrike" noProof="0">
                          <a:solidFill>
                            <a:schemeClr val="tx1"/>
                          </a:solidFill>
                          <a:effectLst/>
                          <a:latin typeface="Lato"/>
                          <a:ea typeface="Lato"/>
                          <a:cs typeface="Lato"/>
                        </a:rPr>
                        <a:t>Globalisation and identity, sustainable development.</a:t>
                      </a:r>
                      <a:endParaRPr lang="en-GB" sz="1800" b="0" i="0" dirty="0">
                        <a:solidFill>
                          <a:schemeClr val="tx1"/>
                        </a:solidFill>
                        <a:effectLst/>
                        <a:latin typeface="Lato"/>
                      </a:endParaRPr>
                    </a:p>
                  </a:txBody>
                  <a:tcPr>
                    <a:solidFill>
                      <a:schemeClr val="bg1"/>
                    </a:solidFill>
                  </a:tcPr>
                </a:tc>
                <a:extLst>
                  <a:ext uri="{0D108BD9-81ED-4DB2-BD59-A6C34878D82A}">
                    <a16:rowId xmlns:a16="http://schemas.microsoft.com/office/drawing/2014/main" val="2701646928"/>
                  </a:ext>
                </a:extLst>
              </a:tr>
              <a:tr h="818894">
                <a:tc>
                  <a:txBody>
                    <a:bodyPr/>
                    <a:lstStyle/>
                    <a:p>
                      <a:pPr marL="0" indent="0" algn="l">
                        <a:buNone/>
                      </a:pPr>
                      <a:r>
                        <a:rPr lang="en-GB" b="1" i="0">
                          <a:solidFill>
                            <a:schemeClr val="tx1"/>
                          </a:solidFill>
                          <a:effectLst/>
                          <a:latin typeface="Lato"/>
                        </a:rPr>
                        <a:t>There are two assessment components:</a:t>
                      </a:r>
                      <a:endParaRPr lang="en-US"/>
                    </a:p>
                    <a:p>
                      <a:pPr marL="0" lvl="0" indent="0" algn="l">
                        <a:buNone/>
                      </a:pPr>
                      <a:r>
                        <a:rPr lang="en-GB" b="1" i="0">
                          <a:solidFill>
                            <a:schemeClr val="tx1"/>
                          </a:solidFill>
                          <a:effectLst/>
                          <a:latin typeface="Lato"/>
                        </a:rPr>
                        <a:t>Project 20% Written 80% </a:t>
                      </a:r>
                      <a:endParaRPr lang="en-GB" b="1" i="0" dirty="0">
                        <a:solidFill>
                          <a:schemeClr val="tx1"/>
                        </a:solidFill>
                        <a:effectLst/>
                        <a:latin typeface="Lato"/>
                      </a:endParaRPr>
                    </a:p>
                    <a:p>
                      <a:pPr marL="0" indent="0">
                        <a:buNone/>
                      </a:pPr>
                      <a:endParaRPr lang="en-GB" b="1" i="0" dirty="0">
                        <a:solidFill>
                          <a:schemeClr val="tx1"/>
                        </a:solidFill>
                        <a:effectLst/>
                        <a:latin typeface="Lato"/>
                      </a:endParaRPr>
                    </a:p>
                  </a:txBody>
                  <a:tcPr>
                    <a:solidFill>
                      <a:srgbClr val="CC99FF"/>
                    </a:solidFill>
                  </a:tcPr>
                </a:tc>
                <a:extLst>
                  <a:ext uri="{0D108BD9-81ED-4DB2-BD59-A6C34878D82A}">
                    <a16:rowId xmlns:a16="http://schemas.microsoft.com/office/drawing/2014/main" val="784577415"/>
                  </a:ext>
                </a:extLst>
              </a:tr>
              <a:tr h="1007389">
                <a:tc>
                  <a:txBody>
                    <a:bodyPr/>
                    <a:lstStyle/>
                    <a:p>
                      <a:pPr marL="0" indent="0" algn="l">
                        <a:buNone/>
                      </a:pPr>
                      <a:r>
                        <a:rPr lang="en-GB" b="1" i="0" dirty="0">
                          <a:solidFill>
                            <a:schemeClr val="tx1"/>
                          </a:solidFill>
                          <a:effectLst/>
                          <a:latin typeface="Montserrat" panose="00000500000000000000" pitchFamily="2" charset="0"/>
                        </a:rPr>
                        <a:t>Career Sectors</a:t>
                      </a:r>
                    </a:p>
                    <a:p>
                      <a:pPr marL="0" indent="0" algn="l">
                        <a:buNone/>
                      </a:pPr>
                      <a:r>
                        <a:rPr lang="en-GB" dirty="0">
                          <a:solidFill>
                            <a:schemeClr val="tx1"/>
                          </a:solidFill>
                          <a:latin typeface="Lato"/>
                        </a:rPr>
                        <a:t>Politician, civil servant, Garda, </a:t>
                      </a:r>
                      <a:r>
                        <a:rPr lang="en-GB">
                          <a:solidFill>
                            <a:schemeClr val="tx1"/>
                          </a:solidFill>
                          <a:latin typeface="Lato"/>
                        </a:rPr>
                        <a:t>sociologist, political researcher.</a:t>
                      </a:r>
                      <a:endParaRPr lang="en-GB" dirty="0">
                        <a:solidFill>
                          <a:schemeClr val="tx1"/>
                        </a:solidFill>
                        <a:latin typeface="Lato"/>
                      </a:endParaRPr>
                    </a:p>
                  </a:txBody>
                  <a:tcPr>
                    <a:solidFill>
                      <a:srgbClr val="B97DC5"/>
                    </a:solidFill>
                  </a:tcPr>
                </a:tc>
                <a:extLst>
                  <a:ext uri="{0D108BD9-81ED-4DB2-BD59-A6C34878D82A}">
                    <a16:rowId xmlns:a16="http://schemas.microsoft.com/office/drawing/2014/main" val="2864664014"/>
                  </a:ext>
                </a:extLst>
              </a:tr>
            </a:tbl>
          </a:graphicData>
        </a:graphic>
      </p:graphicFrame>
      <p:pic>
        <p:nvPicPr>
          <p:cNvPr id="5" name="Picture 4" descr="A collage of several pictures of people in a room&#10;&#10;AI-generated content may be incorrect.">
            <a:extLst>
              <a:ext uri="{FF2B5EF4-FFF2-40B4-BE49-F238E27FC236}">
                <a16:creationId xmlns:a16="http://schemas.microsoft.com/office/drawing/2014/main" id="{45C77C5A-A02D-1FAF-C5B9-3E6EF07C2657}"/>
              </a:ext>
            </a:extLst>
          </p:cNvPr>
          <p:cNvPicPr>
            <a:picLocks noChangeAspect="1"/>
          </p:cNvPicPr>
          <p:nvPr/>
        </p:nvPicPr>
        <p:blipFill>
          <a:blip r:embed="rId2"/>
          <a:stretch>
            <a:fillRect/>
          </a:stretch>
        </p:blipFill>
        <p:spPr>
          <a:xfrm>
            <a:off x="8847061" y="153233"/>
            <a:ext cx="3206447" cy="4640488"/>
          </a:xfrm>
          <a:prstGeom prst="rect">
            <a:avLst/>
          </a:prstGeom>
        </p:spPr>
      </p:pic>
    </p:spTree>
    <p:extLst>
      <p:ext uri="{BB962C8B-B14F-4D97-AF65-F5344CB8AC3E}">
        <p14:creationId xmlns:p14="http://schemas.microsoft.com/office/powerpoint/2010/main" val="9450301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3E4BC4-5294-4433-9774-DCA0B4DA0D8F}"/>
              </a:ext>
            </a:extLst>
          </p:cNvPr>
          <p:cNvSpPr>
            <a:spLocks noGrp="1"/>
          </p:cNvSpPr>
          <p:nvPr>
            <p:ph type="title"/>
          </p:nvPr>
        </p:nvSpPr>
        <p:spPr/>
        <p:txBody>
          <a:bodyPr/>
          <a:lstStyle/>
          <a:p>
            <a:r>
              <a:rPr lang="en-GB" b="1" i="0" dirty="0">
                <a:solidFill>
                  <a:srgbClr val="1B749A"/>
                </a:solidFill>
                <a:effectLst/>
                <a:latin typeface="Montserrat" panose="00000500000000000000" pitchFamily="2" charset="0"/>
              </a:rPr>
              <a:t>Business Group</a:t>
            </a:r>
            <a:br>
              <a:rPr lang="en-GB" b="1" i="0" dirty="0">
                <a:solidFill>
                  <a:srgbClr val="1B749A"/>
                </a:solidFill>
                <a:effectLst/>
                <a:latin typeface="Montserrat" panose="00000500000000000000" pitchFamily="2" charset="0"/>
              </a:rPr>
            </a:br>
            <a:endParaRPr lang="en-GB" dirty="0"/>
          </a:p>
        </p:txBody>
      </p:sp>
      <p:sp>
        <p:nvSpPr>
          <p:cNvPr id="8" name="Content Placeholder 7">
            <a:extLst>
              <a:ext uri="{FF2B5EF4-FFF2-40B4-BE49-F238E27FC236}">
                <a16:creationId xmlns:a16="http://schemas.microsoft.com/office/drawing/2014/main" id="{7E6952D0-F349-46BE-9782-CEA46B7B0ED2}"/>
              </a:ext>
            </a:extLst>
          </p:cNvPr>
          <p:cNvSpPr>
            <a:spLocks noGrp="1"/>
          </p:cNvSpPr>
          <p:nvPr>
            <p:ph sz="half" idx="1"/>
          </p:nvPr>
        </p:nvSpPr>
        <p:spPr/>
        <p:txBody>
          <a:bodyPr vert="horz" lIns="91440" tIns="45720" rIns="91440" bIns="45720" rtlCol="0" anchor="t">
            <a:normAutofit/>
          </a:bodyPr>
          <a:lstStyle/>
          <a:p>
            <a:pPr marL="0" indent="0" algn="ctr">
              <a:buNone/>
            </a:pPr>
            <a:r>
              <a:rPr lang="en-GB" b="0" i="0" dirty="0">
                <a:solidFill>
                  <a:srgbClr val="666666"/>
                </a:solidFill>
                <a:effectLst/>
                <a:latin typeface="Lato" panose="020F0502020204030203" pitchFamily="34" charset="0"/>
              </a:rPr>
              <a:t>These subjects teach the skills and knowledge needed to understand how business works.</a:t>
            </a:r>
          </a:p>
          <a:p>
            <a:pPr marL="0" indent="0" algn="ctr">
              <a:buNone/>
            </a:pPr>
            <a:endParaRPr lang="en-GB" dirty="0">
              <a:solidFill>
                <a:srgbClr val="666666"/>
              </a:solidFill>
              <a:latin typeface="Lato"/>
              <a:ea typeface="Lato"/>
              <a:cs typeface="Lato"/>
            </a:endParaRPr>
          </a:p>
          <a:p>
            <a:pPr marL="0" indent="0" algn="ctr">
              <a:buNone/>
            </a:pPr>
            <a:r>
              <a:rPr lang="en-GB" b="1" dirty="0">
                <a:latin typeface="Lato"/>
                <a:ea typeface="Lato"/>
                <a:cs typeface="Lato"/>
              </a:rPr>
              <a:t>Accounting</a:t>
            </a:r>
          </a:p>
          <a:p>
            <a:pPr marL="0" indent="0" algn="ctr">
              <a:buNone/>
            </a:pPr>
            <a:r>
              <a:rPr lang="en-GB" b="1" dirty="0">
                <a:latin typeface="Lato"/>
                <a:ea typeface="Lato"/>
                <a:cs typeface="Lato"/>
              </a:rPr>
              <a:t>Business</a:t>
            </a:r>
          </a:p>
          <a:p>
            <a:pPr marL="0" indent="0" algn="ctr">
              <a:buNone/>
            </a:pPr>
            <a:r>
              <a:rPr lang="en-GB" b="1">
                <a:latin typeface="Lato"/>
                <a:ea typeface="Lato"/>
                <a:cs typeface="Lato"/>
              </a:rPr>
              <a:t>LCW (LCVP)</a:t>
            </a:r>
          </a:p>
          <a:p>
            <a:pPr marL="0" indent="0">
              <a:buNone/>
            </a:pPr>
            <a:endParaRPr lang="en-GB" dirty="0">
              <a:cs typeface="Calibri" panose="020F0502020204030204"/>
            </a:endParaRPr>
          </a:p>
        </p:txBody>
      </p:sp>
      <p:pic>
        <p:nvPicPr>
          <p:cNvPr id="10" name="Picture 9">
            <a:extLst>
              <a:ext uri="{FF2B5EF4-FFF2-40B4-BE49-F238E27FC236}">
                <a16:creationId xmlns:a16="http://schemas.microsoft.com/office/drawing/2014/main" id="{83C0BB25-D63A-4263-BE0D-3D5479F96F31}"/>
              </a:ext>
            </a:extLst>
          </p:cNvPr>
          <p:cNvPicPr>
            <a:picLocks noChangeAspect="1"/>
          </p:cNvPicPr>
          <p:nvPr/>
        </p:nvPicPr>
        <p:blipFill>
          <a:blip r:embed="rId2"/>
          <a:stretch>
            <a:fillRect/>
          </a:stretch>
        </p:blipFill>
        <p:spPr>
          <a:xfrm>
            <a:off x="6997148" y="2179984"/>
            <a:ext cx="3690730" cy="3286538"/>
          </a:xfrm>
          <a:prstGeom prst="rect">
            <a:avLst/>
          </a:prstGeom>
        </p:spPr>
      </p:pic>
    </p:spTree>
    <p:extLst>
      <p:ext uri="{BB962C8B-B14F-4D97-AF65-F5344CB8AC3E}">
        <p14:creationId xmlns:p14="http://schemas.microsoft.com/office/powerpoint/2010/main" val="10694280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6AA73-86AD-4B49-A2E9-B1D1CA05A4E0}"/>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Accounting</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3C857A0D-5A04-142B-7DAD-9F408A05DCEE}"/>
              </a:ext>
            </a:extLst>
          </p:cNvPr>
          <p:cNvGraphicFramePr>
            <a:graphicFrameLocks noGrp="1"/>
          </p:cNvGraphicFramePr>
          <p:nvPr/>
        </p:nvGraphicFramePr>
        <p:xfrm>
          <a:off x="380619" y="1442997"/>
          <a:ext cx="11356455" cy="5254374"/>
        </p:xfrm>
        <a:graphic>
          <a:graphicData uri="http://schemas.openxmlformats.org/drawingml/2006/table">
            <a:tbl>
              <a:tblPr firstRow="1" bandRow="1">
                <a:tableStyleId>{21E4AEA4-8DFA-4A89-87EB-49C32662AFE0}</a:tableStyleId>
              </a:tblPr>
              <a:tblGrid>
                <a:gridCol w="11356455">
                  <a:extLst>
                    <a:ext uri="{9D8B030D-6E8A-4147-A177-3AD203B41FA5}">
                      <a16:colId xmlns:a16="http://schemas.microsoft.com/office/drawing/2014/main" val="1310061793"/>
                    </a:ext>
                  </a:extLst>
                </a:gridCol>
              </a:tblGrid>
              <a:tr h="2630145">
                <a:tc>
                  <a:txBody>
                    <a:bodyPr/>
                    <a:lstStyle/>
                    <a:p>
                      <a:pPr marL="0" indent="0">
                        <a:buNone/>
                      </a:pPr>
                      <a:r>
                        <a:rPr lang="en-GB" sz="2000" b="1" dirty="0">
                          <a:solidFill>
                            <a:schemeClr val="tx1"/>
                          </a:solidFill>
                        </a:rPr>
                        <a:t>What is covered? </a:t>
                      </a:r>
                    </a:p>
                    <a:p>
                      <a:pPr marL="0" indent="0">
                        <a:buNone/>
                      </a:pPr>
                      <a:r>
                        <a:rPr lang="en-GB" sz="2000" b="0" dirty="0">
                          <a:solidFill>
                            <a:schemeClr val="tx1"/>
                          </a:solidFill>
                        </a:rPr>
                        <a:t>2 Sections </a:t>
                      </a:r>
                    </a:p>
                    <a:p>
                      <a:pPr marL="285750" indent="-285750">
                        <a:buAutoNum type="arabicPeriod"/>
                      </a:pPr>
                      <a:r>
                        <a:rPr lang="en-GB" sz="2000" b="0" dirty="0">
                          <a:solidFill>
                            <a:schemeClr val="tx1"/>
                          </a:solidFill>
                        </a:rPr>
                        <a:t>Financial Accounting (Final A/C’s of Sole Traders/Companies, Club/Service Firm A/C’s, Cash Flow Forecasts) </a:t>
                      </a:r>
                      <a:endParaRPr lang="en-GB" sz="2000" b="0" dirty="0">
                        <a:solidFill>
                          <a:schemeClr val="tx1"/>
                        </a:solidFill>
                        <a:cs typeface="Calibri" panose="020F0502020204030204"/>
                      </a:endParaRPr>
                    </a:p>
                    <a:p>
                      <a:pPr marL="0" indent="0">
                        <a:buNone/>
                      </a:pPr>
                      <a:r>
                        <a:rPr lang="en-GB" sz="2000" b="0" dirty="0">
                          <a:solidFill>
                            <a:schemeClr val="tx1"/>
                          </a:solidFill>
                        </a:rPr>
                        <a:t>2. Management Accounting (Costing (Product &amp; Marginal) &amp; Budgeting) </a:t>
                      </a:r>
                      <a:endParaRPr lang="en-GB" sz="2000" b="0" dirty="0">
                        <a:solidFill>
                          <a:schemeClr val="tx1"/>
                        </a:solidFill>
                        <a:cs typeface="Calibri"/>
                      </a:endParaRPr>
                    </a:p>
                    <a:p>
                      <a:pPr marL="0" indent="0">
                        <a:buNone/>
                      </a:pPr>
                      <a:endParaRPr lang="en-GB" sz="2000" b="0" dirty="0">
                        <a:solidFill>
                          <a:schemeClr val="tx1"/>
                        </a:solidFill>
                      </a:endParaRPr>
                    </a:p>
                    <a:p>
                      <a:pPr marL="0" indent="0">
                        <a:buNone/>
                      </a:pPr>
                      <a:r>
                        <a:rPr lang="en-GB" sz="2000" b="0" dirty="0">
                          <a:solidFill>
                            <a:schemeClr val="tx1"/>
                          </a:solidFill>
                        </a:rPr>
                        <a:t>➢ Accurate, organised and reasonably good at Maths. </a:t>
                      </a:r>
                    </a:p>
                    <a:p>
                      <a:pPr marL="0" indent="0">
                        <a:buNone/>
                      </a:pPr>
                      <a:r>
                        <a:rPr lang="en-GB" sz="2000" b="0" dirty="0">
                          <a:solidFill>
                            <a:schemeClr val="tx1"/>
                          </a:solidFill>
                        </a:rPr>
                        <a:t>➢ Prepared to be challenged and complete the task. </a:t>
                      </a:r>
                    </a:p>
                    <a:p>
                      <a:endParaRPr lang="en-GB" sz="2000" dirty="0">
                        <a:solidFill>
                          <a:schemeClr val="tx1"/>
                        </a:solidFill>
                      </a:endParaRPr>
                    </a:p>
                  </a:txBody>
                  <a:tcPr>
                    <a:solidFill>
                      <a:schemeClr val="bg1"/>
                    </a:solidFill>
                  </a:tcPr>
                </a:tc>
                <a:extLst>
                  <a:ext uri="{0D108BD9-81ED-4DB2-BD59-A6C34878D82A}">
                    <a16:rowId xmlns:a16="http://schemas.microsoft.com/office/drawing/2014/main" val="2405392202"/>
                  </a:ext>
                </a:extLst>
              </a:tr>
              <a:tr h="1683293">
                <a:tc>
                  <a:txBody>
                    <a:bodyPr/>
                    <a:lstStyle/>
                    <a:p>
                      <a:pPr marL="0" indent="0">
                        <a:buNone/>
                      </a:pPr>
                      <a:r>
                        <a:rPr lang="en-GB" sz="2000" b="1" dirty="0"/>
                        <a:t>Examination: </a:t>
                      </a:r>
                      <a:r>
                        <a:rPr lang="en-GB" sz="2000" dirty="0"/>
                        <a:t>Written Exam :100% (3 hrs). </a:t>
                      </a:r>
                    </a:p>
                    <a:p>
                      <a:pPr marL="0" indent="0">
                        <a:buNone/>
                      </a:pPr>
                      <a:r>
                        <a:rPr lang="en-GB" sz="2000" dirty="0"/>
                        <a:t>All long questions : Marks vary from 60m – 120m (3 Parts) </a:t>
                      </a:r>
                    </a:p>
                    <a:p>
                      <a:pPr marL="0" indent="0">
                        <a:buNone/>
                      </a:pPr>
                      <a:r>
                        <a:rPr lang="en-GB" sz="2000" dirty="0"/>
                        <a:t>Part 1 &amp; 2 : Financial Accounting </a:t>
                      </a:r>
                    </a:p>
                    <a:p>
                      <a:pPr marL="0" indent="0">
                        <a:buNone/>
                      </a:pPr>
                      <a:r>
                        <a:rPr lang="en-GB" sz="2000" dirty="0"/>
                        <a:t>Part 3 : Management Accounting </a:t>
                      </a:r>
                    </a:p>
                    <a:p>
                      <a:pPr marL="0" indent="0">
                        <a:buNone/>
                      </a:pPr>
                      <a:endParaRPr lang="en-GB" sz="2000" dirty="0"/>
                    </a:p>
                  </a:txBody>
                  <a:tcPr/>
                </a:tc>
                <a:extLst>
                  <a:ext uri="{0D108BD9-81ED-4DB2-BD59-A6C34878D82A}">
                    <a16:rowId xmlns:a16="http://schemas.microsoft.com/office/drawing/2014/main" val="3697075739"/>
                  </a:ext>
                </a:extLst>
              </a:tr>
              <a:tr h="736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t>Careers/Courses: </a:t>
                      </a:r>
                      <a:r>
                        <a:rPr lang="en-GB" sz="2000" dirty="0"/>
                        <a:t>Banking, Advertising, Taxation, Secretary, Law, Sales, H.R, Marketing, Insurance. </a:t>
                      </a:r>
                    </a:p>
                    <a:p>
                      <a:endParaRPr lang="en-GB" sz="2000" dirty="0">
                        <a:solidFill>
                          <a:schemeClr val="tx1"/>
                        </a:solidFill>
                      </a:endParaRPr>
                    </a:p>
                  </a:txBody>
                  <a:tcPr/>
                </a:tc>
                <a:extLst>
                  <a:ext uri="{0D108BD9-81ED-4DB2-BD59-A6C34878D82A}">
                    <a16:rowId xmlns:a16="http://schemas.microsoft.com/office/drawing/2014/main" val="2334002630"/>
                  </a:ext>
                </a:extLst>
              </a:tr>
            </a:tbl>
          </a:graphicData>
        </a:graphic>
      </p:graphicFrame>
      <p:pic>
        <p:nvPicPr>
          <p:cNvPr id="17" name="Picture 16">
            <a:extLst>
              <a:ext uri="{FF2B5EF4-FFF2-40B4-BE49-F238E27FC236}">
                <a16:creationId xmlns:a16="http://schemas.microsoft.com/office/drawing/2014/main" id="{325217B6-D537-4B96-8D4F-6A30B6159856}"/>
              </a:ext>
            </a:extLst>
          </p:cNvPr>
          <p:cNvPicPr>
            <a:picLocks noChangeAspect="1"/>
          </p:cNvPicPr>
          <p:nvPr/>
        </p:nvPicPr>
        <p:blipFill>
          <a:blip r:embed="rId2"/>
          <a:stretch>
            <a:fillRect/>
          </a:stretch>
        </p:blipFill>
        <p:spPr>
          <a:xfrm>
            <a:off x="7004440" y="212762"/>
            <a:ext cx="2609850" cy="1752600"/>
          </a:xfrm>
          <a:prstGeom prst="rect">
            <a:avLst/>
          </a:prstGeom>
        </p:spPr>
      </p:pic>
      <p:pic>
        <p:nvPicPr>
          <p:cNvPr id="16" name="Picture 15">
            <a:extLst>
              <a:ext uri="{FF2B5EF4-FFF2-40B4-BE49-F238E27FC236}">
                <a16:creationId xmlns:a16="http://schemas.microsoft.com/office/drawing/2014/main" id="{036D72CE-6BA0-40EF-A472-047D17BB9327}"/>
              </a:ext>
            </a:extLst>
          </p:cNvPr>
          <p:cNvPicPr>
            <a:picLocks noChangeAspect="1"/>
          </p:cNvPicPr>
          <p:nvPr/>
        </p:nvPicPr>
        <p:blipFill>
          <a:blip r:embed="rId3"/>
          <a:stretch>
            <a:fillRect/>
          </a:stretch>
        </p:blipFill>
        <p:spPr>
          <a:xfrm>
            <a:off x="9614290" y="57616"/>
            <a:ext cx="1847850" cy="2062893"/>
          </a:xfrm>
          <a:prstGeom prst="rect">
            <a:avLst/>
          </a:prstGeom>
        </p:spPr>
      </p:pic>
    </p:spTree>
    <p:extLst>
      <p:ext uri="{BB962C8B-B14F-4D97-AF65-F5344CB8AC3E}">
        <p14:creationId xmlns:p14="http://schemas.microsoft.com/office/powerpoint/2010/main" val="37573321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6B4CE-B5BB-45AA-9839-054C11A295B6}"/>
              </a:ext>
            </a:extLst>
          </p:cNvPr>
          <p:cNvSpPr>
            <a:spLocks noGrp="1"/>
          </p:cNvSpPr>
          <p:nvPr>
            <p:ph type="title"/>
          </p:nvPr>
        </p:nvSpPr>
        <p:spPr/>
        <p:txBody>
          <a:bodyPr>
            <a:normAutofit fontScale="90000"/>
          </a:bodyPr>
          <a:lstStyle/>
          <a:p>
            <a:r>
              <a:rPr lang="en-GB" b="1" i="0" dirty="0">
                <a:effectLst/>
                <a:latin typeface="Montserrat" panose="00000500000000000000" pitchFamily="2" charset="0"/>
              </a:rPr>
              <a:t>Leaving Certificate</a:t>
            </a:r>
            <a:br>
              <a:rPr lang="en-GB" b="1" i="0" dirty="0">
                <a:effectLst/>
                <a:latin typeface="Montserrat" panose="00000500000000000000" pitchFamily="2" charset="0"/>
              </a:rPr>
            </a:br>
            <a:r>
              <a:rPr lang="en-GB" b="1" i="0" u="none" strike="noStrike" dirty="0">
                <a:effectLst/>
                <a:latin typeface="Montserrat" panose="00000500000000000000" pitchFamily="2" charset="0"/>
              </a:rPr>
              <a:t>Business</a:t>
            </a:r>
            <a:br>
              <a:rPr lang="en-GB" b="1" i="0" dirty="0">
                <a:solidFill>
                  <a:srgbClr val="222222"/>
                </a:solidFill>
                <a:effectLst/>
                <a:latin typeface="Montserrat" panose="00000500000000000000" pitchFamily="2" charset="0"/>
              </a:rPr>
            </a:br>
            <a:endParaRPr lang="en-GB" dirty="0"/>
          </a:p>
        </p:txBody>
      </p:sp>
      <p:graphicFrame>
        <p:nvGraphicFramePr>
          <p:cNvPr id="3" name="Table 3">
            <a:extLst>
              <a:ext uri="{FF2B5EF4-FFF2-40B4-BE49-F238E27FC236}">
                <a16:creationId xmlns:a16="http://schemas.microsoft.com/office/drawing/2014/main" id="{BA15E4E8-5674-CD6C-F523-0E11C0847F97}"/>
              </a:ext>
            </a:extLst>
          </p:cNvPr>
          <p:cNvGraphicFramePr>
            <a:graphicFrameLocks noGrp="1"/>
          </p:cNvGraphicFramePr>
          <p:nvPr/>
        </p:nvGraphicFramePr>
        <p:xfrm>
          <a:off x="272955" y="1507959"/>
          <a:ext cx="11341290" cy="4937760"/>
        </p:xfrm>
        <a:graphic>
          <a:graphicData uri="http://schemas.openxmlformats.org/drawingml/2006/table">
            <a:tbl>
              <a:tblPr firstRow="1" bandRow="1">
                <a:tableStyleId>{21E4AEA4-8DFA-4A89-87EB-49C32662AFE0}</a:tableStyleId>
              </a:tblPr>
              <a:tblGrid>
                <a:gridCol w="11341290">
                  <a:extLst>
                    <a:ext uri="{9D8B030D-6E8A-4147-A177-3AD203B41FA5}">
                      <a16:colId xmlns:a16="http://schemas.microsoft.com/office/drawing/2014/main" val="3658111229"/>
                    </a:ext>
                  </a:extLst>
                </a:gridCol>
              </a:tblGrid>
              <a:tr h="370840">
                <a:tc>
                  <a:txBody>
                    <a:bodyPr/>
                    <a:lstStyle/>
                    <a:p>
                      <a:pPr marL="0" indent="0">
                        <a:buNone/>
                      </a:pPr>
                      <a:r>
                        <a:rPr lang="en-GB" b="1" dirty="0">
                          <a:solidFill>
                            <a:schemeClr val="tx1"/>
                          </a:solidFill>
                        </a:rPr>
                        <a:t>What is covered? </a:t>
                      </a:r>
                    </a:p>
                    <a:p>
                      <a:pPr fontAlgn="base"/>
                      <a:r>
                        <a:rPr lang="en-GB" sz="1800" b="0" i="0" kern="1200" dirty="0">
                          <a:solidFill>
                            <a:schemeClr val="tx1"/>
                          </a:solidFill>
                          <a:effectLst/>
                          <a:latin typeface="+mn-lt"/>
                          <a:ea typeface="+mn-ea"/>
                          <a:cs typeface="+mn-cs"/>
                        </a:rPr>
                        <a:t>Unifying Strand: investigating Business</a:t>
                      </a:r>
                    </a:p>
                    <a:p>
                      <a:pPr fontAlgn="base"/>
                      <a:r>
                        <a:rPr lang="en-GB" sz="1800" b="0" i="0" kern="1200" dirty="0">
                          <a:solidFill>
                            <a:schemeClr val="tx1"/>
                          </a:solidFill>
                          <a:effectLst/>
                          <a:latin typeface="+mn-lt"/>
                          <a:ea typeface="+mn-ea"/>
                          <a:cs typeface="+mn-cs"/>
                        </a:rPr>
                        <a:t>Strand 1: Exploring the Business Environment</a:t>
                      </a:r>
                    </a:p>
                    <a:p>
                      <a:pPr fontAlgn="base"/>
                      <a:r>
                        <a:rPr lang="en-GB" sz="1800" b="0" i="0" kern="1200" dirty="0">
                          <a:solidFill>
                            <a:schemeClr val="tx1"/>
                          </a:solidFill>
                          <a:effectLst/>
                          <a:latin typeface="+mn-lt"/>
                          <a:ea typeface="+mn-ea"/>
                          <a:cs typeface="+mn-cs"/>
                        </a:rPr>
                        <a:t>Strand 2: Understanding Enterprise </a:t>
                      </a:r>
                    </a:p>
                    <a:p>
                      <a:pPr fontAlgn="base"/>
                      <a:r>
                        <a:rPr lang="en-GB" sz="1800" b="0" i="0" kern="1200" dirty="0">
                          <a:solidFill>
                            <a:schemeClr val="tx1"/>
                          </a:solidFill>
                          <a:effectLst/>
                          <a:latin typeface="+mn-lt"/>
                          <a:ea typeface="+mn-ea"/>
                          <a:cs typeface="+mn-cs"/>
                        </a:rPr>
                        <a:t>Strand 3: Leading in Business </a:t>
                      </a:r>
                    </a:p>
                    <a:p>
                      <a:pPr fontAlgn="base"/>
                      <a:r>
                        <a:rPr lang="en-GB" sz="1800" b="0" i="0" kern="1200" dirty="0">
                          <a:solidFill>
                            <a:schemeClr val="tx1"/>
                          </a:solidFill>
                          <a:effectLst/>
                          <a:latin typeface="+mn-lt"/>
                          <a:ea typeface="+mn-ea"/>
                          <a:cs typeface="+mn-cs"/>
                        </a:rPr>
                        <a:t>Strand 4: Being Informed &amp; Making Informed Decisions</a:t>
                      </a:r>
                    </a:p>
                    <a:p>
                      <a:pPr marL="0" indent="0">
                        <a:buNone/>
                      </a:pPr>
                      <a:r>
                        <a:rPr lang="en-GB" b="0" dirty="0">
                          <a:solidFill>
                            <a:schemeClr val="tx1"/>
                          </a:solidFill>
                        </a:rPr>
                        <a:t>➢ Business Studies for the Junior Cert is NOT necessary. </a:t>
                      </a:r>
                    </a:p>
                    <a:p>
                      <a:pPr marL="0" indent="0">
                        <a:buNone/>
                      </a:pPr>
                      <a:r>
                        <a:rPr lang="en-GB" b="0" dirty="0">
                          <a:solidFill>
                            <a:schemeClr val="tx1"/>
                          </a:solidFill>
                        </a:rPr>
                        <a:t>➢ Does not contain a lot of accounting (Tax Calculation, Ratio Analysis, B/E charts) </a:t>
                      </a:r>
                    </a:p>
                    <a:p>
                      <a:pPr marL="0" indent="0">
                        <a:buNone/>
                      </a:pPr>
                      <a:r>
                        <a:rPr lang="en-GB" b="0" dirty="0">
                          <a:solidFill>
                            <a:schemeClr val="tx1"/>
                          </a:solidFill>
                        </a:rPr>
                        <a:t>➢ Learning definitions, assessing companies, regulations/legislation and applying knowledge to case studies. </a:t>
                      </a:r>
                    </a:p>
                    <a:p>
                      <a:pPr marL="0" indent="0">
                        <a:buNone/>
                      </a:pPr>
                      <a:r>
                        <a:rPr lang="en-GB" b="0" dirty="0">
                          <a:solidFill>
                            <a:schemeClr val="tx1"/>
                          </a:solidFill>
                        </a:rPr>
                        <a:t>➢ Must like learning things off, but unlike English no essays – bullet point form </a:t>
                      </a:r>
                    </a:p>
                    <a:p>
                      <a:endParaRPr lang="en-GB" dirty="0">
                        <a:solidFill>
                          <a:schemeClr val="tx1"/>
                        </a:solidFill>
                      </a:endParaRPr>
                    </a:p>
                  </a:txBody>
                  <a:tcPr>
                    <a:solidFill>
                      <a:schemeClr val="bg1"/>
                    </a:solidFill>
                  </a:tcPr>
                </a:tc>
                <a:extLst>
                  <a:ext uri="{0D108BD9-81ED-4DB2-BD59-A6C34878D82A}">
                    <a16:rowId xmlns:a16="http://schemas.microsoft.com/office/drawing/2014/main" val="2674003177"/>
                  </a:ext>
                </a:extLst>
              </a:tr>
              <a:tr h="370840">
                <a:tc>
                  <a:txBody>
                    <a:bodyPr/>
                    <a:lstStyle/>
                    <a:p>
                      <a:pPr marL="0" indent="0">
                        <a:buNone/>
                      </a:pPr>
                      <a:r>
                        <a:rPr lang="en-GB" b="1" dirty="0">
                          <a:solidFill>
                            <a:schemeClr val="tx1"/>
                          </a:solidFill>
                        </a:rPr>
                        <a:t>Examination: </a:t>
                      </a:r>
                    </a:p>
                    <a:p>
                      <a:pPr marL="0" indent="0">
                        <a:buNone/>
                      </a:pPr>
                      <a:r>
                        <a:rPr lang="en-GB" dirty="0">
                          <a:solidFill>
                            <a:schemeClr val="tx1"/>
                          </a:solidFill>
                        </a:rPr>
                        <a:t>Written Exam: 60%</a:t>
                      </a:r>
                    </a:p>
                    <a:p>
                      <a:pPr marL="0" indent="0">
                        <a:buNone/>
                      </a:pPr>
                      <a:r>
                        <a:rPr lang="en-GB" dirty="0">
                          <a:solidFill>
                            <a:schemeClr val="tx1"/>
                          </a:solidFill>
                        </a:rPr>
                        <a:t>Business Alive Investigative Study: 40%</a:t>
                      </a:r>
                    </a:p>
                    <a:p>
                      <a:pPr marL="0" indent="0">
                        <a:buNone/>
                      </a:pPr>
                      <a:endParaRPr lang="en-GB" dirty="0">
                        <a:solidFill>
                          <a:schemeClr val="tx1"/>
                        </a:solidFill>
                      </a:endParaRPr>
                    </a:p>
                  </a:txBody>
                  <a:tcPr/>
                </a:tc>
                <a:extLst>
                  <a:ext uri="{0D108BD9-81ED-4DB2-BD59-A6C34878D82A}">
                    <a16:rowId xmlns:a16="http://schemas.microsoft.com/office/drawing/2014/main" val="31863971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Careers/Courses: </a:t>
                      </a:r>
                      <a:r>
                        <a:rPr lang="en-GB" dirty="0">
                          <a:solidFill>
                            <a:schemeClr val="tx1"/>
                          </a:solidFill>
                        </a:rPr>
                        <a:t>Banking, Advertising, Taxation, Secretary, Law, Sales, H.R, Marketing, Insurance. </a:t>
                      </a:r>
                    </a:p>
                    <a:p>
                      <a:endParaRPr lang="en-GB" dirty="0">
                        <a:solidFill>
                          <a:schemeClr val="tx1"/>
                        </a:solidFill>
                      </a:endParaRPr>
                    </a:p>
                  </a:txBody>
                  <a:tcPr/>
                </a:tc>
                <a:extLst>
                  <a:ext uri="{0D108BD9-81ED-4DB2-BD59-A6C34878D82A}">
                    <a16:rowId xmlns:a16="http://schemas.microsoft.com/office/drawing/2014/main" val="1147991441"/>
                  </a:ext>
                </a:extLst>
              </a:tr>
            </a:tbl>
          </a:graphicData>
        </a:graphic>
      </p:graphicFrame>
      <p:pic>
        <p:nvPicPr>
          <p:cNvPr id="17" name="Picture 16">
            <a:extLst>
              <a:ext uri="{FF2B5EF4-FFF2-40B4-BE49-F238E27FC236}">
                <a16:creationId xmlns:a16="http://schemas.microsoft.com/office/drawing/2014/main" id="{42DEB16E-1DA9-47A0-ACAA-CB19CE3DCBF0}"/>
              </a:ext>
            </a:extLst>
          </p:cNvPr>
          <p:cNvPicPr>
            <a:picLocks noChangeAspect="1"/>
          </p:cNvPicPr>
          <p:nvPr/>
        </p:nvPicPr>
        <p:blipFill>
          <a:blip r:embed="rId2"/>
          <a:stretch>
            <a:fillRect/>
          </a:stretch>
        </p:blipFill>
        <p:spPr>
          <a:xfrm>
            <a:off x="7180563" y="274880"/>
            <a:ext cx="2831091" cy="1690397"/>
          </a:xfrm>
          <a:prstGeom prst="rect">
            <a:avLst/>
          </a:prstGeom>
        </p:spPr>
      </p:pic>
      <p:pic>
        <p:nvPicPr>
          <p:cNvPr id="16" name="Picture 15">
            <a:extLst>
              <a:ext uri="{FF2B5EF4-FFF2-40B4-BE49-F238E27FC236}">
                <a16:creationId xmlns:a16="http://schemas.microsoft.com/office/drawing/2014/main" id="{E77CDFC4-6CBE-40DA-9DBD-5403468415DB}"/>
              </a:ext>
            </a:extLst>
          </p:cNvPr>
          <p:cNvPicPr>
            <a:picLocks noChangeAspect="1"/>
          </p:cNvPicPr>
          <p:nvPr/>
        </p:nvPicPr>
        <p:blipFill>
          <a:blip r:embed="rId3"/>
          <a:stretch>
            <a:fillRect/>
          </a:stretch>
        </p:blipFill>
        <p:spPr>
          <a:xfrm>
            <a:off x="10272099" y="103373"/>
            <a:ext cx="1800225" cy="2533650"/>
          </a:xfrm>
          <a:prstGeom prst="rect">
            <a:avLst/>
          </a:prstGeom>
        </p:spPr>
      </p:pic>
    </p:spTree>
    <p:extLst>
      <p:ext uri="{BB962C8B-B14F-4D97-AF65-F5344CB8AC3E}">
        <p14:creationId xmlns:p14="http://schemas.microsoft.com/office/powerpoint/2010/main" val="491224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32316-0838-C40B-B65C-52F136F98945}"/>
              </a:ext>
            </a:extLst>
          </p:cNvPr>
          <p:cNvSpPr>
            <a:spLocks noGrp="1"/>
          </p:cNvSpPr>
          <p:nvPr>
            <p:ph type="title"/>
          </p:nvPr>
        </p:nvSpPr>
        <p:spPr/>
        <p:txBody>
          <a:bodyPr>
            <a:normAutofit fontScale="90000"/>
          </a:bodyPr>
          <a:lstStyle/>
          <a:p>
            <a:r>
              <a:rPr lang="en-US" dirty="0"/>
              <a:t>TY Curriculum Components</a:t>
            </a:r>
          </a:p>
        </p:txBody>
      </p:sp>
      <p:sp>
        <p:nvSpPr>
          <p:cNvPr id="3" name="Content Placeholder 2">
            <a:extLst>
              <a:ext uri="{FF2B5EF4-FFF2-40B4-BE49-F238E27FC236}">
                <a16:creationId xmlns:a16="http://schemas.microsoft.com/office/drawing/2014/main" id="{20CD186F-673F-A44F-0834-22F46E76A66E}"/>
              </a:ext>
            </a:extLst>
          </p:cNvPr>
          <p:cNvSpPr>
            <a:spLocks noGrp="1"/>
          </p:cNvSpPr>
          <p:nvPr>
            <p:ph idx="1"/>
          </p:nvPr>
        </p:nvSpPr>
        <p:spPr/>
        <p:txBody>
          <a:bodyPr/>
          <a:lstStyle/>
          <a:p>
            <a:r>
              <a:rPr lang="en-US" dirty="0"/>
              <a:t>Continued learning in some subjects</a:t>
            </a:r>
          </a:p>
          <a:p>
            <a:endParaRPr lang="en-US" dirty="0"/>
          </a:p>
          <a:p>
            <a:r>
              <a:rPr lang="en-US" dirty="0"/>
              <a:t>Subject Sampling</a:t>
            </a:r>
          </a:p>
          <a:p>
            <a:endParaRPr lang="en-US" dirty="0"/>
          </a:p>
          <a:p>
            <a:r>
              <a:rPr lang="en-US" dirty="0"/>
              <a:t>TY Specific modules</a:t>
            </a:r>
          </a:p>
          <a:p>
            <a:endParaRPr lang="en-US" dirty="0"/>
          </a:p>
          <a:p>
            <a:r>
              <a:rPr lang="en-US" dirty="0"/>
              <a:t>Other components to provide additional growth experiences</a:t>
            </a:r>
          </a:p>
        </p:txBody>
      </p:sp>
    </p:spTree>
    <p:extLst>
      <p:ext uri="{BB962C8B-B14F-4D97-AF65-F5344CB8AC3E}">
        <p14:creationId xmlns:p14="http://schemas.microsoft.com/office/powerpoint/2010/main" val="262945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FF44C-BA51-4D51-9529-E48124FDAB7F}"/>
              </a:ext>
            </a:extLst>
          </p:cNvPr>
          <p:cNvSpPr>
            <a:spLocks noGrp="1"/>
          </p:cNvSpPr>
          <p:nvPr>
            <p:ph type="title"/>
          </p:nvPr>
        </p:nvSpPr>
        <p:spPr>
          <a:xfrm>
            <a:off x="426962" y="365125"/>
            <a:ext cx="10926838" cy="1337658"/>
          </a:xfrm>
        </p:spPr>
        <p:txBody>
          <a:bodyPr>
            <a:normAutofit fontScale="90000"/>
          </a:bodyPr>
          <a:lstStyle/>
          <a:p>
            <a:r>
              <a:rPr lang="en-GB" b="1" dirty="0">
                <a:latin typeface="Montserrat"/>
              </a:rPr>
              <a:t>Life Community &amp; Work </a:t>
            </a:r>
            <a:br>
              <a:rPr lang="en-GB" b="1" dirty="0">
                <a:latin typeface="Montserrat"/>
              </a:rPr>
            </a:br>
            <a:r>
              <a:rPr lang="en-GB" b="1" dirty="0">
                <a:latin typeface="Montserrat"/>
              </a:rPr>
              <a:t>(previously </a:t>
            </a:r>
            <a:r>
              <a:rPr lang="en-GB" b="1">
                <a:latin typeface="Montserrat"/>
              </a:rPr>
              <a:t>LCVP)</a:t>
            </a:r>
            <a:br>
              <a:rPr lang="en-GB" b="1" i="0" dirty="0">
                <a:effectLst/>
                <a:latin typeface="Montserrat" panose="00000500000000000000" pitchFamily="2" charset="0"/>
              </a:rPr>
            </a:br>
            <a:endParaRPr lang="en-GB" dirty="0"/>
          </a:p>
        </p:txBody>
      </p:sp>
      <p:graphicFrame>
        <p:nvGraphicFramePr>
          <p:cNvPr id="6" name="Table 6">
            <a:extLst>
              <a:ext uri="{FF2B5EF4-FFF2-40B4-BE49-F238E27FC236}">
                <a16:creationId xmlns:a16="http://schemas.microsoft.com/office/drawing/2014/main" id="{AAF790ED-3382-0FC9-B88D-F617737F20E2}"/>
              </a:ext>
            </a:extLst>
          </p:cNvPr>
          <p:cNvGraphicFramePr>
            <a:graphicFrameLocks noGrp="1"/>
          </p:cNvGraphicFramePr>
          <p:nvPr/>
        </p:nvGraphicFramePr>
        <p:xfrm>
          <a:off x="431054" y="1319918"/>
          <a:ext cx="11329891" cy="5425440"/>
        </p:xfrm>
        <a:graphic>
          <a:graphicData uri="http://schemas.openxmlformats.org/drawingml/2006/table">
            <a:tbl>
              <a:tblPr firstRow="1" bandRow="1">
                <a:tableStyleId>{21E4AEA4-8DFA-4A89-87EB-49C32662AFE0}</a:tableStyleId>
              </a:tblPr>
              <a:tblGrid>
                <a:gridCol w="11329891">
                  <a:extLst>
                    <a:ext uri="{9D8B030D-6E8A-4147-A177-3AD203B41FA5}">
                      <a16:colId xmlns:a16="http://schemas.microsoft.com/office/drawing/2014/main" val="1246507228"/>
                    </a:ext>
                  </a:extLst>
                </a:gridCol>
              </a:tblGrid>
              <a:tr h="2720327">
                <a:tc>
                  <a:txBody>
                    <a:bodyPr/>
                    <a:lstStyle/>
                    <a:p>
                      <a:pPr lvl="0" algn="just">
                        <a:lnSpc>
                          <a:spcPct val="100000"/>
                        </a:lnSpc>
                        <a:spcBef>
                          <a:spcPts val="0"/>
                        </a:spcBef>
                        <a:spcAft>
                          <a:spcPts val="0"/>
                        </a:spcAft>
                        <a:buNone/>
                      </a:pPr>
                      <a:r>
                        <a:rPr lang="en-GB" sz="2400" b="1">
                          <a:solidFill>
                            <a:schemeClr val="tx1"/>
                          </a:solidFill>
                        </a:rPr>
                        <a:t>What is covered? </a:t>
                      </a:r>
                      <a:endParaRPr lang="en-GB" sz="2400" b="0" i="0" dirty="0">
                        <a:solidFill>
                          <a:schemeClr val="tx1"/>
                        </a:solidFill>
                        <a:effectLst/>
                      </a:endParaRPr>
                    </a:p>
                    <a:p>
                      <a:pPr lvl="0" algn="just">
                        <a:lnSpc>
                          <a:spcPct val="100000"/>
                        </a:lnSpc>
                        <a:spcBef>
                          <a:spcPts val="0"/>
                        </a:spcBef>
                        <a:spcAft>
                          <a:spcPts val="0"/>
                        </a:spcAft>
                        <a:buNone/>
                      </a:pPr>
                      <a:r>
                        <a:rPr lang="en-GB" sz="1600" b="1" i="0" u="none" strike="noStrike" noProof="0" dirty="0">
                          <a:solidFill>
                            <a:srgbClr val="000000"/>
                          </a:solidFill>
                          <a:effectLst/>
                          <a:highlight>
                            <a:srgbClr val="FFFFFF"/>
                          </a:highlight>
                          <a:latin typeface="Aptos"/>
                        </a:rPr>
                        <a:t>Leaving Certificate Life, Community and Work (LCW) is a two-year, common-level senior cycle course commencing in September 2026 that focuses on personal development, community engagement</a:t>
                      </a:r>
                      <a:r>
                        <a:rPr lang="en-GB" sz="1600" b="1" i="0" u="none" strike="noStrike" noProof="0">
                          <a:solidFill>
                            <a:srgbClr val="000000"/>
                          </a:solidFill>
                          <a:effectLst/>
                          <a:highlight>
                            <a:srgbClr val="FFFFFF"/>
                          </a:highlight>
                          <a:latin typeface="Aptos"/>
                        </a:rPr>
                        <a:t> and preparation for the world of work.</a:t>
                      </a:r>
                      <a:endParaRPr lang="en-GB" sz="1600" b="1" i="0" u="none" strike="noStrike" noProof="0" dirty="0">
                        <a:solidFill>
                          <a:srgbClr val="000000"/>
                        </a:solidFill>
                        <a:effectLst/>
                        <a:highlight>
                          <a:srgbClr val="FFFFFF"/>
                        </a:highlight>
                        <a:latin typeface="Aptos"/>
                      </a:endParaRPr>
                    </a:p>
                    <a:p>
                      <a:pPr lvl="0" algn="just">
                        <a:lnSpc>
                          <a:spcPct val="100000"/>
                        </a:lnSpc>
                        <a:spcBef>
                          <a:spcPts val="0"/>
                        </a:spcBef>
                        <a:spcAft>
                          <a:spcPts val="0"/>
                        </a:spcAft>
                        <a:buNone/>
                      </a:pPr>
                      <a:endParaRPr lang="en-GB" sz="1600" b="1" i="0" u="none" strike="noStrike" noProof="0" dirty="0">
                        <a:solidFill>
                          <a:srgbClr val="000000"/>
                        </a:solidFill>
                        <a:effectLst/>
                        <a:highlight>
                          <a:srgbClr val="FFFFFF"/>
                        </a:highlight>
                        <a:latin typeface="Aptos"/>
                      </a:endParaRPr>
                    </a:p>
                    <a:p>
                      <a:pPr lvl="0" algn="just">
                        <a:lnSpc>
                          <a:spcPct val="100000"/>
                        </a:lnSpc>
                        <a:spcBef>
                          <a:spcPts val="0"/>
                        </a:spcBef>
                        <a:spcAft>
                          <a:spcPts val="0"/>
                        </a:spcAft>
                        <a:buNone/>
                      </a:pPr>
                      <a:r>
                        <a:rPr lang="en-GB" sz="1600" b="1" i="0" u="none" strike="noStrike" noProof="0" dirty="0">
                          <a:solidFill>
                            <a:srgbClr val="000000"/>
                          </a:solidFill>
                          <a:effectLst/>
                          <a:highlight>
                            <a:srgbClr val="FFFFFF"/>
                          </a:highlight>
                          <a:latin typeface="Aptos"/>
                        </a:rPr>
                        <a:t>It is structured into two modules (</a:t>
                      </a:r>
                      <a:r>
                        <a:rPr lang="en-GB" sz="1600" b="0" i="1" u="none" strike="noStrike" noProof="0" dirty="0">
                          <a:solidFill>
                            <a:srgbClr val="000000"/>
                          </a:solidFill>
                          <a:effectLst/>
                          <a:highlight>
                            <a:srgbClr val="FFFFFF"/>
                          </a:highlight>
                          <a:latin typeface="Aptos"/>
                        </a:rPr>
                        <a:t>Me and My Future</a:t>
                      </a:r>
                      <a:r>
                        <a:rPr lang="en-GB" sz="1600" b="0" i="0" u="none" strike="noStrike" noProof="0" dirty="0">
                          <a:solidFill>
                            <a:srgbClr val="000000"/>
                          </a:solidFill>
                          <a:effectLst/>
                          <a:highlight>
                            <a:srgbClr val="FFFFFF"/>
                          </a:highlight>
                          <a:latin typeface="Aptos"/>
                        </a:rPr>
                        <a:t> and </a:t>
                      </a:r>
                      <a:r>
                        <a:rPr lang="en-GB" sz="1600" b="0" i="1" u="none" strike="noStrike" noProof="0" dirty="0">
                          <a:solidFill>
                            <a:srgbClr val="000000"/>
                          </a:solidFill>
                          <a:effectLst/>
                          <a:highlight>
                            <a:srgbClr val="FFFFFF"/>
                          </a:highlight>
                          <a:latin typeface="Aptos"/>
                        </a:rPr>
                        <a:t>Community and Work</a:t>
                      </a:r>
                      <a:r>
                        <a:rPr lang="en-GB" sz="1600" b="0" i="0" u="none" strike="noStrike" noProof="0" dirty="0">
                          <a:solidFill>
                            <a:srgbClr val="000000"/>
                          </a:solidFill>
                          <a:effectLst/>
                          <a:highlight>
                            <a:srgbClr val="FFFFFF"/>
                          </a:highlight>
                          <a:latin typeface="Aptos"/>
                        </a:rPr>
                        <a:t>) with four strands covering self-awareness and transferable skills, progression and career pathways, community participation and enterprise, and workplace readiness. </a:t>
                      </a:r>
                      <a:endParaRPr lang="en-GB" sz="1600" b="1" i="0" u="none" strike="noStrike" noProof="0" dirty="0">
                        <a:solidFill>
                          <a:srgbClr val="000000"/>
                        </a:solidFill>
                        <a:effectLst/>
                        <a:highlight>
                          <a:srgbClr val="FFFFFF"/>
                        </a:highlight>
                        <a:latin typeface="Aptos"/>
                      </a:endParaRPr>
                    </a:p>
                    <a:p>
                      <a:pPr lvl="0" algn="just">
                        <a:lnSpc>
                          <a:spcPct val="100000"/>
                        </a:lnSpc>
                        <a:spcBef>
                          <a:spcPts val="0"/>
                        </a:spcBef>
                        <a:spcAft>
                          <a:spcPts val="0"/>
                        </a:spcAft>
                        <a:buNone/>
                      </a:pPr>
                      <a:endParaRPr lang="en-GB" sz="1600" b="0" i="0" u="none" strike="noStrike" noProof="0" dirty="0">
                        <a:solidFill>
                          <a:srgbClr val="000000"/>
                        </a:solidFill>
                        <a:effectLst/>
                        <a:highlight>
                          <a:srgbClr val="FFFFFF"/>
                        </a:highlight>
                        <a:latin typeface="Aptos"/>
                      </a:endParaRPr>
                    </a:p>
                    <a:p>
                      <a:pPr lvl="0" algn="just">
                        <a:lnSpc>
                          <a:spcPct val="100000"/>
                        </a:lnSpc>
                        <a:spcBef>
                          <a:spcPts val="0"/>
                        </a:spcBef>
                        <a:spcAft>
                          <a:spcPts val="0"/>
                        </a:spcAft>
                        <a:buNone/>
                      </a:pPr>
                      <a:r>
                        <a:rPr lang="en-GB" sz="1600" b="0" i="0" u="none" strike="noStrike" noProof="0" dirty="0">
                          <a:solidFill>
                            <a:srgbClr val="000000"/>
                          </a:solidFill>
                          <a:effectLst/>
                          <a:highlight>
                            <a:srgbClr val="FFFFFF"/>
                          </a:highlight>
                          <a:latin typeface="Aptos"/>
                        </a:rPr>
                        <a:t>Students engage in real-life, experiential learning such as goal setting, career planning, volunteering, collaborative community problem-solving, job applications and work experience, supported by ongoing reflection and skill development.</a:t>
                      </a:r>
                      <a:endParaRPr lang="en-GB" sz="1600" b="1" i="0" u="none" strike="noStrike" noProof="0" dirty="0">
                        <a:solidFill>
                          <a:srgbClr val="000000"/>
                        </a:solidFill>
                        <a:effectLst/>
                        <a:highlight>
                          <a:srgbClr val="FFFFFF"/>
                        </a:highlight>
                        <a:latin typeface="Aptos"/>
                      </a:endParaRPr>
                    </a:p>
                    <a:p>
                      <a:pPr marL="0" lvl="0" indent="0" algn="just">
                        <a:buNone/>
                      </a:pPr>
                      <a:endParaRPr lang="en-GB" sz="2400" b="0" i="0" dirty="0">
                        <a:solidFill>
                          <a:schemeClr val="tx1"/>
                        </a:solidFill>
                        <a:effectLst/>
                      </a:endParaRPr>
                    </a:p>
                  </a:txBody>
                  <a:tcPr>
                    <a:solidFill>
                      <a:schemeClr val="bg1"/>
                    </a:solidFill>
                  </a:tcPr>
                </a:tc>
                <a:extLst>
                  <a:ext uri="{0D108BD9-81ED-4DB2-BD59-A6C34878D82A}">
                    <a16:rowId xmlns:a16="http://schemas.microsoft.com/office/drawing/2014/main" val="1739246034"/>
                  </a:ext>
                </a:extLst>
              </a:tr>
              <a:tr h="1655851">
                <a:tc>
                  <a:txBody>
                    <a:bodyPr/>
                    <a:lstStyle/>
                    <a:p>
                      <a:pPr marL="0" indent="0">
                        <a:buNone/>
                      </a:pPr>
                      <a:r>
                        <a:rPr lang="en-GB" sz="2400" b="1" dirty="0"/>
                        <a:t>Assessment: </a:t>
                      </a:r>
                    </a:p>
                    <a:p>
                      <a:pPr lvl="0" algn="just">
                        <a:lnSpc>
                          <a:spcPct val="100000"/>
                        </a:lnSpc>
                        <a:spcBef>
                          <a:spcPts val="0"/>
                        </a:spcBef>
                        <a:spcAft>
                          <a:spcPts val="0"/>
                        </a:spcAft>
                        <a:buNone/>
                      </a:pPr>
                      <a:r>
                        <a:rPr lang="en-GB" sz="1600" b="1" i="0" u="none" strike="noStrike" noProof="0">
                          <a:solidFill>
                            <a:srgbClr val="000000"/>
                          </a:solidFill>
                          <a:latin typeface="Aptos"/>
                        </a:rPr>
                        <a:t>Assessment is divided into a Portfolio in Action worth 60% and a Written Examination worth 40%.</a:t>
                      </a:r>
                      <a:endParaRPr lang="en-GB" sz="1600" b="1" i="0" u="none" strike="noStrike" noProof="0">
                        <a:solidFill>
                          <a:srgbClr val="FFFFFF"/>
                        </a:solidFill>
                        <a:latin typeface="Aptos"/>
                      </a:endParaRPr>
                    </a:p>
                    <a:p>
                      <a:pPr lvl="0" algn="just">
                        <a:lnSpc>
                          <a:spcPct val="100000"/>
                        </a:lnSpc>
                        <a:spcBef>
                          <a:spcPts val="0"/>
                        </a:spcBef>
                        <a:spcAft>
                          <a:spcPts val="0"/>
                        </a:spcAft>
                        <a:buNone/>
                      </a:pPr>
                      <a:endParaRPr lang="en-GB" sz="1600" b="1" i="0" u="none" strike="noStrike" noProof="0" dirty="0">
                        <a:solidFill>
                          <a:srgbClr val="000000"/>
                        </a:solidFill>
                        <a:latin typeface="Aptos"/>
                      </a:endParaRPr>
                    </a:p>
                    <a:p>
                      <a:pPr lvl="0" algn="just">
                        <a:lnSpc>
                          <a:spcPct val="100000"/>
                        </a:lnSpc>
                        <a:spcBef>
                          <a:spcPts val="0"/>
                        </a:spcBef>
                        <a:spcAft>
                          <a:spcPts val="0"/>
                        </a:spcAft>
                        <a:buNone/>
                      </a:pPr>
                      <a:r>
                        <a:rPr lang="en-GB" sz="1600" b="1" i="0" u="none" strike="noStrike" noProof="0">
                          <a:solidFill>
                            <a:srgbClr val="000000"/>
                          </a:solidFill>
                          <a:latin typeface="Aptos"/>
                        </a:rPr>
                        <a:t>The Portfolio in Action is completed in sixth year in response to an SEC brief and is marked using four criteria: Participating, Reflecting, Applying and </a:t>
                      </a:r>
                      <a:r>
                        <a:rPr lang="en-GB" sz="1600" b="1" i="0" u="none" strike="noStrike" noProof="0" dirty="0">
                          <a:solidFill>
                            <a:srgbClr val="000000"/>
                          </a:solidFill>
                          <a:latin typeface="Aptos"/>
                        </a:rPr>
                        <a:t>Communicating with students drawing on evidence built up through four Applied Learning Tasks over the two years. The written exam, taken at the end of sixth year, assesses learning across all four strands and students’ ability to apply their learning and experiences.</a:t>
                      </a:r>
                      <a:endParaRPr lang="en-GB" sz="1600" b="1" i="0" u="none" strike="noStrike" noProof="0">
                        <a:solidFill>
                          <a:srgbClr val="FFFFFF"/>
                        </a:solidFill>
                        <a:latin typeface="Aptos"/>
                      </a:endParaRPr>
                    </a:p>
                    <a:p>
                      <a:pPr lvl="0" algn="just">
                        <a:lnSpc>
                          <a:spcPct val="100000"/>
                        </a:lnSpc>
                        <a:spcBef>
                          <a:spcPts val="0"/>
                        </a:spcBef>
                        <a:spcAft>
                          <a:spcPts val="0"/>
                        </a:spcAft>
                        <a:buNone/>
                      </a:pPr>
                      <a:endParaRPr lang="en-GB" sz="1600" b="1" i="0" u="none" strike="noStrike" noProof="0" dirty="0">
                        <a:solidFill>
                          <a:srgbClr val="000000"/>
                        </a:solidFill>
                        <a:latin typeface="Aptos"/>
                      </a:endParaRPr>
                    </a:p>
                    <a:p>
                      <a:pPr lvl="0" algn="just">
                        <a:lnSpc>
                          <a:spcPct val="100000"/>
                        </a:lnSpc>
                        <a:spcBef>
                          <a:spcPts val="0"/>
                        </a:spcBef>
                        <a:spcAft>
                          <a:spcPts val="0"/>
                        </a:spcAft>
                        <a:buNone/>
                      </a:pPr>
                      <a:r>
                        <a:rPr lang="en-GB" sz="1600" b="0" i="0" u="none" strike="noStrike" noProof="0" dirty="0">
                          <a:solidFill>
                            <a:srgbClr val="000000"/>
                          </a:solidFill>
                          <a:latin typeface="Aptos"/>
                        </a:rPr>
                        <a:t>Final results are awarded using a 4-point grading scale: Distinction (80–100%), Merit (65–79%), Pass (50–64%), and Not Achieved (0–49%)</a:t>
                      </a:r>
                      <a:endParaRPr lang="en-GB" sz="1600"/>
                    </a:p>
                  </a:txBody>
                  <a:tcPr/>
                </a:tc>
                <a:extLst>
                  <a:ext uri="{0D108BD9-81ED-4DB2-BD59-A6C34878D82A}">
                    <a16:rowId xmlns:a16="http://schemas.microsoft.com/office/drawing/2014/main" val="2433813752"/>
                  </a:ext>
                </a:extLst>
              </a:tr>
            </a:tbl>
          </a:graphicData>
        </a:graphic>
      </p:graphicFrame>
    </p:spTree>
    <p:extLst>
      <p:ext uri="{BB962C8B-B14F-4D97-AF65-F5344CB8AC3E}">
        <p14:creationId xmlns:p14="http://schemas.microsoft.com/office/powerpoint/2010/main" val="9358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E861337-D948-46B8-B694-0CBB8FB45A1C}"/>
              </a:ext>
            </a:extLst>
          </p:cNvPr>
          <p:cNvSpPr>
            <a:spLocks noGrp="1"/>
          </p:cNvSpPr>
          <p:nvPr>
            <p:ph type="title"/>
          </p:nvPr>
        </p:nvSpPr>
        <p:spPr>
          <a:xfrm>
            <a:off x="524256" y="4767072"/>
            <a:ext cx="6594189" cy="1625210"/>
          </a:xfrm>
        </p:spPr>
        <p:txBody>
          <a:bodyPr>
            <a:normAutofit fontScale="90000"/>
          </a:bodyPr>
          <a:lstStyle/>
          <a:p>
            <a:pPr algn="r"/>
            <a:r>
              <a:rPr lang="en-US" dirty="0">
                <a:solidFill>
                  <a:srgbClr val="FFFFFF"/>
                </a:solidFill>
                <a:cs typeface="Arial"/>
              </a:rPr>
              <a:t>Remember!</a:t>
            </a:r>
            <a:br>
              <a:rPr lang="en-US" dirty="0">
                <a:solidFill>
                  <a:srgbClr val="FFFFFF"/>
                </a:solidFill>
                <a:cs typeface="Arial"/>
              </a:rPr>
            </a:br>
            <a:r>
              <a:rPr lang="en-US" dirty="0">
                <a:solidFill>
                  <a:srgbClr val="FFFFFF"/>
                </a:solidFill>
                <a:cs typeface="Arial"/>
              </a:rPr>
              <a:t>YOUR choices </a:t>
            </a:r>
            <a:r>
              <a:rPr lang="en-US" sz="2700" dirty="0">
                <a:solidFill>
                  <a:srgbClr val="FFFFFF"/>
                </a:solidFill>
                <a:cs typeface="Arial"/>
              </a:rPr>
              <a:t>may have unintended consequences in 2 years’ time, when paths into college are blocked by unfortunate subject gaps</a:t>
            </a:r>
            <a:br>
              <a:rPr lang="en-US" sz="2700" dirty="0">
                <a:solidFill>
                  <a:srgbClr val="FFFFFF"/>
                </a:solidFill>
                <a:cs typeface="Arial"/>
              </a:rPr>
            </a:br>
            <a:endParaRPr lang="en-US" sz="2700" dirty="0">
              <a:solidFill>
                <a:srgbClr val="FFFFFF"/>
              </a:solidFill>
            </a:endParaRPr>
          </a:p>
        </p:txBody>
      </p:sp>
      <p:pic>
        <p:nvPicPr>
          <p:cNvPr id="4" name="Picture 3" descr="Text, chat or text message&#10;&#10;Description automatically generated"/>
          <p:cNvPicPr>
            <a:picLocks noChangeAspect="1"/>
          </p:cNvPicPr>
          <p:nvPr/>
        </p:nvPicPr>
        <p:blipFill rotWithShape="1">
          <a:blip r:embed="rId2"/>
          <a:srcRect b="630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F03E0C6-9F0F-42D1-B729-81795F529298}"/>
              </a:ext>
            </a:extLst>
          </p:cNvPr>
          <p:cNvSpPr>
            <a:spLocks noGrp="1"/>
          </p:cNvSpPr>
          <p:nvPr>
            <p:ph idx="1"/>
          </p:nvPr>
        </p:nvSpPr>
        <p:spPr>
          <a:xfrm>
            <a:off x="7582563" y="417442"/>
            <a:ext cx="4278258" cy="6118823"/>
          </a:xfrm>
        </p:spPr>
        <p:txBody>
          <a:bodyPr anchor="ctr">
            <a:normAutofit/>
          </a:bodyPr>
          <a:lstStyle/>
          <a:p>
            <a:r>
              <a:rPr lang="en-US" sz="2000" dirty="0" err="1">
                <a:solidFill>
                  <a:srgbClr val="FFFFFF"/>
                </a:solidFill>
                <a:cs typeface="Arial"/>
              </a:rPr>
              <a:t>Familiarise</a:t>
            </a:r>
            <a:r>
              <a:rPr lang="en-US" sz="2000" dirty="0">
                <a:solidFill>
                  <a:srgbClr val="FFFFFF"/>
                </a:solidFill>
                <a:cs typeface="Arial"/>
              </a:rPr>
              <a:t> yourself with specific college and course requirements. </a:t>
            </a:r>
            <a:endParaRPr lang="en-US" sz="2000">
              <a:solidFill>
                <a:srgbClr val="FFFFFF"/>
              </a:solidFill>
              <a:cs typeface="Arial"/>
            </a:endParaRPr>
          </a:p>
          <a:p>
            <a:r>
              <a:rPr lang="en-US" sz="2000" dirty="0">
                <a:solidFill>
                  <a:srgbClr val="FFFFFF"/>
                </a:solidFill>
                <a:cs typeface="Arial"/>
              </a:rPr>
              <a:t>Know which subjects are useful/essential for particular courses/careers</a:t>
            </a:r>
          </a:p>
          <a:p>
            <a:r>
              <a:rPr lang="en-US" sz="2000" dirty="0">
                <a:solidFill>
                  <a:srgbClr val="FFFFFF"/>
                </a:solidFill>
                <a:cs typeface="Arial"/>
              </a:rPr>
              <a:t>Pick subjects you like/are good at to sustain your motivation over two years</a:t>
            </a:r>
          </a:p>
          <a:p>
            <a:r>
              <a:rPr lang="en-US" sz="2000" dirty="0">
                <a:solidFill>
                  <a:srgbClr val="FFFFFF"/>
                </a:solidFill>
                <a:cs typeface="Arial"/>
              </a:rPr>
              <a:t>There is no such thing as an easy subject in Leaving Cert.  All subjects require hard work and effort.</a:t>
            </a:r>
          </a:p>
          <a:p>
            <a:r>
              <a:rPr lang="en-US" sz="2000" dirty="0">
                <a:solidFill>
                  <a:srgbClr val="FFFFFF"/>
                </a:solidFill>
                <a:cs typeface="Arial"/>
              </a:rPr>
              <a:t>Keeping a science and language subject will increase third level options (even if you have a ‘definite’ career interest)</a:t>
            </a:r>
          </a:p>
          <a:p>
            <a:r>
              <a:rPr lang="en-US" sz="2000" dirty="0">
                <a:solidFill>
                  <a:srgbClr val="FFFFFF"/>
                </a:solidFill>
                <a:cs typeface="Arial"/>
              </a:rPr>
              <a:t>Don’t leave your decision until the last minute, rushed decisions have costly implications </a:t>
            </a:r>
          </a:p>
        </p:txBody>
      </p:sp>
    </p:spTree>
    <p:extLst>
      <p:ext uri="{BB962C8B-B14F-4D97-AF65-F5344CB8AC3E}">
        <p14:creationId xmlns:p14="http://schemas.microsoft.com/office/powerpoint/2010/main" val="2185793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261B2-2E79-3805-7EEA-78B848B699C6}"/>
              </a:ext>
            </a:extLst>
          </p:cNvPr>
          <p:cNvSpPr>
            <a:spLocks noGrp="1"/>
          </p:cNvSpPr>
          <p:nvPr>
            <p:ph type="title"/>
          </p:nvPr>
        </p:nvSpPr>
        <p:spPr/>
        <p:txBody>
          <a:bodyPr/>
          <a:lstStyle/>
          <a:p>
            <a:r>
              <a:rPr lang="en-GB" dirty="0"/>
              <a:t>HEAR &amp; DARE</a:t>
            </a:r>
            <a:endParaRPr lang="en-IE" dirty="0"/>
          </a:p>
        </p:txBody>
      </p:sp>
      <p:sp>
        <p:nvSpPr>
          <p:cNvPr id="3" name="Content Placeholder 2">
            <a:extLst>
              <a:ext uri="{FF2B5EF4-FFF2-40B4-BE49-F238E27FC236}">
                <a16:creationId xmlns:a16="http://schemas.microsoft.com/office/drawing/2014/main" id="{30079669-85DC-6455-8D22-DE62028B308A}"/>
              </a:ext>
            </a:extLst>
          </p:cNvPr>
          <p:cNvSpPr>
            <a:spLocks noGrp="1"/>
          </p:cNvSpPr>
          <p:nvPr>
            <p:ph idx="1"/>
          </p:nvPr>
        </p:nvSpPr>
        <p:spPr>
          <a:xfrm>
            <a:off x="838200" y="1542196"/>
            <a:ext cx="10515600" cy="4763069"/>
          </a:xfrm>
        </p:spPr>
        <p:txBody>
          <a:bodyPr>
            <a:normAutofit/>
          </a:bodyPr>
          <a:lstStyle/>
          <a:p>
            <a:r>
              <a:rPr lang="en-GB" dirty="0"/>
              <a:t>Accesscollege.ie</a:t>
            </a:r>
          </a:p>
          <a:p>
            <a:r>
              <a:rPr lang="en-GB" dirty="0"/>
              <a:t>HEAR – potential reduced points, extra college supports and financial assistance for students from a low socio-economic background.</a:t>
            </a:r>
          </a:p>
          <a:p>
            <a:r>
              <a:rPr lang="en-GB" dirty="0"/>
              <a:t>DARE - potential reduced points and extra college supports for those with a disability/difficulty such as:</a:t>
            </a:r>
          </a:p>
          <a:p>
            <a:pPr lvl="1"/>
            <a:r>
              <a:rPr lang="en-GB" dirty="0"/>
              <a:t>ASD, Asperger’s, Hearing or Visual impairment, DCD, Dyspraxia, Neurological condition, physical disability, speech and language disorder, literacy or numeracy issues (report required with no age limit).</a:t>
            </a:r>
          </a:p>
          <a:p>
            <a:pPr lvl="1"/>
            <a:r>
              <a:rPr lang="en-GB" dirty="0"/>
              <a:t>ADD, ADHD, Mental Health Condition or significant ongoing illness, your report must be less than 3 years old from when you apply in February of 6</a:t>
            </a:r>
            <a:r>
              <a:rPr lang="en-GB" baseline="30000" dirty="0"/>
              <a:t>th</a:t>
            </a:r>
            <a:r>
              <a:rPr lang="en-GB" dirty="0"/>
              <a:t> year.</a:t>
            </a:r>
            <a:endParaRPr lang="en-IE" dirty="0"/>
          </a:p>
        </p:txBody>
      </p:sp>
    </p:spTree>
    <p:extLst>
      <p:ext uri="{BB962C8B-B14F-4D97-AF65-F5344CB8AC3E}">
        <p14:creationId xmlns:p14="http://schemas.microsoft.com/office/powerpoint/2010/main" val="33223484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B2142-E691-7DB8-B367-91D0F43A9AE3}"/>
              </a:ext>
            </a:extLst>
          </p:cNvPr>
          <p:cNvSpPr>
            <a:spLocks noGrp="1"/>
          </p:cNvSpPr>
          <p:nvPr>
            <p:ph type="title"/>
          </p:nvPr>
        </p:nvSpPr>
        <p:spPr/>
        <p:txBody>
          <a:bodyPr/>
          <a:lstStyle/>
          <a:p>
            <a:r>
              <a:rPr lang="en-GB" dirty="0"/>
              <a:t>International Students</a:t>
            </a:r>
            <a:endParaRPr lang="en-IE" dirty="0"/>
          </a:p>
        </p:txBody>
      </p:sp>
      <p:sp>
        <p:nvSpPr>
          <p:cNvPr id="3" name="Content Placeholder 2">
            <a:extLst>
              <a:ext uri="{FF2B5EF4-FFF2-40B4-BE49-F238E27FC236}">
                <a16:creationId xmlns:a16="http://schemas.microsoft.com/office/drawing/2014/main" id="{230515B5-87C3-3CE4-26B2-FF1600993BEF}"/>
              </a:ext>
            </a:extLst>
          </p:cNvPr>
          <p:cNvSpPr>
            <a:spLocks noGrp="1"/>
          </p:cNvSpPr>
          <p:nvPr>
            <p:ph idx="1"/>
          </p:nvPr>
        </p:nvSpPr>
        <p:spPr/>
        <p:txBody>
          <a:bodyPr/>
          <a:lstStyle/>
          <a:p>
            <a:r>
              <a:rPr lang="en-GB" dirty="0"/>
              <a:t>A student must be resident in Ireland or the EU for 3 of the past 5 years to avoid paying international fees for third level.</a:t>
            </a:r>
          </a:p>
          <a:p>
            <a:endParaRPr lang="en-GB" dirty="0"/>
          </a:p>
          <a:p>
            <a:r>
              <a:rPr lang="en-GB" dirty="0"/>
              <a:t>Please contact colleges for more information about this.</a:t>
            </a:r>
          </a:p>
          <a:p>
            <a:endParaRPr lang="en-GB" dirty="0"/>
          </a:p>
          <a:p>
            <a:r>
              <a:rPr lang="en-GB" dirty="0"/>
              <a:t>The Irish Refugee council offer scholarships to refugees and people seeking protection. Please visit this link to find out more information </a:t>
            </a:r>
            <a:r>
              <a:rPr lang="en-GB" dirty="0">
                <a:hlinkClick r:id="rId2"/>
              </a:rPr>
              <a:t>University (Sanctuary Scholarships) Funding - Irish Refugee Council</a:t>
            </a:r>
            <a:endParaRPr lang="en-IE" dirty="0"/>
          </a:p>
        </p:txBody>
      </p:sp>
    </p:spTree>
    <p:extLst>
      <p:ext uri="{BB962C8B-B14F-4D97-AF65-F5344CB8AC3E}">
        <p14:creationId xmlns:p14="http://schemas.microsoft.com/office/powerpoint/2010/main" val="2381398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can help decide?</a:t>
            </a:r>
            <a:endParaRPr lang="en-IE" b="1" dirty="0"/>
          </a:p>
        </p:txBody>
      </p:sp>
      <p:sp>
        <p:nvSpPr>
          <p:cNvPr id="3" name="Content Placeholder 2"/>
          <p:cNvSpPr>
            <a:spLocks noGrp="1"/>
          </p:cNvSpPr>
          <p:nvPr>
            <p:ph idx="1"/>
          </p:nvPr>
        </p:nvSpPr>
        <p:spPr>
          <a:xfrm>
            <a:off x="147145" y="1825624"/>
            <a:ext cx="11887200" cy="5032375"/>
          </a:xfrm>
        </p:spPr>
        <p:txBody>
          <a:bodyPr>
            <a:normAutofit lnSpcReduction="10000"/>
          </a:bodyPr>
          <a:lstStyle/>
          <a:p>
            <a:pPr marL="0" indent="0">
              <a:buNone/>
            </a:pPr>
            <a:r>
              <a:rPr lang="en-US" dirty="0"/>
              <a:t>➢ </a:t>
            </a:r>
            <a:r>
              <a:rPr lang="en-US" b="1" dirty="0"/>
              <a:t>Parents &amp; Guardians </a:t>
            </a:r>
            <a:r>
              <a:rPr lang="en-US" dirty="0"/>
              <a:t>Play a major role when it comes to Subject Choice. (ESRI 2011) </a:t>
            </a:r>
          </a:p>
          <a:p>
            <a:pPr marL="0" indent="0">
              <a:buNone/>
            </a:pPr>
            <a:r>
              <a:rPr lang="en-US" dirty="0"/>
              <a:t>➢ </a:t>
            </a:r>
            <a:r>
              <a:rPr lang="en-US" b="1" dirty="0"/>
              <a:t>Teachers </a:t>
            </a:r>
            <a:r>
              <a:rPr lang="en-US" dirty="0"/>
              <a:t>They will discuss what their subject is like at Leaving Certificate Level. </a:t>
            </a:r>
          </a:p>
          <a:p>
            <a:pPr marL="0" indent="0">
              <a:buNone/>
            </a:pPr>
            <a:r>
              <a:rPr lang="en-US" dirty="0"/>
              <a:t>➢ </a:t>
            </a:r>
            <a:r>
              <a:rPr lang="en-US" b="1" dirty="0"/>
              <a:t>Past Pupils &amp; Older Siblings </a:t>
            </a:r>
            <a:r>
              <a:rPr lang="en-US" dirty="0"/>
              <a:t>- ask those who are already studying subjects at senior cycle what they think of them </a:t>
            </a:r>
            <a:r>
              <a:rPr lang="en-US" u="sng" dirty="0"/>
              <a:t>but</a:t>
            </a:r>
            <a:r>
              <a:rPr lang="en-US" dirty="0"/>
              <a:t> factor in that everyone has UNIQUE interests and abilities</a:t>
            </a:r>
          </a:p>
          <a:p>
            <a:pPr marL="0" indent="0">
              <a:buNone/>
            </a:pPr>
            <a:r>
              <a:rPr lang="en-US" dirty="0"/>
              <a:t>➢ </a:t>
            </a:r>
            <a:r>
              <a:rPr lang="en-US" b="1" dirty="0"/>
              <a:t>Guidance Counsellor </a:t>
            </a:r>
            <a:r>
              <a:rPr lang="en-US" dirty="0"/>
              <a:t>Make sure to ask questions regarding subjects and future goals. </a:t>
            </a:r>
          </a:p>
          <a:p>
            <a:pPr>
              <a:buFont typeface="Wingdings" panose="05000000000000000000" pitchFamily="2" charset="2"/>
              <a:buChar char="Ø"/>
            </a:pPr>
            <a:r>
              <a:rPr lang="en-US" b="1" dirty="0"/>
              <a:t>Examine Subject Textbooks - Exam Papers </a:t>
            </a:r>
            <a:r>
              <a:rPr lang="en-US" dirty="0"/>
              <a:t>– </a:t>
            </a:r>
            <a:r>
              <a:rPr lang="en-US" dirty="0">
                <a:hlinkClick r:id="rId2"/>
              </a:rPr>
              <a:t>www.examinations.ie</a:t>
            </a:r>
            <a:endParaRPr lang="en-US" dirty="0"/>
          </a:p>
          <a:p>
            <a:pPr marL="0" indent="0">
              <a:buNone/>
            </a:pPr>
            <a:r>
              <a:rPr lang="en-US" dirty="0"/>
              <a:t>  </a:t>
            </a:r>
            <a:r>
              <a:rPr lang="en-US" dirty="0">
                <a:hlinkClick r:id="rId3"/>
              </a:rPr>
              <a:t>www.studyclix.ie</a:t>
            </a:r>
            <a:endParaRPr lang="en-US" dirty="0"/>
          </a:p>
          <a:p>
            <a:pPr marL="0" indent="0">
              <a:buNone/>
            </a:pPr>
            <a:r>
              <a:rPr lang="en-US" dirty="0"/>
              <a:t> </a:t>
            </a:r>
            <a:endParaRPr lang="en-IE" dirty="0"/>
          </a:p>
        </p:txBody>
      </p:sp>
      <p:pic>
        <p:nvPicPr>
          <p:cNvPr id="4" name="Picture 3"/>
          <p:cNvPicPr>
            <a:picLocks noChangeAspect="1"/>
          </p:cNvPicPr>
          <p:nvPr/>
        </p:nvPicPr>
        <p:blipFill>
          <a:blip r:embed="rId4"/>
          <a:stretch>
            <a:fillRect/>
          </a:stretch>
        </p:blipFill>
        <p:spPr>
          <a:xfrm>
            <a:off x="9295250" y="82551"/>
            <a:ext cx="2619375" cy="1494002"/>
          </a:xfrm>
          <a:prstGeom prst="rect">
            <a:avLst/>
          </a:prstGeom>
        </p:spPr>
      </p:pic>
      <p:pic>
        <p:nvPicPr>
          <p:cNvPr id="5" name="Picture 4"/>
          <p:cNvPicPr>
            <a:picLocks noChangeAspect="1"/>
          </p:cNvPicPr>
          <p:nvPr/>
        </p:nvPicPr>
        <p:blipFill>
          <a:blip r:embed="rId5"/>
          <a:stretch>
            <a:fillRect/>
          </a:stretch>
        </p:blipFill>
        <p:spPr>
          <a:xfrm>
            <a:off x="6289291" y="82550"/>
            <a:ext cx="2619375" cy="1494003"/>
          </a:xfrm>
          <a:prstGeom prst="rect">
            <a:avLst/>
          </a:prstGeom>
        </p:spPr>
      </p:pic>
    </p:spTree>
    <p:extLst>
      <p:ext uri="{BB962C8B-B14F-4D97-AF65-F5344CB8AC3E}">
        <p14:creationId xmlns:p14="http://schemas.microsoft.com/office/powerpoint/2010/main" val="137513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On-Line Research</a:t>
            </a:r>
            <a:endParaRPr lang="en-IE" b="1" dirty="0"/>
          </a:p>
        </p:txBody>
      </p:sp>
      <p:sp>
        <p:nvSpPr>
          <p:cNvPr id="3" name="Content Placeholder 2"/>
          <p:cNvSpPr>
            <a:spLocks noGrp="1"/>
          </p:cNvSpPr>
          <p:nvPr>
            <p:ph idx="1"/>
          </p:nvPr>
        </p:nvSpPr>
        <p:spPr>
          <a:xfrm>
            <a:off x="291861" y="1825625"/>
            <a:ext cx="11651410" cy="4811413"/>
          </a:xfrm>
        </p:spPr>
        <p:txBody>
          <a:bodyPr vert="horz" lIns="91440" tIns="45720" rIns="91440" bIns="45720" rtlCol="0" anchor="t">
            <a:normAutofit fontScale="85000" lnSpcReduction="20000"/>
          </a:bodyPr>
          <a:lstStyle/>
          <a:p>
            <a:pPr marL="0" indent="0">
              <a:buNone/>
            </a:pPr>
            <a:r>
              <a:rPr lang="en-US" dirty="0"/>
              <a:t>➢ </a:t>
            </a:r>
            <a:r>
              <a:rPr lang="en-US" b="1" dirty="0"/>
              <a:t>www.qualifax.ie</a:t>
            </a:r>
            <a:r>
              <a:rPr lang="en-US" dirty="0"/>
              <a:t> It gives information on which subjects are needed for what courses, as well as information on all college courses. Look up 'Minimum Entry Requirement' under 'Useful Tools'</a:t>
            </a:r>
          </a:p>
          <a:p>
            <a:pPr marL="0" indent="0">
              <a:buNone/>
            </a:pPr>
            <a:r>
              <a:rPr lang="en-US" dirty="0"/>
              <a:t> </a:t>
            </a:r>
            <a:r>
              <a:rPr lang="en-US" dirty="0">
                <a:hlinkClick r:id="rId2"/>
              </a:rPr>
              <a:t>https://www.qualifax.ie/index.php?option=com_wrapper&amp;Itemid=26&amp;Mainsec=courses&amp;Subsec=min_courses_select&amp;view=wrapper&amp;xpt=0.61113000%201429190312&amp;xpt=0.87098800%201429191164</a:t>
            </a:r>
            <a:endParaRPr lang="en-US" dirty="0"/>
          </a:p>
          <a:p>
            <a:pPr marL="0" indent="0">
              <a:buNone/>
            </a:pPr>
            <a:endParaRPr lang="en-US" dirty="0"/>
          </a:p>
          <a:p>
            <a:pPr marL="0" indent="0">
              <a:buNone/>
            </a:pPr>
            <a:r>
              <a:rPr lang="en-US" dirty="0"/>
              <a:t>➢ </a:t>
            </a:r>
            <a:r>
              <a:rPr lang="en-US" b="1" dirty="0"/>
              <a:t>www.careersportal.ie </a:t>
            </a:r>
            <a:r>
              <a:rPr lang="en-US" dirty="0"/>
              <a:t>Subject information &amp; personal assessments. Also gives information on jobs such as qualifications needed.</a:t>
            </a:r>
          </a:p>
          <a:p>
            <a:pPr marL="0" indent="0">
              <a:buNone/>
            </a:pPr>
            <a:r>
              <a:rPr lang="en-IE" dirty="0">
                <a:hlinkClick r:id="rId3"/>
              </a:rPr>
              <a:t>https://careersportal.ie/school/subject_explorer.php</a:t>
            </a:r>
            <a:endParaRPr lang="en-IE" dirty="0"/>
          </a:p>
          <a:p>
            <a:pPr marL="0" indent="0">
              <a:buNone/>
            </a:pPr>
            <a:endParaRPr lang="en-IE" dirty="0">
              <a:cs typeface="Calibri" panose="020F0502020204030204"/>
            </a:endParaRPr>
          </a:p>
          <a:p>
            <a:pPr marL="0" indent="0">
              <a:buNone/>
            </a:pPr>
            <a:r>
              <a:rPr lang="en-IE" dirty="0">
                <a:cs typeface="Calibri" panose="020F0502020204030204"/>
              </a:rPr>
              <a:t>Our </a:t>
            </a:r>
            <a:r>
              <a:rPr lang="en-IE" dirty="0" err="1">
                <a:cs typeface="Calibri" panose="020F0502020204030204"/>
              </a:rPr>
              <a:t>Borrisokane</a:t>
            </a:r>
            <a:r>
              <a:rPr lang="en-IE" dirty="0">
                <a:cs typeface="Calibri" panose="020F0502020204030204"/>
              </a:rPr>
              <a:t> Community College Career Guidance page: </a:t>
            </a:r>
            <a:r>
              <a:rPr lang="en-IE" dirty="0">
                <a:ea typeface="+mn-lt"/>
                <a:cs typeface="+mn-lt"/>
                <a:hlinkClick r:id="rId4"/>
              </a:rPr>
              <a:t>Borrisokane Community College | Guidance &amp; Counselling Website (careersportal.ie)</a:t>
            </a:r>
            <a:endParaRPr lang="en-IE" dirty="0">
              <a:cs typeface="Calibri" panose="020F0502020204030204"/>
            </a:endParaRPr>
          </a:p>
          <a:p>
            <a:pPr marL="0" indent="0">
              <a:buNone/>
            </a:pPr>
            <a:endParaRPr lang="en-IE" dirty="0">
              <a:cs typeface="Calibri" panose="020F0502020204030204"/>
            </a:endParaRPr>
          </a:p>
        </p:txBody>
      </p:sp>
      <p:pic>
        <p:nvPicPr>
          <p:cNvPr id="5" name="Picture 4"/>
          <p:cNvPicPr>
            <a:picLocks noChangeAspect="1"/>
          </p:cNvPicPr>
          <p:nvPr/>
        </p:nvPicPr>
        <p:blipFill>
          <a:blip r:embed="rId5"/>
          <a:stretch>
            <a:fillRect/>
          </a:stretch>
        </p:blipFill>
        <p:spPr>
          <a:xfrm>
            <a:off x="6096000" y="129381"/>
            <a:ext cx="3076575" cy="1485900"/>
          </a:xfrm>
          <a:prstGeom prst="rect">
            <a:avLst/>
          </a:prstGeom>
        </p:spPr>
      </p:pic>
      <p:pic>
        <p:nvPicPr>
          <p:cNvPr id="6" name="Picture 5"/>
          <p:cNvPicPr>
            <a:picLocks noChangeAspect="1"/>
          </p:cNvPicPr>
          <p:nvPr/>
        </p:nvPicPr>
        <p:blipFill>
          <a:blip r:embed="rId6"/>
          <a:stretch>
            <a:fillRect/>
          </a:stretch>
        </p:blipFill>
        <p:spPr>
          <a:xfrm>
            <a:off x="9535839" y="108743"/>
            <a:ext cx="2495550" cy="1581945"/>
          </a:xfrm>
          <a:prstGeom prst="rect">
            <a:avLst/>
          </a:prstGeom>
        </p:spPr>
      </p:pic>
    </p:spTree>
    <p:extLst>
      <p:ext uri="{BB962C8B-B14F-4D97-AF65-F5344CB8AC3E}">
        <p14:creationId xmlns:p14="http://schemas.microsoft.com/office/powerpoint/2010/main" val="2267473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8D0C0-8425-95A3-AA55-8164E4489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54B57A-D268-5AA5-3CA4-552D222C1706}"/>
              </a:ext>
            </a:extLst>
          </p:cNvPr>
          <p:cNvSpPr>
            <a:spLocks noGrp="1"/>
          </p:cNvSpPr>
          <p:nvPr>
            <p:ph type="title"/>
          </p:nvPr>
        </p:nvSpPr>
        <p:spPr/>
        <p:txBody>
          <a:bodyPr>
            <a:normAutofit fontScale="90000"/>
          </a:bodyPr>
          <a:lstStyle/>
          <a:p>
            <a:r>
              <a:rPr lang="en-US"/>
              <a:t>How to apply for LCE in BCC – Next Steps</a:t>
            </a:r>
            <a:endParaRPr lang="en-US" dirty="0"/>
          </a:p>
        </p:txBody>
      </p:sp>
      <p:sp>
        <p:nvSpPr>
          <p:cNvPr id="3" name="Content Placeholder 2">
            <a:extLst>
              <a:ext uri="{FF2B5EF4-FFF2-40B4-BE49-F238E27FC236}">
                <a16:creationId xmlns:a16="http://schemas.microsoft.com/office/drawing/2014/main" id="{4D41AF0B-3A74-B23F-B5A5-5E15DF2CDCDB}"/>
              </a:ext>
            </a:extLst>
          </p:cNvPr>
          <p:cNvSpPr>
            <a:spLocks noGrp="1"/>
          </p:cNvSpPr>
          <p:nvPr>
            <p:ph idx="1"/>
          </p:nvPr>
        </p:nvSpPr>
        <p:spPr/>
        <p:txBody>
          <a:bodyPr vert="horz" lIns="91440" tIns="45720" rIns="91440" bIns="45720" rtlCol="0" anchor="t">
            <a:normAutofit/>
          </a:bodyPr>
          <a:lstStyle/>
          <a:p>
            <a:pPr marL="0" indent="0">
              <a:buNone/>
            </a:pPr>
            <a:endParaRPr lang="en-US" dirty="0">
              <a:ea typeface="Calibri"/>
              <a:cs typeface="Calibri"/>
            </a:endParaRPr>
          </a:p>
          <a:p>
            <a:endParaRPr lang="en-US" dirty="0"/>
          </a:p>
        </p:txBody>
      </p:sp>
      <p:sp>
        <p:nvSpPr>
          <p:cNvPr id="4" name="TextBox 3">
            <a:extLst>
              <a:ext uri="{FF2B5EF4-FFF2-40B4-BE49-F238E27FC236}">
                <a16:creationId xmlns:a16="http://schemas.microsoft.com/office/drawing/2014/main" id="{F95E7530-E0B8-4890-62A1-F2E354CBEE74}"/>
              </a:ext>
            </a:extLst>
          </p:cNvPr>
          <p:cNvSpPr txBox="1"/>
          <p:nvPr/>
        </p:nvSpPr>
        <p:spPr>
          <a:xfrm>
            <a:off x="1111771" y="1717624"/>
            <a:ext cx="9718622"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800" baseline="0" dirty="0">
                <a:latin typeface="Calibri"/>
                <a:ea typeface="Arial"/>
                <a:cs typeface="Arial"/>
              </a:rPr>
              <a:t>Fill out the </a:t>
            </a:r>
            <a:r>
              <a:rPr lang="en-US" sz="2800" dirty="0">
                <a:latin typeface="Calibri"/>
                <a:ea typeface="Arial"/>
                <a:cs typeface="Arial"/>
              </a:rPr>
              <a:t>MS forms</a:t>
            </a:r>
            <a:r>
              <a:rPr lang="en-US" sz="2800" baseline="0" dirty="0">
                <a:latin typeface="Calibri"/>
                <a:ea typeface="Arial"/>
                <a:cs typeface="Arial"/>
              </a:rPr>
              <a:t> sent by </a:t>
            </a:r>
            <a:r>
              <a:rPr lang="en-US" sz="2800" baseline="0" dirty="0" err="1">
                <a:latin typeface="Calibri"/>
                <a:ea typeface="Arial"/>
                <a:cs typeface="Arial"/>
              </a:rPr>
              <a:t>Ms</a:t>
            </a:r>
            <a:r>
              <a:rPr lang="en-US" sz="2800" baseline="0" dirty="0">
                <a:latin typeface="Calibri"/>
                <a:ea typeface="Arial"/>
                <a:cs typeface="Arial"/>
              </a:rPr>
              <a:t> Molly choosing LCE</a:t>
            </a:r>
            <a:endParaRPr lang="en-US" dirty="0"/>
          </a:p>
          <a:p>
            <a:pPr marL="228600" indent="-228600">
              <a:buFont typeface=""/>
              <a:buChar char="•"/>
            </a:pPr>
            <a:endParaRPr lang="en-US" sz="2800" dirty="0">
              <a:cs typeface="Arial"/>
            </a:endParaRPr>
          </a:p>
          <a:p>
            <a:pPr marL="228600" lvl="0" indent="-228600" rtl="0">
              <a:buFont typeface=""/>
              <a:buChar char="•"/>
            </a:pPr>
            <a:r>
              <a:rPr lang="en-US" sz="2800" baseline="0" dirty="0">
                <a:latin typeface="Calibri"/>
                <a:ea typeface="Arial"/>
                <a:cs typeface="Arial"/>
              </a:rPr>
              <a:t>Closing date for from – March 6th 2026</a:t>
            </a:r>
            <a:r>
              <a:rPr lang="en-US" sz="2800" dirty="0">
                <a:latin typeface="Calibri"/>
                <a:ea typeface="Arial"/>
                <a:cs typeface="Arial"/>
              </a:rPr>
              <a:t>​</a:t>
            </a:r>
          </a:p>
          <a:p>
            <a:pPr marL="228600" indent="-228600">
              <a:buFont typeface=""/>
              <a:buChar char="•"/>
            </a:pPr>
            <a:endParaRPr lang="en-US" sz="2800" dirty="0">
              <a:latin typeface="Calibri"/>
              <a:ea typeface="Arial"/>
              <a:cs typeface="Arial"/>
            </a:endParaRPr>
          </a:p>
          <a:p>
            <a:pPr marL="228600" lvl="0" indent="-228600" rtl="0">
              <a:buFont typeface=""/>
              <a:buChar char="•"/>
            </a:pPr>
            <a:r>
              <a:rPr lang="en-US" sz="2800" baseline="0" dirty="0">
                <a:latin typeface="Calibri"/>
                <a:ea typeface="Arial"/>
                <a:cs typeface="Arial"/>
              </a:rPr>
              <a:t>5th Yr Subject Options open on </a:t>
            </a:r>
            <a:r>
              <a:rPr lang="en-US" sz="2800" baseline="0" dirty="0" err="1">
                <a:latin typeface="Calibri"/>
                <a:ea typeface="Arial"/>
                <a:cs typeface="Arial"/>
              </a:rPr>
              <a:t>VSWare</a:t>
            </a:r>
            <a:r>
              <a:rPr lang="en-US" sz="2800" baseline="0" dirty="0">
                <a:latin typeface="Calibri"/>
                <a:ea typeface="Arial"/>
                <a:cs typeface="Arial"/>
              </a:rPr>
              <a:t> - March 13th 2026</a:t>
            </a:r>
            <a:r>
              <a:rPr lang="en-US" sz="2800" dirty="0">
                <a:latin typeface="Calibri"/>
                <a:ea typeface="Arial"/>
                <a:cs typeface="Arial"/>
              </a:rPr>
              <a:t>​</a:t>
            </a:r>
          </a:p>
          <a:p>
            <a:endParaRPr lang="en-US" sz="2800" dirty="0">
              <a:latin typeface="Calibri"/>
              <a:ea typeface="Arial"/>
              <a:cs typeface="Arial"/>
            </a:endParaRPr>
          </a:p>
          <a:p>
            <a:pPr marL="228600" lvl="0" indent="-228600" rtl="0">
              <a:buFont typeface=""/>
              <a:buChar char="•"/>
            </a:pPr>
            <a:r>
              <a:rPr lang="en-US" sz="2800" baseline="0" dirty="0">
                <a:latin typeface="Calibri"/>
                <a:ea typeface="Arial"/>
                <a:cs typeface="Arial"/>
              </a:rPr>
              <a:t>5th Yr Subject Options close on </a:t>
            </a:r>
            <a:r>
              <a:rPr lang="en-US" sz="2800" baseline="0" dirty="0" err="1">
                <a:latin typeface="Calibri"/>
                <a:ea typeface="Arial"/>
                <a:cs typeface="Arial"/>
              </a:rPr>
              <a:t>VSWare</a:t>
            </a:r>
            <a:r>
              <a:rPr lang="en-US" sz="2800" baseline="0" dirty="0">
                <a:latin typeface="Calibri"/>
                <a:ea typeface="Arial"/>
                <a:cs typeface="Arial"/>
              </a:rPr>
              <a:t> – March 20th 2026</a:t>
            </a:r>
          </a:p>
          <a:p>
            <a:pPr algn="ctr"/>
            <a:endParaRPr lang="en-US"/>
          </a:p>
        </p:txBody>
      </p:sp>
    </p:spTree>
    <p:extLst>
      <p:ext uri="{BB962C8B-B14F-4D97-AF65-F5344CB8AC3E}">
        <p14:creationId xmlns:p14="http://schemas.microsoft.com/office/powerpoint/2010/main" val="3474689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Step One </a:t>
            </a:r>
            <a:endParaRPr lang="en-IE"/>
          </a:p>
        </p:txBody>
      </p:sp>
      <p:sp>
        <p:nvSpPr>
          <p:cNvPr id="3" name="Content Placeholder 2"/>
          <p:cNvSpPr>
            <a:spLocks noGrp="1"/>
          </p:cNvSpPr>
          <p:nvPr>
            <p:ph idx="1"/>
          </p:nvPr>
        </p:nvSpPr>
        <p:spPr>
          <a:xfrm>
            <a:off x="838200" y="1531620"/>
            <a:ext cx="11325980" cy="4645343"/>
          </a:xfrm>
        </p:spPr>
        <p:txBody>
          <a:bodyPr vert="horz" lIns="91440" tIns="45720" rIns="91440" bIns="45720" rtlCol="0" anchor="t">
            <a:normAutofit/>
          </a:bodyPr>
          <a:lstStyle/>
          <a:p>
            <a:r>
              <a:rPr lang="en-US"/>
              <a:t>Log into the </a:t>
            </a:r>
            <a:r>
              <a:rPr lang="en-US" err="1"/>
              <a:t>Vsware</a:t>
            </a:r>
            <a:r>
              <a:rPr lang="en-US"/>
              <a:t> app with username and password</a:t>
            </a:r>
          </a:p>
          <a:p>
            <a:r>
              <a:rPr lang="en-US"/>
              <a:t>Any issues with logins, please email the school on info@borrisokanecc.ie</a:t>
            </a:r>
            <a:endParaRPr lang="en-IE"/>
          </a:p>
        </p:txBody>
      </p:sp>
      <p:pic>
        <p:nvPicPr>
          <p:cNvPr id="4" name="Picture 3"/>
          <p:cNvPicPr>
            <a:picLocks noChangeAspect="1"/>
          </p:cNvPicPr>
          <p:nvPr/>
        </p:nvPicPr>
        <p:blipFill>
          <a:blip r:embed="rId2"/>
          <a:stretch>
            <a:fillRect/>
          </a:stretch>
        </p:blipFill>
        <p:spPr>
          <a:xfrm>
            <a:off x="4761186" y="2618447"/>
            <a:ext cx="2939611" cy="3653109"/>
          </a:xfrm>
          <a:prstGeom prst="rect">
            <a:avLst/>
          </a:prstGeom>
        </p:spPr>
      </p:pic>
    </p:spTree>
    <p:extLst>
      <p:ext uri="{BB962C8B-B14F-4D97-AF65-F5344CB8AC3E}">
        <p14:creationId xmlns:p14="http://schemas.microsoft.com/office/powerpoint/2010/main" val="1797063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Step Two</a:t>
            </a:r>
            <a:endParaRPr lang="en-IE"/>
          </a:p>
        </p:txBody>
      </p:sp>
      <p:sp>
        <p:nvSpPr>
          <p:cNvPr id="3" name="Content Placeholder 2"/>
          <p:cNvSpPr>
            <a:spLocks noGrp="1"/>
          </p:cNvSpPr>
          <p:nvPr>
            <p:ph idx="1"/>
          </p:nvPr>
        </p:nvSpPr>
        <p:spPr/>
        <p:txBody>
          <a:bodyPr/>
          <a:lstStyle/>
          <a:p>
            <a:r>
              <a:rPr lang="en-US"/>
              <a:t>Click on ‘Your Students’ and select the student for whom you are picking option subjects </a:t>
            </a:r>
            <a:endParaRPr lang="en-IE"/>
          </a:p>
        </p:txBody>
      </p:sp>
      <p:pic>
        <p:nvPicPr>
          <p:cNvPr id="4" name="Picture 3"/>
          <p:cNvPicPr>
            <a:picLocks noChangeAspect="1"/>
          </p:cNvPicPr>
          <p:nvPr/>
        </p:nvPicPr>
        <p:blipFill>
          <a:blip r:embed="rId2"/>
          <a:stretch>
            <a:fillRect/>
          </a:stretch>
        </p:blipFill>
        <p:spPr>
          <a:xfrm>
            <a:off x="2271986" y="3144678"/>
            <a:ext cx="6477000" cy="1419225"/>
          </a:xfrm>
          <a:prstGeom prst="rect">
            <a:avLst/>
          </a:prstGeom>
        </p:spPr>
      </p:pic>
    </p:spTree>
    <p:extLst>
      <p:ext uri="{BB962C8B-B14F-4D97-AF65-F5344CB8AC3E}">
        <p14:creationId xmlns:p14="http://schemas.microsoft.com/office/powerpoint/2010/main" val="36426721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Step Three</a:t>
            </a:r>
            <a:endParaRPr lang="en-IE"/>
          </a:p>
        </p:txBody>
      </p:sp>
      <p:sp>
        <p:nvSpPr>
          <p:cNvPr id="5" name="Content Placeholder 4"/>
          <p:cNvSpPr>
            <a:spLocks noGrp="1"/>
          </p:cNvSpPr>
          <p:nvPr>
            <p:ph idx="1"/>
          </p:nvPr>
        </p:nvSpPr>
        <p:spPr/>
        <p:txBody>
          <a:bodyPr/>
          <a:lstStyle/>
          <a:p>
            <a:r>
              <a:rPr lang="en-US"/>
              <a:t>Click the student options tab</a:t>
            </a:r>
          </a:p>
          <a:p>
            <a:endParaRPr lang="en-IE"/>
          </a:p>
        </p:txBody>
      </p:sp>
      <p:pic>
        <p:nvPicPr>
          <p:cNvPr id="6" name="Picture 5"/>
          <p:cNvPicPr>
            <a:picLocks noChangeAspect="1"/>
          </p:cNvPicPr>
          <p:nvPr/>
        </p:nvPicPr>
        <p:blipFill>
          <a:blip r:embed="rId2"/>
          <a:stretch>
            <a:fillRect/>
          </a:stretch>
        </p:blipFill>
        <p:spPr>
          <a:xfrm>
            <a:off x="2123090" y="2236389"/>
            <a:ext cx="7449699" cy="3940574"/>
          </a:xfrm>
          <a:prstGeom prst="rect">
            <a:avLst/>
          </a:prstGeom>
        </p:spPr>
      </p:pic>
    </p:spTree>
    <p:extLst>
      <p:ext uri="{BB962C8B-B14F-4D97-AF65-F5344CB8AC3E}">
        <p14:creationId xmlns:p14="http://schemas.microsoft.com/office/powerpoint/2010/main" val="3091028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4028-51F8-DE2E-0BB0-3D8FA7ED06AF}"/>
              </a:ext>
            </a:extLst>
          </p:cNvPr>
          <p:cNvSpPr>
            <a:spLocks noGrp="1"/>
          </p:cNvSpPr>
          <p:nvPr>
            <p:ph type="title"/>
          </p:nvPr>
        </p:nvSpPr>
        <p:spPr/>
        <p:txBody>
          <a:bodyPr>
            <a:normAutofit fontScale="90000"/>
          </a:bodyPr>
          <a:lstStyle/>
          <a:p>
            <a:r>
              <a:rPr lang="en-US" dirty="0"/>
              <a:t>TY Curriculum Dimensions</a:t>
            </a:r>
          </a:p>
        </p:txBody>
      </p:sp>
      <p:sp>
        <p:nvSpPr>
          <p:cNvPr id="3" name="Content Placeholder 2">
            <a:extLst>
              <a:ext uri="{FF2B5EF4-FFF2-40B4-BE49-F238E27FC236}">
                <a16:creationId xmlns:a16="http://schemas.microsoft.com/office/drawing/2014/main" id="{4667936D-3924-3B33-FDB5-66CCB37A9405}"/>
              </a:ext>
            </a:extLst>
          </p:cNvPr>
          <p:cNvSpPr>
            <a:spLocks noGrp="1"/>
          </p:cNvSpPr>
          <p:nvPr>
            <p:ph idx="1"/>
          </p:nvPr>
        </p:nvSpPr>
        <p:spPr/>
        <p:txBody>
          <a:bodyPr vert="horz" lIns="91440" tIns="45720" rIns="91440" bIns="45720" rtlCol="0" anchor="t">
            <a:normAutofit/>
          </a:bodyPr>
          <a:lstStyle/>
          <a:p>
            <a:r>
              <a:rPr lang="en-US" dirty="0"/>
              <a:t>Continued learning in English, </a:t>
            </a:r>
            <a:r>
              <a:rPr lang="en-US" dirty="0" err="1"/>
              <a:t>Maths</a:t>
            </a:r>
            <a:r>
              <a:rPr lang="en-US" dirty="0"/>
              <a:t>, Irish, MEL, PE, DS, SPHE</a:t>
            </a:r>
          </a:p>
          <a:p>
            <a:endParaRPr lang="en-US" dirty="0"/>
          </a:p>
          <a:p>
            <a:r>
              <a:rPr lang="en-US" dirty="0"/>
              <a:t>Subject Sampling in the sciences, Business, Art, DCG, Engineering, Construction, Accounting, Home </a:t>
            </a:r>
            <a:r>
              <a:rPr lang="en-US" err="1"/>
              <a:t>Ec</a:t>
            </a:r>
            <a:r>
              <a:rPr lang="en-US" dirty="0"/>
              <a:t>, Music, LCPE, Computer Science, </a:t>
            </a:r>
            <a:r>
              <a:rPr lang="en-US"/>
              <a:t>Geography, History, Society &amp; Politics, Sustainability</a:t>
            </a:r>
            <a:endParaRPr lang="en-US">
              <a:ea typeface="Calibri"/>
              <a:cs typeface="Calibri"/>
            </a:endParaRPr>
          </a:p>
          <a:p>
            <a:endParaRPr lang="en-US" dirty="0"/>
          </a:p>
          <a:p>
            <a:r>
              <a:rPr lang="en-US"/>
              <a:t>TY Specific Modules in YSI, Art Modules,</a:t>
            </a:r>
            <a:r>
              <a:rPr lang="en-US" dirty="0"/>
              <a:t> Future Leaders, Active Schools, Erasmus, </a:t>
            </a:r>
          </a:p>
        </p:txBody>
      </p:sp>
    </p:spTree>
    <p:extLst>
      <p:ext uri="{BB962C8B-B14F-4D97-AF65-F5344CB8AC3E}">
        <p14:creationId xmlns:p14="http://schemas.microsoft.com/office/powerpoint/2010/main" val="39902317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Step Four</a:t>
            </a:r>
            <a:endParaRPr lang="en-IE"/>
          </a:p>
        </p:txBody>
      </p:sp>
      <p:sp>
        <p:nvSpPr>
          <p:cNvPr id="3" name="Content Placeholder 2"/>
          <p:cNvSpPr>
            <a:spLocks noGrp="1"/>
          </p:cNvSpPr>
          <p:nvPr>
            <p:ph idx="1"/>
          </p:nvPr>
        </p:nvSpPr>
        <p:spPr/>
        <p:txBody>
          <a:bodyPr vert="horz" lIns="91440" tIns="45720" rIns="91440" bIns="45720" rtlCol="0" anchor="t">
            <a:normAutofit/>
          </a:bodyPr>
          <a:lstStyle/>
          <a:p>
            <a:r>
              <a:rPr lang="en-US"/>
              <a:t>On next screen, choose 6 subjects in order of preference and click confirm. </a:t>
            </a:r>
          </a:p>
          <a:p>
            <a:endParaRPr lang="en-US"/>
          </a:p>
        </p:txBody>
      </p:sp>
      <p:pic>
        <p:nvPicPr>
          <p:cNvPr id="4" name="Picture 3"/>
          <p:cNvPicPr>
            <a:picLocks noChangeAspect="1"/>
          </p:cNvPicPr>
          <p:nvPr/>
        </p:nvPicPr>
        <p:blipFill>
          <a:blip r:embed="rId2"/>
          <a:stretch>
            <a:fillRect/>
          </a:stretch>
        </p:blipFill>
        <p:spPr>
          <a:xfrm>
            <a:off x="3449633" y="2099312"/>
            <a:ext cx="6159062" cy="4067503"/>
          </a:xfrm>
          <a:prstGeom prst="rect">
            <a:avLst/>
          </a:prstGeom>
        </p:spPr>
      </p:pic>
    </p:spTree>
    <p:extLst>
      <p:ext uri="{BB962C8B-B14F-4D97-AF65-F5344CB8AC3E}">
        <p14:creationId xmlns:p14="http://schemas.microsoft.com/office/powerpoint/2010/main" val="411334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8CDC-C0BD-3A68-7D81-E4D5920CAA36}"/>
              </a:ext>
            </a:extLst>
          </p:cNvPr>
          <p:cNvSpPr>
            <a:spLocks noGrp="1"/>
          </p:cNvSpPr>
          <p:nvPr>
            <p:ph type="title"/>
          </p:nvPr>
        </p:nvSpPr>
        <p:spPr/>
        <p:txBody>
          <a:bodyPr>
            <a:normAutofit fontScale="90000"/>
          </a:bodyPr>
          <a:lstStyle/>
          <a:p>
            <a:r>
              <a:rPr lang="en-US" dirty="0"/>
              <a:t>TY Curriculum Dimensions</a:t>
            </a:r>
          </a:p>
        </p:txBody>
      </p:sp>
      <p:sp>
        <p:nvSpPr>
          <p:cNvPr id="3" name="Content Placeholder 2">
            <a:extLst>
              <a:ext uri="{FF2B5EF4-FFF2-40B4-BE49-F238E27FC236}">
                <a16:creationId xmlns:a16="http://schemas.microsoft.com/office/drawing/2014/main" id="{E6B150FE-046B-51EC-BDD5-4773AB590590}"/>
              </a:ext>
            </a:extLst>
          </p:cNvPr>
          <p:cNvSpPr>
            <a:spLocks noGrp="1"/>
          </p:cNvSpPr>
          <p:nvPr>
            <p:ph idx="1"/>
          </p:nvPr>
        </p:nvSpPr>
        <p:spPr/>
        <p:txBody>
          <a:bodyPr vert="horz" lIns="91440" tIns="45720" rIns="91440" bIns="45720" rtlCol="0" anchor="t">
            <a:normAutofit/>
          </a:bodyPr>
          <a:lstStyle/>
          <a:p>
            <a:endParaRPr lang="en-US" dirty="0"/>
          </a:p>
          <a:p>
            <a:endParaRPr lang="en-US" dirty="0"/>
          </a:p>
          <a:p>
            <a:r>
              <a:rPr lang="en-US" dirty="0"/>
              <a:t>Other Components to provide additional growth experiences may  include Drama, Gaisce, Outdoor Education Trip, Work Experience, Segway, Barista, </a:t>
            </a:r>
            <a:r>
              <a:rPr lang="en-US" dirty="0" err="1"/>
              <a:t>Inspireland</a:t>
            </a:r>
            <a:r>
              <a:rPr lang="en-US" dirty="0"/>
              <a:t>, Forensic, Bodhran, Law Education, Driving Ed- Car and Tractor, Career Investigation, Sustainability, CPR, Science Projects </a:t>
            </a:r>
            <a:endParaRPr lang="en-US" dirty="0">
              <a:ea typeface="Calibri"/>
              <a:cs typeface="Calibri"/>
            </a:endParaRPr>
          </a:p>
        </p:txBody>
      </p:sp>
    </p:spTree>
    <p:extLst>
      <p:ext uri="{BB962C8B-B14F-4D97-AF65-F5344CB8AC3E}">
        <p14:creationId xmlns:p14="http://schemas.microsoft.com/office/powerpoint/2010/main" val="227605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FCC0-D2E7-1AC7-8C6C-7E5F446A56CC}"/>
              </a:ext>
            </a:extLst>
          </p:cNvPr>
          <p:cNvSpPr>
            <a:spLocks noGrp="1"/>
          </p:cNvSpPr>
          <p:nvPr>
            <p:ph type="title"/>
          </p:nvPr>
        </p:nvSpPr>
        <p:spPr/>
        <p:txBody>
          <a:bodyPr>
            <a:normAutofit fontScale="90000"/>
          </a:bodyPr>
          <a:lstStyle/>
          <a:p>
            <a:r>
              <a:rPr lang="en-US" dirty="0"/>
              <a:t>Work Experience</a:t>
            </a:r>
          </a:p>
        </p:txBody>
      </p:sp>
      <p:sp>
        <p:nvSpPr>
          <p:cNvPr id="3" name="Content Placeholder 2">
            <a:extLst>
              <a:ext uri="{FF2B5EF4-FFF2-40B4-BE49-F238E27FC236}">
                <a16:creationId xmlns:a16="http://schemas.microsoft.com/office/drawing/2014/main" id="{92CEFEBC-01F8-C2DF-B8CF-F9F14B424493}"/>
              </a:ext>
            </a:extLst>
          </p:cNvPr>
          <p:cNvSpPr>
            <a:spLocks noGrp="1"/>
          </p:cNvSpPr>
          <p:nvPr>
            <p:ph idx="1"/>
          </p:nvPr>
        </p:nvSpPr>
        <p:spPr/>
        <p:txBody>
          <a:bodyPr/>
          <a:lstStyle/>
          <a:p>
            <a:r>
              <a:rPr lang="en-US" dirty="0" err="1"/>
              <a:t>Organised</a:t>
            </a:r>
            <a:r>
              <a:rPr lang="en-US" dirty="0"/>
              <a:t> by Parent/Guardian with child</a:t>
            </a:r>
          </a:p>
          <a:p>
            <a:endParaRPr lang="en-US" dirty="0"/>
          </a:p>
          <a:p>
            <a:r>
              <a:rPr lang="en-US" dirty="0"/>
              <a:t>Integral and Compulsory part of TY</a:t>
            </a:r>
          </a:p>
          <a:p>
            <a:pPr marL="0" indent="0">
              <a:buNone/>
            </a:pPr>
            <a:endParaRPr lang="en-US" dirty="0"/>
          </a:p>
          <a:p>
            <a:r>
              <a:rPr lang="en-US" dirty="0"/>
              <a:t>1 week in </a:t>
            </a:r>
            <a:r>
              <a:rPr lang="en-US"/>
              <a:t>Term 1 </a:t>
            </a:r>
            <a:r>
              <a:rPr lang="en-US" dirty="0"/>
              <a:t>in one placement</a:t>
            </a:r>
          </a:p>
          <a:p>
            <a:endParaRPr lang="en-US" dirty="0"/>
          </a:p>
          <a:p>
            <a:r>
              <a:rPr lang="en-US" dirty="0"/>
              <a:t>2 weeks in Term 3 in one placement</a:t>
            </a:r>
          </a:p>
        </p:txBody>
      </p:sp>
    </p:spTree>
    <p:extLst>
      <p:ext uri="{BB962C8B-B14F-4D97-AF65-F5344CB8AC3E}">
        <p14:creationId xmlns:p14="http://schemas.microsoft.com/office/powerpoint/2010/main" val="3283898953"/>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563C1"/>
      </a:accent1>
      <a:accent2>
        <a:srgbClr val="FFC000"/>
      </a:accent2>
      <a:accent3>
        <a:srgbClr val="00B050"/>
      </a:accent3>
      <a:accent4>
        <a:srgbClr val="C00000"/>
      </a:accent4>
      <a:accent5>
        <a:srgbClr val="0563C1"/>
      </a:accent5>
      <a:accent6>
        <a:srgbClr val="FFC000"/>
      </a:accent6>
      <a:hlink>
        <a:srgbClr val="00B050"/>
      </a:hlink>
      <a:folHlink>
        <a:srgbClr val="C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6E12A33-4429-4517-98C8-EE71EF015B65}" vid="{B7258FB6-A92D-4E57-9BC4-A3E3DAB218E7}"/>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6A57E94D707E408CD1CDEC14E3ECA0" ma:contentTypeVersion="32" ma:contentTypeDescription="Create a new document." ma:contentTypeScope="" ma:versionID="0a4e4a5e7fb98fd0077e4ed55364bf31">
  <xsd:schema xmlns:xsd="http://www.w3.org/2001/XMLSchema" xmlns:xs="http://www.w3.org/2001/XMLSchema" xmlns:p="http://schemas.microsoft.com/office/2006/metadata/properties" xmlns:ns3="b7826389-f6d0-4beb-9978-691dfaa90736" xmlns:ns4="18b41bfd-3ce4-4546-8947-310a866fabb7" targetNamespace="http://schemas.microsoft.com/office/2006/metadata/properties" ma:root="true" ma:fieldsID="90a2b13ba5ed6e4867259cb98d9ee8e0" ns3:_="" ns4:_="">
    <xsd:import namespace="b7826389-f6d0-4beb-9978-691dfaa90736"/>
    <xsd:import namespace="18b41bfd-3ce4-4546-8947-310a866fabb7"/>
    <xsd:element name="properties">
      <xsd:complexType>
        <xsd:sequence>
          <xsd:element name="documentManagement">
            <xsd:complexType>
              <xsd:all>
                <xsd:element ref="ns3:SharedWithUser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AppVersion" minOccurs="0"/>
                <xsd:element ref="ns4:Teachers" minOccurs="0"/>
                <xsd:element ref="ns4:Students" minOccurs="0"/>
                <xsd:element ref="ns4:Student_Groups" minOccurs="0"/>
                <xsd:element ref="ns4:Templates" minOccurs="0"/>
                <xsd:element ref="ns4:CultureName"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826389-f6d0-4beb-9978-691dfaa9073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8b41bfd-3ce4-4546-8947-310a866fabb7" elementFormDefault="qualified">
    <xsd:import namespace="http://schemas.microsoft.com/office/2006/documentManagement/types"/>
    <xsd:import namespace="http://schemas.microsoft.com/office/infopath/2007/PartnerControls"/>
    <xsd:element name="NotebookType" ma:index="11" nillable="true" ma:displayName="Notebook Type" ma:indexed="tru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emplates" ma:index="19" nillable="true" ma:displayName="Templates" ma:internalName="Templates">
      <xsd:simpleType>
        <xsd:restriction base="dms:Note">
          <xsd:maxLength value="255"/>
        </xsd:restriction>
      </xsd:simpleType>
    </xsd:element>
    <xsd:element name="CultureName" ma:index="20" nillable="true" ma:displayName="Culture Name" ma:internalName="CultureName">
      <xsd:simpleType>
        <xsd:restriction base="dms:Text"/>
      </xsd:simple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DateTaken" ma:index="28" nillable="true" ma:displayName="MediaServiceDateTaken" ma:description="" ma:hidden="true" ma:internalName="MediaServiceDateTaken" ma:readOnly="true">
      <xsd:simpleType>
        <xsd:restriction base="dms:Text"/>
      </xsd:simpleType>
    </xsd:element>
    <xsd:element name="MediaServiceAutoTags" ma:index="29" nillable="true" ma:displayName="MediaServiceAutoTags" ma:description=""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MediaLengthInSeconds" ma:index="36" nillable="true" ma:displayName="Length (seconds)" ma:internalName="MediaLengthInSeconds" ma:readOnly="true">
      <xsd:simpleType>
        <xsd:restriction base="dms:Unknown"/>
      </xsd:simpleType>
    </xsd:element>
    <xsd:element name="_activity" ma:index="37" nillable="true" ma:displayName="_activity" ma:hidden="true" ma:internalName="_activity">
      <xsd:simpleType>
        <xsd:restriction base="dms:Note"/>
      </xsd:simpleType>
    </xsd:element>
    <xsd:element name="MediaServiceObjectDetectorVersions" ma:index="38" nillable="true" ma:displayName="MediaServiceObjectDetectorVersions" ma:description="" ma:hidden="true" ma:indexed="true" ma:internalName="MediaServiceObjectDetectorVersions" ma:readOnly="true">
      <xsd:simpleType>
        <xsd:restriction base="dms:Text"/>
      </xsd:simpleType>
    </xsd:element>
    <xsd:element name="MediaServiceSystemTags" ma:index="39"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Type xmlns="18b41bfd-3ce4-4546-8947-310a866fabb7" xsi:nil="true"/>
    <Templates xmlns="18b41bfd-3ce4-4546-8947-310a866fabb7" xsi:nil="true"/>
    <Self_Registration_Enabled xmlns="18b41bfd-3ce4-4546-8947-310a866fabb7" xsi:nil="true"/>
    <Student_Groups xmlns="18b41bfd-3ce4-4546-8947-310a866fabb7">
      <UserInfo>
        <DisplayName/>
        <AccountId xsi:nil="true"/>
        <AccountType/>
      </UserInfo>
    </Student_Groups>
    <AppVersion xmlns="18b41bfd-3ce4-4546-8947-310a866fabb7" xsi:nil="true"/>
    <Has_Teacher_Only_SectionGroup xmlns="18b41bfd-3ce4-4546-8947-310a866fabb7" xsi:nil="true"/>
    <NotebookType xmlns="18b41bfd-3ce4-4546-8947-310a866fabb7" xsi:nil="true"/>
    <Students xmlns="18b41bfd-3ce4-4546-8947-310a866fabb7">
      <UserInfo>
        <DisplayName/>
        <AccountId xsi:nil="true"/>
        <AccountType/>
      </UserInfo>
    </Students>
    <DefaultSectionNames xmlns="18b41bfd-3ce4-4546-8947-310a866fabb7" xsi:nil="true"/>
    <Is_Collaboration_Space_Locked xmlns="18b41bfd-3ce4-4546-8947-310a866fabb7" xsi:nil="true"/>
    <Owner xmlns="18b41bfd-3ce4-4546-8947-310a866fabb7">
      <UserInfo>
        <DisplayName/>
        <AccountId xsi:nil="true"/>
        <AccountType/>
      </UserInfo>
    </Owner>
    <CultureName xmlns="18b41bfd-3ce4-4546-8947-310a866fabb7" xsi:nil="true"/>
    <Invited_Teachers xmlns="18b41bfd-3ce4-4546-8947-310a866fabb7" xsi:nil="true"/>
    <Invited_Students xmlns="18b41bfd-3ce4-4546-8947-310a866fabb7" xsi:nil="true"/>
    <Teachers xmlns="18b41bfd-3ce4-4546-8947-310a866fabb7">
      <UserInfo>
        <DisplayName/>
        <AccountId xsi:nil="true"/>
        <AccountType/>
      </UserInfo>
    </Teachers>
    <_activity xmlns="18b41bfd-3ce4-4546-8947-310a866fabb7" xsi:nil="true"/>
  </documentManagement>
</p:properties>
</file>

<file path=customXml/itemProps1.xml><?xml version="1.0" encoding="utf-8"?>
<ds:datastoreItem xmlns:ds="http://schemas.openxmlformats.org/officeDocument/2006/customXml" ds:itemID="{F05B74B2-34BB-4929-BF70-88A67CB830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826389-f6d0-4beb-9978-691dfaa90736"/>
    <ds:schemaRef ds:uri="18b41bfd-3ce4-4546-8947-310a866fa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1BF050-8E26-4A8A-BF2E-D8A59151EDC2}">
  <ds:schemaRefs>
    <ds:schemaRef ds:uri="http://schemas.microsoft.com/sharepoint/v3/contenttype/forms"/>
  </ds:schemaRefs>
</ds:datastoreItem>
</file>

<file path=customXml/itemProps3.xml><?xml version="1.0" encoding="utf-8"?>
<ds:datastoreItem xmlns:ds="http://schemas.openxmlformats.org/officeDocument/2006/customXml" ds:itemID="{1F5A691E-6CD4-47A5-8120-D9A44CE40059}">
  <ds:schemaRefs>
    <ds:schemaRef ds:uri="http://schemas.microsoft.com/office/2006/metadata/properties"/>
    <ds:schemaRef ds:uri="http://schemas.microsoft.com/office/2006/documentManagement/types"/>
    <ds:schemaRef ds:uri="b7826389-f6d0-4beb-9978-691dfaa90736"/>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18b41bfd-3ce4-4546-8947-310a866fabb7"/>
  </ds:schemaRefs>
</ds:datastoreItem>
</file>

<file path=docProps/app.xml><?xml version="1.0" encoding="utf-8"?>
<Properties xmlns="http://schemas.openxmlformats.org/officeDocument/2006/extended-properties" xmlns:vt="http://schemas.openxmlformats.org/officeDocument/2006/docPropsVTypes">
  <Template/>
  <TotalTime>79</TotalTime>
  <Words>5828</Words>
  <Application>Microsoft Office PowerPoint</Application>
  <PresentationFormat>Widescreen</PresentationFormat>
  <Paragraphs>623</Paragraphs>
  <Slides>70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70</vt:i4>
      </vt:variant>
    </vt:vector>
  </HeadingPairs>
  <TitlesOfParts>
    <vt:vector size="80" baseType="lpstr">
      <vt:lpstr>Aptos</vt:lpstr>
      <vt:lpstr>Arial</vt:lpstr>
      <vt:lpstr>Calibri</vt:lpstr>
      <vt:lpstr>Calibri  </vt:lpstr>
      <vt:lpstr>Calibri Light</vt:lpstr>
      <vt:lpstr>Lato</vt:lpstr>
      <vt:lpstr>Montserrat</vt:lpstr>
      <vt:lpstr>Wingdings</vt:lpstr>
      <vt:lpstr>Office Theme</vt:lpstr>
      <vt:lpstr>1_Office Theme</vt:lpstr>
      <vt:lpstr>Senior Cycle Options 2026 2027</vt:lpstr>
      <vt:lpstr>PowerPoint Presentation</vt:lpstr>
      <vt:lpstr>PowerPoint Presentation</vt:lpstr>
      <vt:lpstr>TY Student Dimensions</vt:lpstr>
      <vt:lpstr>TY Student Dimensions</vt:lpstr>
      <vt:lpstr>TY Curriculum Components</vt:lpstr>
      <vt:lpstr>TY Curriculum Dimensions</vt:lpstr>
      <vt:lpstr>TY Curriculum Dimensions</vt:lpstr>
      <vt:lpstr>Work Experience</vt:lpstr>
      <vt:lpstr>Garda Vetting for Work Experience</vt:lpstr>
      <vt:lpstr>Assessment and Reporting</vt:lpstr>
      <vt:lpstr>TY Certification in BCC</vt:lpstr>
      <vt:lpstr>TY Application Process</vt:lpstr>
      <vt:lpstr>PowerPoint Presentation</vt:lpstr>
      <vt:lpstr>LCA Programme Rationale</vt:lpstr>
      <vt:lpstr>PowerPoint Presentation</vt:lpstr>
      <vt:lpstr>Attendance-90% </vt:lpstr>
      <vt:lpstr>   </vt:lpstr>
      <vt:lpstr>Leaving Cert Applied Terminology</vt:lpstr>
      <vt:lpstr>Leaving Cert Applied Terminology</vt:lpstr>
      <vt:lpstr>Leaving Cert Applied Terminology</vt:lpstr>
      <vt:lpstr>Leaving Cert Applied Terminology</vt:lpstr>
      <vt:lpstr>Leaving Cert Applied Terminology-</vt:lpstr>
      <vt:lpstr>Leaving Certificate Applied Assessment </vt:lpstr>
      <vt:lpstr>Work Experience</vt:lpstr>
      <vt:lpstr>Garda Vetting Requirement</vt:lpstr>
      <vt:lpstr>How to apply for LCA in BCC </vt:lpstr>
      <vt:lpstr>Senior Cycle Options Leaving Cert. Established</vt:lpstr>
      <vt:lpstr>LC Subject Choice getting the right mix will affect your future </vt:lpstr>
      <vt:lpstr>PowerPoint Presentation</vt:lpstr>
      <vt:lpstr>Consequences of poor subject choice </vt:lpstr>
      <vt:lpstr>Factors to consider when making Subject &amp; level Choices It’s NOT all about the Points!</vt:lpstr>
      <vt:lpstr>CAO Points are calculated from your 6 Best Subjects </vt:lpstr>
      <vt:lpstr>PowerPoint Presentation</vt:lpstr>
      <vt:lpstr>Leaving Certificate Subjects offered at Borrisokane CC</vt:lpstr>
      <vt:lpstr>Practical Group </vt:lpstr>
      <vt:lpstr>Leaving Certificate Construction Studies </vt:lpstr>
      <vt:lpstr>Leaving Certificate Engineering </vt:lpstr>
      <vt:lpstr>Leaving Certificate Design and Communication Graphics </vt:lpstr>
      <vt:lpstr>Science Group </vt:lpstr>
      <vt:lpstr>Leaving Certificate Agricultural Science </vt:lpstr>
      <vt:lpstr>Leaving Certificate Biology </vt:lpstr>
      <vt:lpstr>Leaving Certificate Chemistry</vt:lpstr>
      <vt:lpstr>Leaving Certificate Physics </vt:lpstr>
      <vt:lpstr>Leaving Certificate Computer Science ** </vt:lpstr>
      <vt:lpstr>Artistic &amp; Creative Group </vt:lpstr>
      <vt:lpstr>Leaving Certificate Art </vt:lpstr>
      <vt:lpstr>Leaving Certificate Music </vt:lpstr>
      <vt:lpstr>Languages Group</vt:lpstr>
      <vt:lpstr>Leaving Certificate French &amp; German </vt:lpstr>
      <vt:lpstr>Humanities &amp; Social Group  </vt:lpstr>
      <vt:lpstr>Leaving Certificate History </vt:lpstr>
      <vt:lpstr>Leaving Certificate Geography </vt:lpstr>
      <vt:lpstr>Leaving Certificate Home Economics </vt:lpstr>
      <vt:lpstr>Leaving Certificate Physical Education** </vt:lpstr>
      <vt:lpstr>Politics &amp; Society </vt:lpstr>
      <vt:lpstr>Business Group </vt:lpstr>
      <vt:lpstr>Leaving Certificate Accounting </vt:lpstr>
      <vt:lpstr>Leaving Certificate Business </vt:lpstr>
      <vt:lpstr>Life Community &amp; Work  (previously LCVP) </vt:lpstr>
      <vt:lpstr>Remember! YOUR choices may have unintended consequences in 2 years’ time, when paths into college are blocked by unfortunate subject gaps </vt:lpstr>
      <vt:lpstr>HEAR &amp; DARE</vt:lpstr>
      <vt:lpstr>International Students</vt:lpstr>
      <vt:lpstr>Who can help decide?</vt:lpstr>
      <vt:lpstr>On-Line Research</vt:lpstr>
      <vt:lpstr>How to apply for LCE in BCC – Next Steps</vt:lpstr>
      <vt:lpstr>Step One </vt:lpstr>
      <vt:lpstr>Step Two</vt:lpstr>
      <vt:lpstr>Step Three</vt:lpstr>
      <vt:lpstr>Step Four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Forde</dc:creator>
  <cp:lastModifiedBy>Caitriona Maher</cp:lastModifiedBy>
  <cp:revision>156</cp:revision>
  <dcterms:created xsi:type="dcterms:W3CDTF">2023-11-10T10:29:38Z</dcterms:created>
  <dcterms:modified xsi:type="dcterms:W3CDTF">2026-03-02T20:08:15Z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0x010100EE6A57E94D707E408CD1CDEC14E3ECA0</vt:lpwstr>
  </property>
</Properties>
</file>