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sldIdLst>
    <p:sldId id="256" r:id="rId6"/>
    <p:sldId id="300" r:id="rId7"/>
    <p:sldId id="299" r:id="rId8"/>
    <p:sldId id="297" r:id="rId9"/>
    <p:sldId id="298" r:id="rId10"/>
    <p:sldId id="301" r:id="rId11"/>
    <p:sldId id="287" r:id="rId12"/>
    <p:sldId id="289" r:id="rId13"/>
    <p:sldId id="257" r:id="rId14"/>
    <p:sldId id="258" r:id="rId15"/>
    <p:sldId id="260" r:id="rId16"/>
    <p:sldId id="259" r:id="rId17"/>
    <p:sldId id="263" r:id="rId18"/>
    <p:sldId id="264" r:id="rId19"/>
    <p:sldId id="286" r:id="rId20"/>
    <p:sldId id="261" r:id="rId21"/>
    <p:sldId id="285" r:id="rId22"/>
    <p:sldId id="282" r:id="rId23"/>
    <p:sldId id="283" r:id="rId24"/>
    <p:sldId id="288" r:id="rId25"/>
    <p:sldId id="279" r:id="rId26"/>
    <p:sldId id="284" r:id="rId27"/>
    <p:sldId id="262" r:id="rId28"/>
    <p:sldId id="270" r:id="rId29"/>
    <p:sldId id="272" r:id="rId30"/>
    <p:sldId id="273" r:id="rId31"/>
    <p:sldId id="274" r:id="rId32"/>
    <p:sldId id="275" r:id="rId33"/>
    <p:sldId id="276" r:id="rId34"/>
    <p:sldId id="277" r:id="rId35"/>
    <p:sldId id="278" r:id="rId36"/>
    <p:sldId id="290" r:id="rId37"/>
    <p:sldId id="291" r:id="rId38"/>
    <p:sldId id="292" r:id="rId39"/>
    <p:sldId id="293" r:id="rId40"/>
    <p:sldId id="294" r:id="rId41"/>
    <p:sldId id="295" r:id="rId42"/>
    <p:sldId id="296" r:id="rId43"/>
    <p:sldId id="380" r:id="rId44"/>
    <p:sldId id="381" r:id="rId45"/>
    <p:sldId id="38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E1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DFB19-0831-2C1E-8838-96E2A4A8FAB5}" v="15" dt="2026-01-06T19:15:53.242"/>
    <p1510:client id="{849DA2A6-BFB0-2B3F-3A71-128A97BE44D6}" v="10" dt="2026-01-05T12:10:25.015"/>
    <p1510:client id="{BF72481A-760D-B97E-0E0B-634624680C8E}" v="34" dt="2026-01-06T17:48:06.027"/>
    <p1510:client id="{C2EF0396-503F-8200-4E78-78448A48F96A}" v="1" dt="2026-01-07T10:39:00.033"/>
    <p1510:client id="{DA4C570E-390A-1FC5-106A-DA37D009996E}" v="52" dt="2026-01-06T12:59:43.501"/>
    <p1510:client id="{DD510083-A161-A95D-CB89-B0559110FDDA}" v="1" dt="2026-01-06T15:10:02.942"/>
    <p1510:client id="{E8CB6E7B-7A1F-4EAB-BF14-0CCC0EAD6DAD}" v="91" dt="2026-01-06T15:26:37.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945FEC1-B9F9-43FB-BD78-5D079C251E3E}" type="doc">
      <dgm:prSet loTypeId="urn:microsoft.com/office/officeart/2005/8/layout/hProcess9" loCatId="process" qsTypeId="urn:microsoft.com/office/officeart/2005/8/quickstyle/simple1" qsCatId="simple" csTypeId="urn:microsoft.com/office/officeart/2005/8/colors/accent1_2" csCatId="accent1" phldr="1"/>
      <dgm:spPr/>
    </dgm:pt>
    <dgm:pt modelId="{17FD200E-1504-446F-B2DD-362577222873}">
      <dgm:prSet phldrT="[Text]" custT="1"/>
      <dgm:spPr/>
      <dgm:t>
        <a:bodyPr/>
        <a:lstStyle/>
        <a:p>
          <a:r>
            <a:rPr lang="en-US" sz="3200" b="1"/>
            <a:t>1</a:t>
          </a:r>
          <a:r>
            <a:rPr lang="en-US" sz="3200" b="1" baseline="30000"/>
            <a:t>st</a:t>
          </a:r>
          <a:r>
            <a:rPr lang="en-US" sz="3200" b="1"/>
            <a:t> Year</a:t>
          </a:r>
        </a:p>
      </dgm:t>
    </dgm:pt>
    <dgm:pt modelId="{0762A4F4-4EBB-4262-83B3-8DED074197DD}" type="parTrans" cxnId="{E767143C-63CD-48EF-812F-F7451A1D74C9}">
      <dgm:prSet/>
      <dgm:spPr/>
      <dgm:t>
        <a:bodyPr/>
        <a:lstStyle/>
        <a:p>
          <a:endParaRPr lang="en-US"/>
        </a:p>
      </dgm:t>
    </dgm:pt>
    <dgm:pt modelId="{F632AEA8-320C-40D0-B696-9BC00B6C026F}" type="sibTrans" cxnId="{E767143C-63CD-48EF-812F-F7451A1D74C9}">
      <dgm:prSet/>
      <dgm:spPr/>
      <dgm:t>
        <a:bodyPr/>
        <a:lstStyle/>
        <a:p>
          <a:endParaRPr lang="en-US"/>
        </a:p>
      </dgm:t>
    </dgm:pt>
    <dgm:pt modelId="{649DAC7B-CE69-46B6-BFCD-824B99D5DF6D}">
      <dgm:prSet phldrT="[Text]" custT="1"/>
      <dgm:spPr/>
      <dgm:t>
        <a:bodyPr/>
        <a:lstStyle/>
        <a:p>
          <a:r>
            <a:rPr lang="en-US" sz="3200" b="1"/>
            <a:t>2</a:t>
          </a:r>
          <a:r>
            <a:rPr lang="en-US" sz="3200" b="1" baseline="30000"/>
            <a:t>nd</a:t>
          </a:r>
          <a:r>
            <a:rPr lang="en-US" sz="3200" b="1"/>
            <a:t> Year</a:t>
          </a:r>
        </a:p>
        <a:p>
          <a:r>
            <a:rPr lang="en-US" sz="3200" b="1"/>
            <a:t>3</a:t>
          </a:r>
          <a:r>
            <a:rPr lang="en-US" sz="3200" b="1" baseline="30000"/>
            <a:t>rd</a:t>
          </a:r>
          <a:r>
            <a:rPr lang="en-US" sz="3200" b="1"/>
            <a:t> Year</a:t>
          </a:r>
        </a:p>
      </dgm:t>
    </dgm:pt>
    <dgm:pt modelId="{B3181892-03E1-4BD8-8BD0-C4EEE64A5204}" type="parTrans" cxnId="{5D9D048A-213D-4D63-9EC7-0DAB75949856}">
      <dgm:prSet/>
      <dgm:spPr/>
      <dgm:t>
        <a:bodyPr/>
        <a:lstStyle/>
        <a:p>
          <a:endParaRPr lang="en-US"/>
        </a:p>
      </dgm:t>
    </dgm:pt>
    <dgm:pt modelId="{C6934AFA-FFA5-4AB7-AEB4-990A9C30B49B}" type="sibTrans" cxnId="{5D9D048A-213D-4D63-9EC7-0DAB75949856}">
      <dgm:prSet/>
      <dgm:spPr/>
      <dgm:t>
        <a:bodyPr/>
        <a:lstStyle/>
        <a:p>
          <a:endParaRPr lang="en-US"/>
        </a:p>
      </dgm:t>
    </dgm:pt>
    <dgm:pt modelId="{1EBAF658-4849-4E6C-BC05-B2D2E4E48E80}">
      <dgm:prSet phldrT="[Text]" custT="1"/>
      <dgm:spPr/>
      <dgm:t>
        <a:bodyPr/>
        <a:lstStyle/>
        <a:p>
          <a:r>
            <a:rPr lang="en-US" sz="2800" b="1"/>
            <a:t>TY</a:t>
          </a:r>
        </a:p>
        <a:p>
          <a:r>
            <a:rPr lang="en-US" sz="2800" b="1"/>
            <a:t>LCA</a:t>
          </a:r>
        </a:p>
        <a:p>
          <a:r>
            <a:rPr lang="en-US" sz="2800" b="1"/>
            <a:t>LCE</a:t>
          </a:r>
        </a:p>
      </dgm:t>
    </dgm:pt>
    <dgm:pt modelId="{D7A86C63-B8D2-4486-87B8-563A795E3129}" type="parTrans" cxnId="{AE543B53-CE55-40C7-B274-AE9C057B5EB6}">
      <dgm:prSet/>
      <dgm:spPr/>
      <dgm:t>
        <a:bodyPr/>
        <a:lstStyle/>
        <a:p>
          <a:endParaRPr lang="en-US"/>
        </a:p>
      </dgm:t>
    </dgm:pt>
    <dgm:pt modelId="{5DEBAFBA-3296-46B9-8906-FAE45F75E207}" type="sibTrans" cxnId="{AE543B53-CE55-40C7-B274-AE9C057B5EB6}">
      <dgm:prSet/>
      <dgm:spPr/>
      <dgm:t>
        <a:bodyPr/>
        <a:lstStyle/>
        <a:p>
          <a:endParaRPr lang="en-US"/>
        </a:p>
      </dgm:t>
    </dgm:pt>
    <dgm:pt modelId="{2B75D243-7C33-4020-86F9-81E168890081}" type="pres">
      <dgm:prSet presAssocID="{3945FEC1-B9F9-43FB-BD78-5D079C251E3E}" presName="CompostProcess" presStyleCnt="0">
        <dgm:presLayoutVars>
          <dgm:dir/>
          <dgm:resizeHandles val="exact"/>
        </dgm:presLayoutVars>
      </dgm:prSet>
      <dgm:spPr/>
    </dgm:pt>
    <dgm:pt modelId="{7D880D7F-0BB8-4EAE-9A5F-EC1DB9E32EA8}" type="pres">
      <dgm:prSet presAssocID="{3945FEC1-B9F9-43FB-BD78-5D079C251E3E}" presName="arrow" presStyleLbl="bgShp" presStyleIdx="0" presStyleCnt="1" custScaleX="98814" custScaleY="99182" custLinFactNeighborX="600" custLinFactNeighborY="4219"/>
      <dgm:spPr/>
    </dgm:pt>
    <dgm:pt modelId="{358227A5-C408-4621-B75C-C3BE23EDEEB6}" type="pres">
      <dgm:prSet presAssocID="{3945FEC1-B9F9-43FB-BD78-5D079C251E3E}" presName="linearProcess" presStyleCnt="0"/>
      <dgm:spPr/>
    </dgm:pt>
    <dgm:pt modelId="{7A2B3873-9A81-4853-9E36-EDEB8C5B0BA0}" type="pres">
      <dgm:prSet presAssocID="{17FD200E-1504-446F-B2DD-362577222873}" presName="textNode" presStyleLbl="node1" presStyleIdx="0" presStyleCnt="3" custLinFactNeighborY="-935">
        <dgm:presLayoutVars>
          <dgm:bulletEnabled val="1"/>
        </dgm:presLayoutVars>
      </dgm:prSet>
      <dgm:spPr/>
    </dgm:pt>
    <dgm:pt modelId="{4C35EFE2-1322-421F-ABE2-49ABE8E4D0BE}" type="pres">
      <dgm:prSet presAssocID="{F632AEA8-320C-40D0-B696-9BC00B6C026F}" presName="sibTrans" presStyleCnt="0"/>
      <dgm:spPr/>
    </dgm:pt>
    <dgm:pt modelId="{9F4A266E-68CA-462E-BE50-982C6E084FBB}" type="pres">
      <dgm:prSet presAssocID="{649DAC7B-CE69-46B6-BFCD-824B99D5DF6D}" presName="textNode" presStyleLbl="node1" presStyleIdx="1" presStyleCnt="3">
        <dgm:presLayoutVars>
          <dgm:bulletEnabled val="1"/>
        </dgm:presLayoutVars>
      </dgm:prSet>
      <dgm:spPr/>
    </dgm:pt>
    <dgm:pt modelId="{CFF9A356-9716-4B54-95EF-8177C00A62A6}" type="pres">
      <dgm:prSet presAssocID="{C6934AFA-FFA5-4AB7-AEB4-990A9C30B49B}" presName="sibTrans" presStyleCnt="0"/>
      <dgm:spPr/>
    </dgm:pt>
    <dgm:pt modelId="{BD13DDF2-6395-49B9-B67B-3B94531DF124}" type="pres">
      <dgm:prSet presAssocID="{1EBAF658-4849-4E6C-BC05-B2D2E4E48E80}" presName="textNode" presStyleLbl="node1" presStyleIdx="2" presStyleCnt="3">
        <dgm:presLayoutVars>
          <dgm:bulletEnabled val="1"/>
        </dgm:presLayoutVars>
      </dgm:prSet>
      <dgm:spPr/>
    </dgm:pt>
  </dgm:ptLst>
  <dgm:cxnLst>
    <dgm:cxn modelId="{EA670C18-2E47-429C-A0B4-AE396152D545}" type="presOf" srcId="{3945FEC1-B9F9-43FB-BD78-5D079C251E3E}" destId="{2B75D243-7C33-4020-86F9-81E168890081}" srcOrd="0" destOrd="0" presId="urn:microsoft.com/office/officeart/2005/8/layout/hProcess9"/>
    <dgm:cxn modelId="{F9C87034-FC1F-4E3A-85EF-69DBF7C3423F}" type="presOf" srcId="{17FD200E-1504-446F-B2DD-362577222873}" destId="{7A2B3873-9A81-4853-9E36-EDEB8C5B0BA0}" srcOrd="0" destOrd="0" presId="urn:microsoft.com/office/officeart/2005/8/layout/hProcess9"/>
    <dgm:cxn modelId="{E767143C-63CD-48EF-812F-F7451A1D74C9}" srcId="{3945FEC1-B9F9-43FB-BD78-5D079C251E3E}" destId="{17FD200E-1504-446F-B2DD-362577222873}" srcOrd="0" destOrd="0" parTransId="{0762A4F4-4EBB-4262-83B3-8DED074197DD}" sibTransId="{F632AEA8-320C-40D0-B696-9BC00B6C026F}"/>
    <dgm:cxn modelId="{69CB0A3E-4D58-41FB-9912-396A24F44EC3}" type="presOf" srcId="{649DAC7B-CE69-46B6-BFCD-824B99D5DF6D}" destId="{9F4A266E-68CA-462E-BE50-982C6E084FBB}" srcOrd="0" destOrd="0" presId="urn:microsoft.com/office/officeart/2005/8/layout/hProcess9"/>
    <dgm:cxn modelId="{9F461548-B29A-4C1B-A19D-C3BBBF874CA6}" type="presOf" srcId="{1EBAF658-4849-4E6C-BC05-B2D2E4E48E80}" destId="{BD13DDF2-6395-49B9-B67B-3B94531DF124}" srcOrd="0" destOrd="0" presId="urn:microsoft.com/office/officeart/2005/8/layout/hProcess9"/>
    <dgm:cxn modelId="{AE543B53-CE55-40C7-B274-AE9C057B5EB6}" srcId="{3945FEC1-B9F9-43FB-BD78-5D079C251E3E}" destId="{1EBAF658-4849-4E6C-BC05-B2D2E4E48E80}" srcOrd="2" destOrd="0" parTransId="{D7A86C63-B8D2-4486-87B8-563A795E3129}" sibTransId="{5DEBAFBA-3296-46B9-8906-FAE45F75E207}"/>
    <dgm:cxn modelId="{5D9D048A-213D-4D63-9EC7-0DAB75949856}" srcId="{3945FEC1-B9F9-43FB-BD78-5D079C251E3E}" destId="{649DAC7B-CE69-46B6-BFCD-824B99D5DF6D}" srcOrd="1" destOrd="0" parTransId="{B3181892-03E1-4BD8-8BD0-C4EEE64A5204}" sibTransId="{C6934AFA-FFA5-4AB7-AEB4-990A9C30B49B}"/>
    <dgm:cxn modelId="{9DE5BC59-87CE-47D6-855E-AFEDDAEFDA76}" type="presParOf" srcId="{2B75D243-7C33-4020-86F9-81E168890081}" destId="{7D880D7F-0BB8-4EAE-9A5F-EC1DB9E32EA8}" srcOrd="0" destOrd="0" presId="urn:microsoft.com/office/officeart/2005/8/layout/hProcess9"/>
    <dgm:cxn modelId="{96CD62F7-5647-4811-A627-D9C3B9C8AB4E}" type="presParOf" srcId="{2B75D243-7C33-4020-86F9-81E168890081}" destId="{358227A5-C408-4621-B75C-C3BE23EDEEB6}" srcOrd="1" destOrd="0" presId="urn:microsoft.com/office/officeart/2005/8/layout/hProcess9"/>
    <dgm:cxn modelId="{15EA9C31-7FA1-4325-8042-ADB624B3617A}" type="presParOf" srcId="{358227A5-C408-4621-B75C-C3BE23EDEEB6}" destId="{7A2B3873-9A81-4853-9E36-EDEB8C5B0BA0}" srcOrd="0" destOrd="0" presId="urn:microsoft.com/office/officeart/2005/8/layout/hProcess9"/>
    <dgm:cxn modelId="{AB39CC74-4DA6-414B-9C1C-B0E0EF193995}" type="presParOf" srcId="{358227A5-C408-4621-B75C-C3BE23EDEEB6}" destId="{4C35EFE2-1322-421F-ABE2-49ABE8E4D0BE}" srcOrd="1" destOrd="0" presId="urn:microsoft.com/office/officeart/2005/8/layout/hProcess9"/>
    <dgm:cxn modelId="{0EA07C35-4E09-4CCC-88FD-E3079A3D404A}" type="presParOf" srcId="{358227A5-C408-4621-B75C-C3BE23EDEEB6}" destId="{9F4A266E-68CA-462E-BE50-982C6E084FBB}" srcOrd="2" destOrd="0" presId="urn:microsoft.com/office/officeart/2005/8/layout/hProcess9"/>
    <dgm:cxn modelId="{7CB0E371-6DA6-4EFA-A8A9-B13F6F1C5CA9}" type="presParOf" srcId="{358227A5-C408-4621-B75C-C3BE23EDEEB6}" destId="{CFF9A356-9716-4B54-95EF-8177C00A62A6}" srcOrd="3" destOrd="0" presId="urn:microsoft.com/office/officeart/2005/8/layout/hProcess9"/>
    <dgm:cxn modelId="{CFDDF117-5A06-4FFB-B0FE-A52C98488947}" type="presParOf" srcId="{358227A5-C408-4621-B75C-C3BE23EDEEB6}" destId="{BD13DDF2-6395-49B9-B67B-3B94531DF124}"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67128F-089A-44F4-BF9F-1A7A1B06A441}"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3B59EF08-C991-4D42-BCFC-9F3639104F2A}">
      <dgm:prSet phldrT="[Text]"/>
      <dgm:spPr/>
      <dgm:t>
        <a:bodyPr/>
        <a:lstStyle/>
        <a:p>
          <a:r>
            <a:rPr lang="en-US"/>
            <a:t>Choices</a:t>
          </a:r>
        </a:p>
      </dgm:t>
    </dgm:pt>
    <dgm:pt modelId="{F62AE407-4281-4CFB-B18A-2A41559CAD16}" type="parTrans" cxnId="{BCEB5787-EDD0-4AC8-BBBE-E03D312D5248}">
      <dgm:prSet/>
      <dgm:spPr/>
      <dgm:t>
        <a:bodyPr/>
        <a:lstStyle/>
        <a:p>
          <a:endParaRPr lang="en-US"/>
        </a:p>
      </dgm:t>
    </dgm:pt>
    <dgm:pt modelId="{1EDAC249-22CC-432E-829B-D200A900E68D}" type="sibTrans" cxnId="{BCEB5787-EDD0-4AC8-BBBE-E03D312D5248}">
      <dgm:prSet/>
      <dgm:spPr/>
      <dgm:t>
        <a:bodyPr/>
        <a:lstStyle/>
        <a:p>
          <a:endParaRPr lang="en-US"/>
        </a:p>
      </dgm:t>
    </dgm:pt>
    <dgm:pt modelId="{0DCD02BB-FFC1-4321-AC30-D42C6734BA80}">
      <dgm:prSet phldrT="[Text]"/>
      <dgm:spPr/>
      <dgm:t>
        <a:bodyPr/>
        <a:lstStyle/>
        <a:p>
          <a:r>
            <a:rPr lang="en-US"/>
            <a:t>Interest</a:t>
          </a:r>
        </a:p>
      </dgm:t>
    </dgm:pt>
    <dgm:pt modelId="{0EE3E901-CA5D-4A83-860D-65C8185925AC}" type="parTrans" cxnId="{560649E8-60D9-45D6-8E9D-66B12286C562}">
      <dgm:prSet/>
      <dgm:spPr/>
      <dgm:t>
        <a:bodyPr/>
        <a:lstStyle/>
        <a:p>
          <a:endParaRPr lang="en-US"/>
        </a:p>
      </dgm:t>
    </dgm:pt>
    <dgm:pt modelId="{39DDC670-57B7-4F0A-B64E-84E96380E8CC}" type="sibTrans" cxnId="{560649E8-60D9-45D6-8E9D-66B12286C562}">
      <dgm:prSet/>
      <dgm:spPr/>
      <dgm:t>
        <a:bodyPr/>
        <a:lstStyle/>
        <a:p>
          <a:endParaRPr lang="en-US"/>
        </a:p>
      </dgm:t>
    </dgm:pt>
    <dgm:pt modelId="{90A35E7A-9AE2-4518-B3BF-34386F07F107}">
      <dgm:prSet phldrT="[Text]"/>
      <dgm:spPr/>
      <dgm:t>
        <a:bodyPr/>
        <a:lstStyle/>
        <a:p>
          <a:r>
            <a:rPr lang="en-US"/>
            <a:t>Ability </a:t>
          </a:r>
        </a:p>
      </dgm:t>
    </dgm:pt>
    <dgm:pt modelId="{D4C666CB-0D71-4F5B-B2C2-653F253EDF71}" type="parTrans" cxnId="{E94BA7EA-C9E4-40F1-AA5B-F515D029A865}">
      <dgm:prSet/>
      <dgm:spPr/>
      <dgm:t>
        <a:bodyPr/>
        <a:lstStyle/>
        <a:p>
          <a:endParaRPr lang="en-US"/>
        </a:p>
      </dgm:t>
    </dgm:pt>
    <dgm:pt modelId="{2DE6A20B-AEAD-48C4-AF34-18232B6E250C}" type="sibTrans" cxnId="{E94BA7EA-C9E4-40F1-AA5B-F515D029A865}">
      <dgm:prSet/>
      <dgm:spPr/>
      <dgm:t>
        <a:bodyPr/>
        <a:lstStyle/>
        <a:p>
          <a:endParaRPr lang="en-US"/>
        </a:p>
      </dgm:t>
    </dgm:pt>
    <dgm:pt modelId="{DA53EB33-FD11-42F4-914C-CB8E6E97365F}">
      <dgm:prSet phldrT="[Text]"/>
      <dgm:spPr/>
      <dgm:t>
        <a:bodyPr/>
        <a:lstStyle/>
        <a:p>
          <a:r>
            <a:rPr lang="en-US"/>
            <a:t>Motivation</a:t>
          </a:r>
        </a:p>
      </dgm:t>
    </dgm:pt>
    <dgm:pt modelId="{C25D14A5-9954-45E4-87CB-19AAD6F6819E}" type="parTrans" cxnId="{BDCB6F83-E3E9-482B-80BE-8C12BFDED3E5}">
      <dgm:prSet/>
      <dgm:spPr/>
      <dgm:t>
        <a:bodyPr/>
        <a:lstStyle/>
        <a:p>
          <a:endParaRPr lang="en-US"/>
        </a:p>
      </dgm:t>
    </dgm:pt>
    <dgm:pt modelId="{2E074733-A651-45A3-8AD1-F69EFE40BF4E}" type="sibTrans" cxnId="{BDCB6F83-E3E9-482B-80BE-8C12BFDED3E5}">
      <dgm:prSet/>
      <dgm:spPr/>
      <dgm:t>
        <a:bodyPr/>
        <a:lstStyle/>
        <a:p>
          <a:endParaRPr lang="en-US"/>
        </a:p>
      </dgm:t>
    </dgm:pt>
    <dgm:pt modelId="{2058CAF5-090D-44AA-85B2-72BF35BE1767}">
      <dgm:prSet phldrT="[Text]"/>
      <dgm:spPr/>
      <dgm:t>
        <a:bodyPr/>
        <a:lstStyle/>
        <a:p>
          <a:r>
            <a:rPr lang="en-US"/>
            <a:t>Results</a:t>
          </a:r>
        </a:p>
      </dgm:t>
    </dgm:pt>
    <dgm:pt modelId="{17CEFB2A-6D46-4E86-9C85-08C5BE1F25C5}" type="parTrans" cxnId="{DF19AE21-2C7E-4429-9155-D8FC98369710}">
      <dgm:prSet/>
      <dgm:spPr/>
      <dgm:t>
        <a:bodyPr/>
        <a:lstStyle/>
        <a:p>
          <a:endParaRPr lang="en-US"/>
        </a:p>
      </dgm:t>
    </dgm:pt>
    <dgm:pt modelId="{F05013C7-D058-4EAF-98B7-5B13281C8310}" type="sibTrans" cxnId="{DF19AE21-2C7E-4429-9155-D8FC98369710}">
      <dgm:prSet/>
      <dgm:spPr/>
      <dgm:t>
        <a:bodyPr/>
        <a:lstStyle/>
        <a:p>
          <a:endParaRPr lang="en-US"/>
        </a:p>
      </dgm:t>
    </dgm:pt>
    <dgm:pt modelId="{D6B572C1-3760-41A0-A8E5-A8C546A444D1}" type="pres">
      <dgm:prSet presAssocID="{7B67128F-089A-44F4-BF9F-1A7A1B06A441}" presName="Name0" presStyleCnt="0">
        <dgm:presLayoutVars>
          <dgm:chMax val="1"/>
          <dgm:dir/>
          <dgm:animLvl val="ctr"/>
          <dgm:resizeHandles val="exact"/>
        </dgm:presLayoutVars>
      </dgm:prSet>
      <dgm:spPr/>
    </dgm:pt>
    <dgm:pt modelId="{D2739CED-FB1F-42A1-8B5B-04D59BF2F168}" type="pres">
      <dgm:prSet presAssocID="{3B59EF08-C991-4D42-BCFC-9F3639104F2A}" presName="centerShape" presStyleLbl="node0" presStyleIdx="0" presStyleCnt="1"/>
      <dgm:spPr/>
    </dgm:pt>
    <dgm:pt modelId="{62E2279D-AF30-4848-8250-EF647E69BEC7}" type="pres">
      <dgm:prSet presAssocID="{0DCD02BB-FFC1-4321-AC30-D42C6734BA80}" presName="node" presStyleLbl="node1" presStyleIdx="0" presStyleCnt="4">
        <dgm:presLayoutVars>
          <dgm:bulletEnabled val="1"/>
        </dgm:presLayoutVars>
      </dgm:prSet>
      <dgm:spPr/>
    </dgm:pt>
    <dgm:pt modelId="{93A25E48-5E91-4030-B42C-CE97450F3423}" type="pres">
      <dgm:prSet presAssocID="{0DCD02BB-FFC1-4321-AC30-D42C6734BA80}" presName="dummy" presStyleCnt="0"/>
      <dgm:spPr/>
    </dgm:pt>
    <dgm:pt modelId="{028F6376-C238-4025-8DA9-F505C83EDF57}" type="pres">
      <dgm:prSet presAssocID="{39DDC670-57B7-4F0A-B64E-84E96380E8CC}" presName="sibTrans" presStyleLbl="sibTrans2D1" presStyleIdx="0" presStyleCnt="4"/>
      <dgm:spPr/>
    </dgm:pt>
    <dgm:pt modelId="{6A4BA264-AB4C-47CE-B83C-4E035A18408A}" type="pres">
      <dgm:prSet presAssocID="{90A35E7A-9AE2-4518-B3BF-34386F07F107}" presName="node" presStyleLbl="node1" presStyleIdx="1" presStyleCnt="4">
        <dgm:presLayoutVars>
          <dgm:bulletEnabled val="1"/>
        </dgm:presLayoutVars>
      </dgm:prSet>
      <dgm:spPr/>
    </dgm:pt>
    <dgm:pt modelId="{7B992CD8-A783-4B08-8F0E-46A03C7096C1}" type="pres">
      <dgm:prSet presAssocID="{90A35E7A-9AE2-4518-B3BF-34386F07F107}" presName="dummy" presStyleCnt="0"/>
      <dgm:spPr/>
    </dgm:pt>
    <dgm:pt modelId="{12FB0300-3032-4CCA-970C-F04CE9E04517}" type="pres">
      <dgm:prSet presAssocID="{2DE6A20B-AEAD-48C4-AF34-18232B6E250C}" presName="sibTrans" presStyleLbl="sibTrans2D1" presStyleIdx="1" presStyleCnt="4"/>
      <dgm:spPr/>
    </dgm:pt>
    <dgm:pt modelId="{F993CDE0-A7DA-45F9-B9A3-F5A459424686}" type="pres">
      <dgm:prSet presAssocID="{DA53EB33-FD11-42F4-914C-CB8E6E97365F}" presName="node" presStyleLbl="node1" presStyleIdx="2" presStyleCnt="4">
        <dgm:presLayoutVars>
          <dgm:bulletEnabled val="1"/>
        </dgm:presLayoutVars>
      </dgm:prSet>
      <dgm:spPr/>
    </dgm:pt>
    <dgm:pt modelId="{DA97D97F-A620-4A6A-A67D-0BB84636E158}" type="pres">
      <dgm:prSet presAssocID="{DA53EB33-FD11-42F4-914C-CB8E6E97365F}" presName="dummy" presStyleCnt="0"/>
      <dgm:spPr/>
    </dgm:pt>
    <dgm:pt modelId="{17770639-1771-45C6-A0A4-78F6096FBF45}" type="pres">
      <dgm:prSet presAssocID="{2E074733-A651-45A3-8AD1-F69EFE40BF4E}" presName="sibTrans" presStyleLbl="sibTrans2D1" presStyleIdx="2" presStyleCnt="4"/>
      <dgm:spPr/>
    </dgm:pt>
    <dgm:pt modelId="{ED6A8DFF-F09C-4CC4-8AC7-CAA6A6E44085}" type="pres">
      <dgm:prSet presAssocID="{2058CAF5-090D-44AA-85B2-72BF35BE1767}" presName="node" presStyleLbl="node1" presStyleIdx="3" presStyleCnt="4">
        <dgm:presLayoutVars>
          <dgm:bulletEnabled val="1"/>
        </dgm:presLayoutVars>
      </dgm:prSet>
      <dgm:spPr/>
    </dgm:pt>
    <dgm:pt modelId="{14524CB2-DEE8-4E93-A68A-05011D4BE9C1}" type="pres">
      <dgm:prSet presAssocID="{2058CAF5-090D-44AA-85B2-72BF35BE1767}" presName="dummy" presStyleCnt="0"/>
      <dgm:spPr/>
    </dgm:pt>
    <dgm:pt modelId="{87F053C7-D09E-4EA2-8E0C-776B25F31693}" type="pres">
      <dgm:prSet presAssocID="{F05013C7-D058-4EAF-98B7-5B13281C8310}" presName="sibTrans" presStyleLbl="sibTrans2D1" presStyleIdx="3" presStyleCnt="4"/>
      <dgm:spPr/>
    </dgm:pt>
  </dgm:ptLst>
  <dgm:cxnLst>
    <dgm:cxn modelId="{EF860F05-017C-4C75-BEC8-C8B46CF274BE}" type="presOf" srcId="{3B59EF08-C991-4D42-BCFC-9F3639104F2A}" destId="{D2739CED-FB1F-42A1-8B5B-04D59BF2F168}" srcOrd="0" destOrd="0" presId="urn:microsoft.com/office/officeart/2005/8/layout/radial6"/>
    <dgm:cxn modelId="{A7AA1312-50FB-4011-A1B6-ACAAE4774707}" type="presOf" srcId="{DA53EB33-FD11-42F4-914C-CB8E6E97365F}" destId="{F993CDE0-A7DA-45F9-B9A3-F5A459424686}" srcOrd="0" destOrd="0" presId="urn:microsoft.com/office/officeart/2005/8/layout/radial6"/>
    <dgm:cxn modelId="{DF19AE21-2C7E-4429-9155-D8FC98369710}" srcId="{3B59EF08-C991-4D42-BCFC-9F3639104F2A}" destId="{2058CAF5-090D-44AA-85B2-72BF35BE1767}" srcOrd="3" destOrd="0" parTransId="{17CEFB2A-6D46-4E86-9C85-08C5BE1F25C5}" sibTransId="{F05013C7-D058-4EAF-98B7-5B13281C8310}"/>
    <dgm:cxn modelId="{7605114A-EC54-4EDA-98E8-61C33EB0A03C}" type="presOf" srcId="{7B67128F-089A-44F4-BF9F-1A7A1B06A441}" destId="{D6B572C1-3760-41A0-A8E5-A8C546A444D1}" srcOrd="0" destOrd="0" presId="urn:microsoft.com/office/officeart/2005/8/layout/radial6"/>
    <dgm:cxn modelId="{3F160270-7DAB-4B14-BB69-D4CC529E05F0}" type="presOf" srcId="{2058CAF5-090D-44AA-85B2-72BF35BE1767}" destId="{ED6A8DFF-F09C-4CC4-8AC7-CAA6A6E44085}" srcOrd="0" destOrd="0" presId="urn:microsoft.com/office/officeart/2005/8/layout/radial6"/>
    <dgm:cxn modelId="{FC039A71-9D7A-4812-ACF3-5DB7CECE2ED8}" type="presOf" srcId="{2E074733-A651-45A3-8AD1-F69EFE40BF4E}" destId="{17770639-1771-45C6-A0A4-78F6096FBF45}" srcOrd="0" destOrd="0" presId="urn:microsoft.com/office/officeart/2005/8/layout/radial6"/>
    <dgm:cxn modelId="{BDCB6F83-E3E9-482B-80BE-8C12BFDED3E5}" srcId="{3B59EF08-C991-4D42-BCFC-9F3639104F2A}" destId="{DA53EB33-FD11-42F4-914C-CB8E6E97365F}" srcOrd="2" destOrd="0" parTransId="{C25D14A5-9954-45E4-87CB-19AAD6F6819E}" sibTransId="{2E074733-A651-45A3-8AD1-F69EFE40BF4E}"/>
    <dgm:cxn modelId="{BCEB5787-EDD0-4AC8-BBBE-E03D312D5248}" srcId="{7B67128F-089A-44F4-BF9F-1A7A1B06A441}" destId="{3B59EF08-C991-4D42-BCFC-9F3639104F2A}" srcOrd="0" destOrd="0" parTransId="{F62AE407-4281-4CFB-B18A-2A41559CAD16}" sibTransId="{1EDAC249-22CC-432E-829B-D200A900E68D}"/>
    <dgm:cxn modelId="{4338E291-FDE1-4CB0-B468-215A29D4E27A}" type="presOf" srcId="{2DE6A20B-AEAD-48C4-AF34-18232B6E250C}" destId="{12FB0300-3032-4CCA-970C-F04CE9E04517}" srcOrd="0" destOrd="0" presId="urn:microsoft.com/office/officeart/2005/8/layout/radial6"/>
    <dgm:cxn modelId="{0BFED2D9-661A-4601-AA13-96C80A4B27A0}" type="presOf" srcId="{90A35E7A-9AE2-4518-B3BF-34386F07F107}" destId="{6A4BA264-AB4C-47CE-B83C-4E035A18408A}" srcOrd="0" destOrd="0" presId="urn:microsoft.com/office/officeart/2005/8/layout/radial6"/>
    <dgm:cxn modelId="{DA02D8DD-911C-4F12-9AB4-941C8726F9B2}" type="presOf" srcId="{39DDC670-57B7-4F0A-B64E-84E96380E8CC}" destId="{028F6376-C238-4025-8DA9-F505C83EDF57}" srcOrd="0" destOrd="0" presId="urn:microsoft.com/office/officeart/2005/8/layout/radial6"/>
    <dgm:cxn modelId="{560649E8-60D9-45D6-8E9D-66B12286C562}" srcId="{3B59EF08-C991-4D42-BCFC-9F3639104F2A}" destId="{0DCD02BB-FFC1-4321-AC30-D42C6734BA80}" srcOrd="0" destOrd="0" parTransId="{0EE3E901-CA5D-4A83-860D-65C8185925AC}" sibTransId="{39DDC670-57B7-4F0A-B64E-84E96380E8CC}"/>
    <dgm:cxn modelId="{15A974E8-2EC0-4CAD-89C3-DEAA53D2C833}" type="presOf" srcId="{0DCD02BB-FFC1-4321-AC30-D42C6734BA80}" destId="{62E2279D-AF30-4848-8250-EF647E69BEC7}" srcOrd="0" destOrd="0" presId="urn:microsoft.com/office/officeart/2005/8/layout/radial6"/>
    <dgm:cxn modelId="{E94BA7EA-C9E4-40F1-AA5B-F515D029A865}" srcId="{3B59EF08-C991-4D42-BCFC-9F3639104F2A}" destId="{90A35E7A-9AE2-4518-B3BF-34386F07F107}" srcOrd="1" destOrd="0" parTransId="{D4C666CB-0D71-4F5B-B2C2-653F253EDF71}" sibTransId="{2DE6A20B-AEAD-48C4-AF34-18232B6E250C}"/>
    <dgm:cxn modelId="{863AF5F8-F2FD-4964-A3D3-CD7C54547A4E}" type="presOf" srcId="{F05013C7-D058-4EAF-98B7-5B13281C8310}" destId="{87F053C7-D09E-4EA2-8E0C-776B25F31693}" srcOrd="0" destOrd="0" presId="urn:microsoft.com/office/officeart/2005/8/layout/radial6"/>
    <dgm:cxn modelId="{6A6F3C4C-E579-47AD-9C75-433652CA7C38}" type="presParOf" srcId="{D6B572C1-3760-41A0-A8E5-A8C546A444D1}" destId="{D2739CED-FB1F-42A1-8B5B-04D59BF2F168}" srcOrd="0" destOrd="0" presId="urn:microsoft.com/office/officeart/2005/8/layout/radial6"/>
    <dgm:cxn modelId="{96A68701-E88E-495F-B3C3-9A77BEADB0B7}" type="presParOf" srcId="{D6B572C1-3760-41A0-A8E5-A8C546A444D1}" destId="{62E2279D-AF30-4848-8250-EF647E69BEC7}" srcOrd="1" destOrd="0" presId="urn:microsoft.com/office/officeart/2005/8/layout/radial6"/>
    <dgm:cxn modelId="{F5FABF16-C02C-4B42-AE49-0C98520A4214}" type="presParOf" srcId="{D6B572C1-3760-41A0-A8E5-A8C546A444D1}" destId="{93A25E48-5E91-4030-B42C-CE97450F3423}" srcOrd="2" destOrd="0" presId="urn:microsoft.com/office/officeart/2005/8/layout/radial6"/>
    <dgm:cxn modelId="{6DC23DAE-A027-4A2B-A142-C092BBF9BB1A}" type="presParOf" srcId="{D6B572C1-3760-41A0-A8E5-A8C546A444D1}" destId="{028F6376-C238-4025-8DA9-F505C83EDF57}" srcOrd="3" destOrd="0" presId="urn:microsoft.com/office/officeart/2005/8/layout/radial6"/>
    <dgm:cxn modelId="{3DC778A6-EE65-4CB8-BEE3-8D6EEA1D5B96}" type="presParOf" srcId="{D6B572C1-3760-41A0-A8E5-A8C546A444D1}" destId="{6A4BA264-AB4C-47CE-B83C-4E035A18408A}" srcOrd="4" destOrd="0" presId="urn:microsoft.com/office/officeart/2005/8/layout/radial6"/>
    <dgm:cxn modelId="{60DA0796-23C3-4EB5-8B0A-FCF03229A51B}" type="presParOf" srcId="{D6B572C1-3760-41A0-A8E5-A8C546A444D1}" destId="{7B992CD8-A783-4B08-8F0E-46A03C7096C1}" srcOrd="5" destOrd="0" presId="urn:microsoft.com/office/officeart/2005/8/layout/radial6"/>
    <dgm:cxn modelId="{819A2482-FA3D-4ECE-B4B8-1313BD86101A}" type="presParOf" srcId="{D6B572C1-3760-41A0-A8E5-A8C546A444D1}" destId="{12FB0300-3032-4CCA-970C-F04CE9E04517}" srcOrd="6" destOrd="0" presId="urn:microsoft.com/office/officeart/2005/8/layout/radial6"/>
    <dgm:cxn modelId="{F859ABD2-3472-4DB5-991F-60A06D53BAF2}" type="presParOf" srcId="{D6B572C1-3760-41A0-A8E5-A8C546A444D1}" destId="{F993CDE0-A7DA-45F9-B9A3-F5A459424686}" srcOrd="7" destOrd="0" presId="urn:microsoft.com/office/officeart/2005/8/layout/radial6"/>
    <dgm:cxn modelId="{38644B55-DC8C-4EDA-90E1-5B4BE8C6B142}" type="presParOf" srcId="{D6B572C1-3760-41A0-A8E5-A8C546A444D1}" destId="{DA97D97F-A620-4A6A-A67D-0BB84636E158}" srcOrd="8" destOrd="0" presId="urn:microsoft.com/office/officeart/2005/8/layout/radial6"/>
    <dgm:cxn modelId="{26C44AF9-89F5-4DA9-B0DC-C2AA66558C7B}" type="presParOf" srcId="{D6B572C1-3760-41A0-A8E5-A8C546A444D1}" destId="{17770639-1771-45C6-A0A4-78F6096FBF45}" srcOrd="9" destOrd="0" presId="urn:microsoft.com/office/officeart/2005/8/layout/radial6"/>
    <dgm:cxn modelId="{762AC1AB-7AB9-4CDB-9D0F-DCF08EEEBF2D}" type="presParOf" srcId="{D6B572C1-3760-41A0-A8E5-A8C546A444D1}" destId="{ED6A8DFF-F09C-4CC4-8AC7-CAA6A6E44085}" srcOrd="10" destOrd="0" presId="urn:microsoft.com/office/officeart/2005/8/layout/radial6"/>
    <dgm:cxn modelId="{205F1904-1FAC-4FD1-A57E-28F69685E159}" type="presParOf" srcId="{D6B572C1-3760-41A0-A8E5-A8C546A444D1}" destId="{14524CB2-DEE8-4E93-A68A-05011D4BE9C1}" srcOrd="11" destOrd="0" presId="urn:microsoft.com/office/officeart/2005/8/layout/radial6"/>
    <dgm:cxn modelId="{E9BE5D71-2426-4699-91DC-35CBBE80FC0D}" type="presParOf" srcId="{D6B572C1-3760-41A0-A8E5-A8C546A444D1}" destId="{87F053C7-D09E-4EA2-8E0C-776B25F31693}"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97AC7-8DCD-46E4-8229-4831598799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C1039F-BA05-40C7-90E9-2AE63F82B320}">
      <dgm:prSet/>
      <dgm:spPr/>
      <dgm:t>
        <a:bodyPr/>
        <a:lstStyle/>
        <a:p>
          <a:r>
            <a:rPr lang="en-GB"/>
            <a:t>When choosing subjects you need to consider 2 main questions: </a:t>
          </a:r>
          <a:endParaRPr lang="en-US"/>
        </a:p>
      </dgm:t>
    </dgm:pt>
    <dgm:pt modelId="{288A1033-DD50-462E-8305-D38E4147D0EC}" type="parTrans" cxnId="{EA912332-CA0B-48E4-9620-7418DFCA7C46}">
      <dgm:prSet/>
      <dgm:spPr/>
      <dgm:t>
        <a:bodyPr/>
        <a:lstStyle/>
        <a:p>
          <a:endParaRPr lang="en-US"/>
        </a:p>
      </dgm:t>
    </dgm:pt>
    <dgm:pt modelId="{E58E297E-ADE4-4CD1-8C64-F00ED2A61C01}" type="sibTrans" cxnId="{EA912332-CA0B-48E4-9620-7418DFCA7C46}">
      <dgm:prSet/>
      <dgm:spPr/>
      <dgm:t>
        <a:bodyPr/>
        <a:lstStyle/>
        <a:p>
          <a:endParaRPr lang="en-US"/>
        </a:p>
      </dgm:t>
    </dgm:pt>
    <dgm:pt modelId="{015661E2-0BA6-400A-BA32-0D79F7646D2C}">
      <dgm:prSet/>
      <dgm:spPr/>
      <dgm:t>
        <a:bodyPr/>
        <a:lstStyle/>
        <a:p>
          <a:r>
            <a:rPr lang="en-GB"/>
            <a:t>What subjects do you enjoy?</a:t>
          </a:r>
          <a:endParaRPr lang="en-US"/>
        </a:p>
      </dgm:t>
    </dgm:pt>
    <dgm:pt modelId="{E86DBF5E-A15B-426F-930E-E8F50C6BD6D4}" type="parTrans" cxnId="{F449F9EF-9CA9-4786-A764-88C5A2AE820E}">
      <dgm:prSet/>
      <dgm:spPr/>
      <dgm:t>
        <a:bodyPr/>
        <a:lstStyle/>
        <a:p>
          <a:endParaRPr lang="en-US"/>
        </a:p>
      </dgm:t>
    </dgm:pt>
    <dgm:pt modelId="{C50E18FE-DFBC-4C7A-8E78-FAB2D6D57147}" type="sibTrans" cxnId="{F449F9EF-9CA9-4786-A764-88C5A2AE820E}">
      <dgm:prSet/>
      <dgm:spPr/>
      <dgm:t>
        <a:bodyPr/>
        <a:lstStyle/>
        <a:p>
          <a:endParaRPr lang="en-US"/>
        </a:p>
      </dgm:t>
    </dgm:pt>
    <dgm:pt modelId="{745057E5-E88A-446D-9D8F-D767E26E76BA}">
      <dgm:prSet/>
      <dgm:spPr/>
      <dgm:t>
        <a:bodyPr/>
        <a:lstStyle/>
        <a:p>
          <a:r>
            <a:rPr lang="en-GB"/>
            <a:t>What subjects are you good at?</a:t>
          </a:r>
          <a:endParaRPr lang="en-US"/>
        </a:p>
      </dgm:t>
    </dgm:pt>
    <dgm:pt modelId="{67897390-380B-4044-98A2-AF364FE479F7}" type="parTrans" cxnId="{BF2E83A1-1813-41CF-AB3D-9E87263D4E2D}">
      <dgm:prSet/>
      <dgm:spPr/>
      <dgm:t>
        <a:bodyPr/>
        <a:lstStyle/>
        <a:p>
          <a:endParaRPr lang="en-US"/>
        </a:p>
      </dgm:t>
    </dgm:pt>
    <dgm:pt modelId="{DBA2E486-66F0-4184-BB6C-8597C308918F}" type="sibTrans" cxnId="{BF2E83A1-1813-41CF-AB3D-9E87263D4E2D}">
      <dgm:prSet/>
      <dgm:spPr/>
      <dgm:t>
        <a:bodyPr/>
        <a:lstStyle/>
        <a:p>
          <a:endParaRPr lang="en-US"/>
        </a:p>
      </dgm:t>
    </dgm:pt>
    <dgm:pt modelId="{6C5796A1-8509-43C3-BF4A-AC4B8D765815}">
      <dgm:prSet/>
      <dgm:spPr/>
      <dgm:t>
        <a:bodyPr/>
        <a:lstStyle/>
        <a:p>
          <a:r>
            <a:rPr lang="en-IE"/>
            <a:t>Please talk to your parents/guardians and also contact your teachers for advice if you are unsure</a:t>
          </a:r>
          <a:endParaRPr lang="en-US"/>
        </a:p>
      </dgm:t>
    </dgm:pt>
    <dgm:pt modelId="{ACF1DE2B-CCBF-46D7-BCF4-3076626AE47C}" type="parTrans" cxnId="{D7427F28-727B-4C85-BE20-B9D97E061F7B}">
      <dgm:prSet/>
      <dgm:spPr/>
      <dgm:t>
        <a:bodyPr/>
        <a:lstStyle/>
        <a:p>
          <a:endParaRPr lang="en-US"/>
        </a:p>
      </dgm:t>
    </dgm:pt>
    <dgm:pt modelId="{6D0319C3-13D6-4BFC-A2AB-CEFC820BD18D}" type="sibTrans" cxnId="{D7427F28-727B-4C85-BE20-B9D97E061F7B}">
      <dgm:prSet/>
      <dgm:spPr/>
      <dgm:t>
        <a:bodyPr/>
        <a:lstStyle/>
        <a:p>
          <a:endParaRPr lang="en-US"/>
        </a:p>
      </dgm:t>
    </dgm:pt>
    <dgm:pt modelId="{AC26C484-FB83-4467-9707-9A2D728CAF1E}">
      <dgm:prSet/>
      <dgm:spPr/>
      <dgm:t>
        <a:bodyPr/>
        <a:lstStyle/>
        <a:p>
          <a:endParaRPr lang="en-US"/>
        </a:p>
      </dgm:t>
    </dgm:pt>
    <dgm:pt modelId="{56684E96-6716-4477-BC98-8FBE12DAF4B1}" type="parTrans" cxnId="{8A8E1473-8B4F-430A-8086-20FC8CE1A36E}">
      <dgm:prSet/>
      <dgm:spPr/>
      <dgm:t>
        <a:bodyPr/>
        <a:lstStyle/>
        <a:p>
          <a:endParaRPr lang="en-GB"/>
        </a:p>
      </dgm:t>
    </dgm:pt>
    <dgm:pt modelId="{4F0CB070-37B6-410E-AE76-3CE8AA9EC28B}" type="sibTrans" cxnId="{8A8E1473-8B4F-430A-8086-20FC8CE1A36E}">
      <dgm:prSet/>
      <dgm:spPr/>
      <dgm:t>
        <a:bodyPr/>
        <a:lstStyle/>
        <a:p>
          <a:endParaRPr lang="en-GB"/>
        </a:p>
      </dgm:t>
    </dgm:pt>
    <dgm:pt modelId="{66AED007-A884-4B41-8542-144216A0365C}" type="pres">
      <dgm:prSet presAssocID="{BA897AC7-8DCD-46E4-8229-4831598799BB}" presName="root" presStyleCnt="0">
        <dgm:presLayoutVars>
          <dgm:dir/>
          <dgm:resizeHandles val="exact"/>
        </dgm:presLayoutVars>
      </dgm:prSet>
      <dgm:spPr/>
    </dgm:pt>
    <dgm:pt modelId="{CB4B3F9E-6BD3-4EF5-985B-23ACEA7D4E35}" type="pres">
      <dgm:prSet presAssocID="{59C1039F-BA05-40C7-90E9-2AE63F82B320}" presName="compNode" presStyleCnt="0"/>
      <dgm:spPr/>
    </dgm:pt>
    <dgm:pt modelId="{6BD1E32C-E93D-4C75-AE47-FC0F2747DA7F}" type="pres">
      <dgm:prSet presAssocID="{59C1039F-BA05-40C7-90E9-2AE63F82B320}" presName="bgRect" presStyleLbl="bgShp" presStyleIdx="0" presStyleCnt="5"/>
      <dgm:spPr/>
    </dgm:pt>
    <dgm:pt modelId="{452AA84F-785C-4D24-894A-3EDFF0362BD1}" type="pres">
      <dgm:prSet presAssocID="{59C1039F-BA05-40C7-90E9-2AE63F82B32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829E6307-8967-4AD4-9AF0-ED08E6C25453}" type="pres">
      <dgm:prSet presAssocID="{59C1039F-BA05-40C7-90E9-2AE63F82B320}" presName="spaceRect" presStyleCnt="0"/>
      <dgm:spPr/>
    </dgm:pt>
    <dgm:pt modelId="{93149FE8-5BA9-419B-A3E8-DA2052FDF570}" type="pres">
      <dgm:prSet presAssocID="{59C1039F-BA05-40C7-90E9-2AE63F82B320}" presName="parTx" presStyleLbl="revTx" presStyleIdx="0" presStyleCnt="5">
        <dgm:presLayoutVars>
          <dgm:chMax val="0"/>
          <dgm:chPref val="0"/>
        </dgm:presLayoutVars>
      </dgm:prSet>
      <dgm:spPr/>
    </dgm:pt>
    <dgm:pt modelId="{39C82508-3B5F-4188-A3C0-4E306FC9B1BC}" type="pres">
      <dgm:prSet presAssocID="{E58E297E-ADE4-4CD1-8C64-F00ED2A61C01}" presName="sibTrans" presStyleCnt="0"/>
      <dgm:spPr/>
    </dgm:pt>
    <dgm:pt modelId="{6890D870-D870-4F47-A308-C9F25AF0F753}" type="pres">
      <dgm:prSet presAssocID="{015661E2-0BA6-400A-BA32-0D79F7646D2C}" presName="compNode" presStyleCnt="0"/>
      <dgm:spPr/>
    </dgm:pt>
    <dgm:pt modelId="{554EA651-6E55-4FC7-890A-75060E48BF21}" type="pres">
      <dgm:prSet presAssocID="{015661E2-0BA6-400A-BA32-0D79F7646D2C}" presName="bgRect" presStyleLbl="bgShp" presStyleIdx="1" presStyleCnt="5"/>
      <dgm:spPr/>
    </dgm:pt>
    <dgm:pt modelId="{14DEAFC4-9FBC-4BCA-966D-FFDB1FBCA8EB}" type="pres">
      <dgm:prSet presAssocID="{015661E2-0BA6-400A-BA32-0D79F7646D2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3B647120-BC1C-41B6-AF42-919C7B3D9B5A}" type="pres">
      <dgm:prSet presAssocID="{015661E2-0BA6-400A-BA32-0D79F7646D2C}" presName="spaceRect" presStyleCnt="0"/>
      <dgm:spPr/>
    </dgm:pt>
    <dgm:pt modelId="{F934D191-D808-415B-9C6A-336F243B8A4B}" type="pres">
      <dgm:prSet presAssocID="{015661E2-0BA6-400A-BA32-0D79F7646D2C}" presName="parTx" presStyleLbl="revTx" presStyleIdx="1" presStyleCnt="5">
        <dgm:presLayoutVars>
          <dgm:chMax val="0"/>
          <dgm:chPref val="0"/>
        </dgm:presLayoutVars>
      </dgm:prSet>
      <dgm:spPr/>
    </dgm:pt>
    <dgm:pt modelId="{EAD03DED-ACD2-4686-9C50-FEC3F09F9FB5}" type="pres">
      <dgm:prSet presAssocID="{C50E18FE-DFBC-4C7A-8E78-FAB2D6D57147}" presName="sibTrans" presStyleCnt="0"/>
      <dgm:spPr/>
    </dgm:pt>
    <dgm:pt modelId="{30ECAF45-CFD6-475E-9C2D-7BCE3E1679F8}" type="pres">
      <dgm:prSet presAssocID="{745057E5-E88A-446D-9D8F-D767E26E76BA}" presName="compNode" presStyleCnt="0"/>
      <dgm:spPr/>
    </dgm:pt>
    <dgm:pt modelId="{4E5BB025-0718-4311-8D48-D780276D30FC}" type="pres">
      <dgm:prSet presAssocID="{745057E5-E88A-446D-9D8F-D767E26E76BA}" presName="bgRect" presStyleLbl="bgShp" presStyleIdx="2" presStyleCnt="5"/>
      <dgm:spPr/>
    </dgm:pt>
    <dgm:pt modelId="{CFC905AA-996C-42CA-B1B2-6041C7B178D5}" type="pres">
      <dgm:prSet presAssocID="{745057E5-E88A-446D-9D8F-D767E26E76B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DB00D5D2-1C83-41EE-B6CF-6D9A898E4DF2}" type="pres">
      <dgm:prSet presAssocID="{745057E5-E88A-446D-9D8F-D767E26E76BA}" presName="spaceRect" presStyleCnt="0"/>
      <dgm:spPr/>
    </dgm:pt>
    <dgm:pt modelId="{417D779D-35A8-4F2F-AA19-4B5D60C65575}" type="pres">
      <dgm:prSet presAssocID="{745057E5-E88A-446D-9D8F-D767E26E76BA}" presName="parTx" presStyleLbl="revTx" presStyleIdx="2" presStyleCnt="5">
        <dgm:presLayoutVars>
          <dgm:chMax val="0"/>
          <dgm:chPref val="0"/>
        </dgm:presLayoutVars>
      </dgm:prSet>
      <dgm:spPr/>
    </dgm:pt>
    <dgm:pt modelId="{2FE4D359-8EBD-42D1-B828-877B09139063}" type="pres">
      <dgm:prSet presAssocID="{DBA2E486-66F0-4184-BB6C-8597C308918F}" presName="sibTrans" presStyleCnt="0"/>
      <dgm:spPr/>
    </dgm:pt>
    <dgm:pt modelId="{B91CB790-4C20-430D-B54F-0F2136E3E4D8}" type="pres">
      <dgm:prSet presAssocID="{6C5796A1-8509-43C3-BF4A-AC4B8D765815}" presName="compNode" presStyleCnt="0"/>
      <dgm:spPr/>
    </dgm:pt>
    <dgm:pt modelId="{D190D009-61F2-4923-A73E-9B699FA7F48D}" type="pres">
      <dgm:prSet presAssocID="{6C5796A1-8509-43C3-BF4A-AC4B8D765815}" presName="bgRect" presStyleLbl="bgShp" presStyleIdx="3" presStyleCnt="5"/>
      <dgm:spPr/>
    </dgm:pt>
    <dgm:pt modelId="{E7630955-375D-4B3F-A427-8A550455B30F}" type="pres">
      <dgm:prSet presAssocID="{6C5796A1-8509-43C3-BF4A-AC4B8D765815}"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91760F48-C989-4950-99A0-1BE0A8ABE157}" type="pres">
      <dgm:prSet presAssocID="{6C5796A1-8509-43C3-BF4A-AC4B8D765815}" presName="spaceRect" presStyleCnt="0"/>
      <dgm:spPr/>
    </dgm:pt>
    <dgm:pt modelId="{59214EE7-4165-4170-9399-726958797320}" type="pres">
      <dgm:prSet presAssocID="{6C5796A1-8509-43C3-BF4A-AC4B8D765815}" presName="parTx" presStyleLbl="revTx" presStyleIdx="3" presStyleCnt="5">
        <dgm:presLayoutVars>
          <dgm:chMax val="0"/>
          <dgm:chPref val="0"/>
        </dgm:presLayoutVars>
      </dgm:prSet>
      <dgm:spPr/>
    </dgm:pt>
    <dgm:pt modelId="{6A479E7F-82F2-44E4-BD0D-D0D0FDC70DEF}" type="pres">
      <dgm:prSet presAssocID="{6D0319C3-13D6-4BFC-A2AB-CEFC820BD18D}" presName="sibTrans" presStyleCnt="0"/>
      <dgm:spPr/>
    </dgm:pt>
    <dgm:pt modelId="{798037DC-B0B8-4A52-AA8B-DA5E1736BCA4}" type="pres">
      <dgm:prSet presAssocID="{AC26C484-FB83-4467-9707-9A2D728CAF1E}" presName="compNode" presStyleCnt="0"/>
      <dgm:spPr/>
    </dgm:pt>
    <dgm:pt modelId="{88F8BDE5-D83D-4250-85BB-05327F572E13}" type="pres">
      <dgm:prSet presAssocID="{AC26C484-FB83-4467-9707-9A2D728CAF1E}" presName="bgRect" presStyleLbl="bgShp" presStyleIdx="4" presStyleCnt="5"/>
      <dgm:spPr/>
    </dgm:pt>
    <dgm:pt modelId="{D3034185-0A33-49A8-9A3A-A183B4E23136}" type="pres">
      <dgm:prSet presAssocID="{AC26C484-FB83-4467-9707-9A2D728CAF1E}" presName="iconRect" presStyleLbl="node1" presStyleIdx="4" presStyleCnt="5"/>
      <dgm:spPr>
        <a:blipFill rotWithShape="1">
          <a:blip xmlns:r="http://schemas.openxmlformats.org/officeDocument/2006/relationships" r:embed="rId9"/>
          <a:stretch>
            <a:fillRect/>
          </a:stretch>
        </a:blipFill>
      </dgm:spPr>
    </dgm:pt>
    <dgm:pt modelId="{10BA5FB8-8962-4C3E-A0D3-8DA8278E8A86}" type="pres">
      <dgm:prSet presAssocID="{AC26C484-FB83-4467-9707-9A2D728CAF1E}" presName="spaceRect" presStyleCnt="0"/>
      <dgm:spPr/>
    </dgm:pt>
    <dgm:pt modelId="{E4484DC2-9041-4E96-A916-EB0AB4FA85AD}" type="pres">
      <dgm:prSet presAssocID="{AC26C484-FB83-4467-9707-9A2D728CAF1E}" presName="parTx" presStyleLbl="revTx" presStyleIdx="4" presStyleCnt="5">
        <dgm:presLayoutVars>
          <dgm:chMax val="0"/>
          <dgm:chPref val="0"/>
        </dgm:presLayoutVars>
      </dgm:prSet>
      <dgm:spPr/>
    </dgm:pt>
  </dgm:ptLst>
  <dgm:cxnLst>
    <dgm:cxn modelId="{F9288B12-A387-4892-84FF-3128B4C20D7D}" type="presOf" srcId="{6C5796A1-8509-43C3-BF4A-AC4B8D765815}" destId="{59214EE7-4165-4170-9399-726958797320}" srcOrd="0" destOrd="0" presId="urn:microsoft.com/office/officeart/2018/2/layout/IconVerticalSolidList"/>
    <dgm:cxn modelId="{D7427F28-727B-4C85-BE20-B9D97E061F7B}" srcId="{BA897AC7-8DCD-46E4-8229-4831598799BB}" destId="{6C5796A1-8509-43C3-BF4A-AC4B8D765815}" srcOrd="3" destOrd="0" parTransId="{ACF1DE2B-CCBF-46D7-BCF4-3076626AE47C}" sibTransId="{6D0319C3-13D6-4BFC-A2AB-CEFC820BD18D}"/>
    <dgm:cxn modelId="{EA912332-CA0B-48E4-9620-7418DFCA7C46}" srcId="{BA897AC7-8DCD-46E4-8229-4831598799BB}" destId="{59C1039F-BA05-40C7-90E9-2AE63F82B320}" srcOrd="0" destOrd="0" parTransId="{288A1033-DD50-462E-8305-D38E4147D0EC}" sibTransId="{E58E297E-ADE4-4CD1-8C64-F00ED2A61C01}"/>
    <dgm:cxn modelId="{F79BE745-91DF-4EEF-ADF3-0F4337431391}" type="presOf" srcId="{AC26C484-FB83-4467-9707-9A2D728CAF1E}" destId="{E4484DC2-9041-4E96-A916-EB0AB4FA85AD}" srcOrd="0" destOrd="0" presId="urn:microsoft.com/office/officeart/2018/2/layout/IconVerticalSolidList"/>
    <dgm:cxn modelId="{41963948-21ED-444F-A8D4-21719F3AF777}" type="presOf" srcId="{745057E5-E88A-446D-9D8F-D767E26E76BA}" destId="{417D779D-35A8-4F2F-AA19-4B5D60C65575}" srcOrd="0" destOrd="0" presId="urn:microsoft.com/office/officeart/2018/2/layout/IconVerticalSolidList"/>
    <dgm:cxn modelId="{A7D0984D-A0B5-4214-B4C0-5EB58EC34562}" type="presOf" srcId="{015661E2-0BA6-400A-BA32-0D79F7646D2C}" destId="{F934D191-D808-415B-9C6A-336F243B8A4B}" srcOrd="0" destOrd="0" presId="urn:microsoft.com/office/officeart/2018/2/layout/IconVerticalSolidList"/>
    <dgm:cxn modelId="{3FCBD14F-B177-492A-A3D5-ABB02920601A}" type="presOf" srcId="{59C1039F-BA05-40C7-90E9-2AE63F82B320}" destId="{93149FE8-5BA9-419B-A3E8-DA2052FDF570}" srcOrd="0" destOrd="0" presId="urn:microsoft.com/office/officeart/2018/2/layout/IconVerticalSolidList"/>
    <dgm:cxn modelId="{8A8E1473-8B4F-430A-8086-20FC8CE1A36E}" srcId="{BA897AC7-8DCD-46E4-8229-4831598799BB}" destId="{AC26C484-FB83-4467-9707-9A2D728CAF1E}" srcOrd="4" destOrd="0" parTransId="{56684E96-6716-4477-BC98-8FBE12DAF4B1}" sibTransId="{4F0CB070-37B6-410E-AE76-3CE8AA9EC28B}"/>
    <dgm:cxn modelId="{FA1F257F-92A2-4AAB-9B4C-6DC9898DBC98}" type="presOf" srcId="{BA897AC7-8DCD-46E4-8229-4831598799BB}" destId="{66AED007-A884-4B41-8542-144216A0365C}" srcOrd="0" destOrd="0" presId="urn:microsoft.com/office/officeart/2018/2/layout/IconVerticalSolidList"/>
    <dgm:cxn modelId="{BF2E83A1-1813-41CF-AB3D-9E87263D4E2D}" srcId="{BA897AC7-8DCD-46E4-8229-4831598799BB}" destId="{745057E5-E88A-446D-9D8F-D767E26E76BA}" srcOrd="2" destOrd="0" parTransId="{67897390-380B-4044-98A2-AF364FE479F7}" sibTransId="{DBA2E486-66F0-4184-BB6C-8597C308918F}"/>
    <dgm:cxn modelId="{F449F9EF-9CA9-4786-A764-88C5A2AE820E}" srcId="{BA897AC7-8DCD-46E4-8229-4831598799BB}" destId="{015661E2-0BA6-400A-BA32-0D79F7646D2C}" srcOrd="1" destOrd="0" parTransId="{E86DBF5E-A15B-426F-930E-E8F50C6BD6D4}" sibTransId="{C50E18FE-DFBC-4C7A-8E78-FAB2D6D57147}"/>
    <dgm:cxn modelId="{83CFA635-32CF-40E9-8B3A-8FFA063B5447}" type="presParOf" srcId="{66AED007-A884-4B41-8542-144216A0365C}" destId="{CB4B3F9E-6BD3-4EF5-985B-23ACEA7D4E35}" srcOrd="0" destOrd="0" presId="urn:microsoft.com/office/officeart/2018/2/layout/IconVerticalSolidList"/>
    <dgm:cxn modelId="{F3E0F6FC-379B-4AEF-817C-189A704E3A15}" type="presParOf" srcId="{CB4B3F9E-6BD3-4EF5-985B-23ACEA7D4E35}" destId="{6BD1E32C-E93D-4C75-AE47-FC0F2747DA7F}" srcOrd="0" destOrd="0" presId="urn:microsoft.com/office/officeart/2018/2/layout/IconVerticalSolidList"/>
    <dgm:cxn modelId="{5447FE7F-34C5-42F8-99E8-B755EC3164CA}" type="presParOf" srcId="{CB4B3F9E-6BD3-4EF5-985B-23ACEA7D4E35}" destId="{452AA84F-785C-4D24-894A-3EDFF0362BD1}" srcOrd="1" destOrd="0" presId="urn:microsoft.com/office/officeart/2018/2/layout/IconVerticalSolidList"/>
    <dgm:cxn modelId="{538B3D0F-9048-4BAC-AEDA-403A97A4FA37}" type="presParOf" srcId="{CB4B3F9E-6BD3-4EF5-985B-23ACEA7D4E35}" destId="{829E6307-8967-4AD4-9AF0-ED08E6C25453}" srcOrd="2" destOrd="0" presId="urn:microsoft.com/office/officeart/2018/2/layout/IconVerticalSolidList"/>
    <dgm:cxn modelId="{B68B6901-C1AD-449D-9277-89D821CE59AE}" type="presParOf" srcId="{CB4B3F9E-6BD3-4EF5-985B-23ACEA7D4E35}" destId="{93149FE8-5BA9-419B-A3E8-DA2052FDF570}" srcOrd="3" destOrd="0" presId="urn:microsoft.com/office/officeart/2018/2/layout/IconVerticalSolidList"/>
    <dgm:cxn modelId="{4F841784-DA49-4CD9-B970-695A2C77D0EF}" type="presParOf" srcId="{66AED007-A884-4B41-8542-144216A0365C}" destId="{39C82508-3B5F-4188-A3C0-4E306FC9B1BC}" srcOrd="1" destOrd="0" presId="urn:microsoft.com/office/officeart/2018/2/layout/IconVerticalSolidList"/>
    <dgm:cxn modelId="{FEF4ECC1-B7AE-482B-B182-F3F991922CC7}" type="presParOf" srcId="{66AED007-A884-4B41-8542-144216A0365C}" destId="{6890D870-D870-4F47-A308-C9F25AF0F753}" srcOrd="2" destOrd="0" presId="urn:microsoft.com/office/officeart/2018/2/layout/IconVerticalSolidList"/>
    <dgm:cxn modelId="{6BA9949F-0195-422F-B77E-63A903A0FB80}" type="presParOf" srcId="{6890D870-D870-4F47-A308-C9F25AF0F753}" destId="{554EA651-6E55-4FC7-890A-75060E48BF21}" srcOrd="0" destOrd="0" presId="urn:microsoft.com/office/officeart/2018/2/layout/IconVerticalSolidList"/>
    <dgm:cxn modelId="{FC0BA898-ADFA-40AC-BC60-12A2C639DD19}" type="presParOf" srcId="{6890D870-D870-4F47-A308-C9F25AF0F753}" destId="{14DEAFC4-9FBC-4BCA-966D-FFDB1FBCA8EB}" srcOrd="1" destOrd="0" presId="urn:microsoft.com/office/officeart/2018/2/layout/IconVerticalSolidList"/>
    <dgm:cxn modelId="{49F05D1A-2F91-4DC6-998B-E82EADE2274F}" type="presParOf" srcId="{6890D870-D870-4F47-A308-C9F25AF0F753}" destId="{3B647120-BC1C-41B6-AF42-919C7B3D9B5A}" srcOrd="2" destOrd="0" presId="urn:microsoft.com/office/officeart/2018/2/layout/IconVerticalSolidList"/>
    <dgm:cxn modelId="{030EE642-8CA9-44AC-BFCA-2707A5C59960}" type="presParOf" srcId="{6890D870-D870-4F47-A308-C9F25AF0F753}" destId="{F934D191-D808-415B-9C6A-336F243B8A4B}" srcOrd="3" destOrd="0" presId="urn:microsoft.com/office/officeart/2018/2/layout/IconVerticalSolidList"/>
    <dgm:cxn modelId="{36430CF9-C698-481B-A260-97AA42B03063}" type="presParOf" srcId="{66AED007-A884-4B41-8542-144216A0365C}" destId="{EAD03DED-ACD2-4686-9C50-FEC3F09F9FB5}" srcOrd="3" destOrd="0" presId="urn:microsoft.com/office/officeart/2018/2/layout/IconVerticalSolidList"/>
    <dgm:cxn modelId="{776134EB-C58D-4C1D-86B4-471CF326D978}" type="presParOf" srcId="{66AED007-A884-4B41-8542-144216A0365C}" destId="{30ECAF45-CFD6-475E-9C2D-7BCE3E1679F8}" srcOrd="4" destOrd="0" presId="urn:microsoft.com/office/officeart/2018/2/layout/IconVerticalSolidList"/>
    <dgm:cxn modelId="{B32A1567-691C-45F6-A633-3A53AB2AA0AB}" type="presParOf" srcId="{30ECAF45-CFD6-475E-9C2D-7BCE3E1679F8}" destId="{4E5BB025-0718-4311-8D48-D780276D30FC}" srcOrd="0" destOrd="0" presId="urn:microsoft.com/office/officeart/2018/2/layout/IconVerticalSolidList"/>
    <dgm:cxn modelId="{D04C04D6-E306-4E85-A449-87905E4EE6F0}" type="presParOf" srcId="{30ECAF45-CFD6-475E-9C2D-7BCE3E1679F8}" destId="{CFC905AA-996C-42CA-B1B2-6041C7B178D5}" srcOrd="1" destOrd="0" presId="urn:microsoft.com/office/officeart/2018/2/layout/IconVerticalSolidList"/>
    <dgm:cxn modelId="{1C3CD9A9-6440-4B64-BE11-821561C2223F}" type="presParOf" srcId="{30ECAF45-CFD6-475E-9C2D-7BCE3E1679F8}" destId="{DB00D5D2-1C83-41EE-B6CF-6D9A898E4DF2}" srcOrd="2" destOrd="0" presId="urn:microsoft.com/office/officeart/2018/2/layout/IconVerticalSolidList"/>
    <dgm:cxn modelId="{7BEA7161-5F2A-4539-9236-0702BB60539D}" type="presParOf" srcId="{30ECAF45-CFD6-475E-9C2D-7BCE3E1679F8}" destId="{417D779D-35A8-4F2F-AA19-4B5D60C65575}" srcOrd="3" destOrd="0" presId="urn:microsoft.com/office/officeart/2018/2/layout/IconVerticalSolidList"/>
    <dgm:cxn modelId="{E0CC7F02-A5DA-42BD-82A6-AA51DB7637BB}" type="presParOf" srcId="{66AED007-A884-4B41-8542-144216A0365C}" destId="{2FE4D359-8EBD-42D1-B828-877B09139063}" srcOrd="5" destOrd="0" presId="urn:microsoft.com/office/officeart/2018/2/layout/IconVerticalSolidList"/>
    <dgm:cxn modelId="{4F66643E-60A5-4096-9BDB-DD7595CD2D64}" type="presParOf" srcId="{66AED007-A884-4B41-8542-144216A0365C}" destId="{B91CB790-4C20-430D-B54F-0F2136E3E4D8}" srcOrd="6" destOrd="0" presId="urn:microsoft.com/office/officeart/2018/2/layout/IconVerticalSolidList"/>
    <dgm:cxn modelId="{81C3107A-0025-49C3-8419-AA0F79E2CC53}" type="presParOf" srcId="{B91CB790-4C20-430D-B54F-0F2136E3E4D8}" destId="{D190D009-61F2-4923-A73E-9B699FA7F48D}" srcOrd="0" destOrd="0" presId="urn:microsoft.com/office/officeart/2018/2/layout/IconVerticalSolidList"/>
    <dgm:cxn modelId="{7D2C3A67-A723-468E-B139-E58FE3C89658}" type="presParOf" srcId="{B91CB790-4C20-430D-B54F-0F2136E3E4D8}" destId="{E7630955-375D-4B3F-A427-8A550455B30F}" srcOrd="1" destOrd="0" presId="urn:microsoft.com/office/officeart/2018/2/layout/IconVerticalSolidList"/>
    <dgm:cxn modelId="{339F2663-97A9-4D21-BE25-50BF5AC39B0C}" type="presParOf" srcId="{B91CB790-4C20-430D-B54F-0F2136E3E4D8}" destId="{91760F48-C989-4950-99A0-1BE0A8ABE157}" srcOrd="2" destOrd="0" presId="urn:microsoft.com/office/officeart/2018/2/layout/IconVerticalSolidList"/>
    <dgm:cxn modelId="{46BE4E74-9C56-46DF-A159-85408FF053BF}" type="presParOf" srcId="{B91CB790-4C20-430D-B54F-0F2136E3E4D8}" destId="{59214EE7-4165-4170-9399-726958797320}" srcOrd="3" destOrd="0" presId="urn:microsoft.com/office/officeart/2018/2/layout/IconVerticalSolidList"/>
    <dgm:cxn modelId="{13723D86-B45F-4C5F-9195-36758F3EB0F5}" type="presParOf" srcId="{66AED007-A884-4B41-8542-144216A0365C}" destId="{6A479E7F-82F2-44E4-BD0D-D0D0FDC70DEF}" srcOrd="7" destOrd="0" presId="urn:microsoft.com/office/officeart/2018/2/layout/IconVerticalSolidList"/>
    <dgm:cxn modelId="{E97335DF-0C17-493A-89B2-7C28A3A05654}" type="presParOf" srcId="{66AED007-A884-4B41-8542-144216A0365C}" destId="{798037DC-B0B8-4A52-AA8B-DA5E1736BCA4}" srcOrd="8" destOrd="0" presId="urn:microsoft.com/office/officeart/2018/2/layout/IconVerticalSolidList"/>
    <dgm:cxn modelId="{D9AE0C82-8732-401F-9886-33D843302B2C}" type="presParOf" srcId="{798037DC-B0B8-4A52-AA8B-DA5E1736BCA4}" destId="{88F8BDE5-D83D-4250-85BB-05327F572E13}" srcOrd="0" destOrd="0" presId="urn:microsoft.com/office/officeart/2018/2/layout/IconVerticalSolidList"/>
    <dgm:cxn modelId="{D27718C6-4476-4112-BC9A-10CA8E55AB73}" type="presParOf" srcId="{798037DC-B0B8-4A52-AA8B-DA5E1736BCA4}" destId="{D3034185-0A33-49A8-9A3A-A183B4E23136}" srcOrd="1" destOrd="0" presId="urn:microsoft.com/office/officeart/2018/2/layout/IconVerticalSolidList"/>
    <dgm:cxn modelId="{AE532F7C-2447-4490-9FA0-CDA2809552A2}" type="presParOf" srcId="{798037DC-B0B8-4A52-AA8B-DA5E1736BCA4}" destId="{10BA5FB8-8962-4C3E-A0D3-8DA8278E8A86}" srcOrd="2" destOrd="0" presId="urn:microsoft.com/office/officeart/2018/2/layout/IconVerticalSolidList"/>
    <dgm:cxn modelId="{A7647F1D-F337-490C-801C-44991422ECAB}" type="presParOf" srcId="{798037DC-B0B8-4A52-AA8B-DA5E1736BCA4}" destId="{E4484DC2-9041-4E96-A916-EB0AB4FA85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80D7F-0BB8-4EAE-9A5F-EC1DB9E32EA8}">
      <dsp:nvSpPr>
        <dsp:cNvPr id="0" name=""/>
        <dsp:cNvSpPr/>
      </dsp:nvSpPr>
      <dsp:spPr>
        <a:xfrm>
          <a:off x="894038" y="64953"/>
          <a:ext cx="8727501" cy="39216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B3873-9A81-4853-9E36-EDEB8C5B0BA0}">
      <dsp:nvSpPr>
        <dsp:cNvPr id="0" name=""/>
        <dsp:cNvSpPr/>
      </dsp:nvSpPr>
      <dsp:spPr>
        <a:xfrm>
          <a:off x="0" y="1197374"/>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1</a:t>
          </a:r>
          <a:r>
            <a:rPr lang="en-US" sz="3200" b="1" kern="1200" baseline="30000"/>
            <a:t>st</a:t>
          </a:r>
          <a:r>
            <a:rPr lang="en-US" sz="3200" b="1" kern="1200"/>
            <a:t> Year</a:t>
          </a:r>
        </a:p>
      </dsp:txBody>
      <dsp:txXfrm>
        <a:off x="77844" y="1275218"/>
        <a:ext cx="2998992" cy="1438950"/>
      </dsp:txXfrm>
    </dsp:sp>
    <dsp:sp modelId="{9F4A266E-68CA-462E-BE50-982C6E084FBB}">
      <dsp:nvSpPr>
        <dsp:cNvPr id="0" name=""/>
        <dsp:cNvSpPr/>
      </dsp:nvSpPr>
      <dsp:spPr>
        <a:xfrm>
          <a:off x="3680459" y="1212283"/>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2</a:t>
          </a:r>
          <a:r>
            <a:rPr lang="en-US" sz="3200" b="1" kern="1200" baseline="30000"/>
            <a:t>nd</a:t>
          </a:r>
          <a:r>
            <a:rPr lang="en-US" sz="3200" b="1" kern="1200"/>
            <a:t> Year</a:t>
          </a:r>
        </a:p>
        <a:p>
          <a:pPr marL="0" lvl="0" indent="0" algn="ctr" defTabSz="1422400">
            <a:lnSpc>
              <a:spcPct val="90000"/>
            </a:lnSpc>
            <a:spcBef>
              <a:spcPct val="0"/>
            </a:spcBef>
            <a:spcAft>
              <a:spcPct val="35000"/>
            </a:spcAft>
            <a:buNone/>
          </a:pPr>
          <a:r>
            <a:rPr lang="en-US" sz="3200" b="1" kern="1200"/>
            <a:t>3</a:t>
          </a:r>
          <a:r>
            <a:rPr lang="en-US" sz="3200" b="1" kern="1200" baseline="30000"/>
            <a:t>rd</a:t>
          </a:r>
          <a:r>
            <a:rPr lang="en-US" sz="3200" b="1" kern="1200"/>
            <a:t> Year</a:t>
          </a:r>
        </a:p>
      </dsp:txBody>
      <dsp:txXfrm>
        <a:off x="3758303" y="1290127"/>
        <a:ext cx="2998992" cy="1438950"/>
      </dsp:txXfrm>
    </dsp:sp>
    <dsp:sp modelId="{BD13DDF2-6395-49B9-B67B-3B94531DF124}">
      <dsp:nvSpPr>
        <dsp:cNvPr id="0" name=""/>
        <dsp:cNvSpPr/>
      </dsp:nvSpPr>
      <dsp:spPr>
        <a:xfrm>
          <a:off x="7360920" y="1212283"/>
          <a:ext cx="3154680" cy="15946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TY</a:t>
          </a:r>
        </a:p>
        <a:p>
          <a:pPr marL="0" lvl="0" indent="0" algn="ctr" defTabSz="1244600">
            <a:lnSpc>
              <a:spcPct val="90000"/>
            </a:lnSpc>
            <a:spcBef>
              <a:spcPct val="0"/>
            </a:spcBef>
            <a:spcAft>
              <a:spcPct val="35000"/>
            </a:spcAft>
            <a:buNone/>
          </a:pPr>
          <a:r>
            <a:rPr lang="en-US" sz="2800" b="1" kern="1200"/>
            <a:t>LCA</a:t>
          </a:r>
        </a:p>
        <a:p>
          <a:pPr marL="0" lvl="0" indent="0" algn="ctr" defTabSz="1244600">
            <a:lnSpc>
              <a:spcPct val="90000"/>
            </a:lnSpc>
            <a:spcBef>
              <a:spcPct val="0"/>
            </a:spcBef>
            <a:spcAft>
              <a:spcPct val="35000"/>
            </a:spcAft>
            <a:buNone/>
          </a:pPr>
          <a:r>
            <a:rPr lang="en-US" sz="2800" b="1" kern="1200"/>
            <a:t>LCE</a:t>
          </a:r>
        </a:p>
      </dsp:txBody>
      <dsp:txXfrm>
        <a:off x="7438764" y="1290127"/>
        <a:ext cx="2998992" cy="1438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53C7-D09E-4EA2-8E0C-776B25F31693}">
      <dsp:nvSpPr>
        <dsp:cNvPr id="0" name=""/>
        <dsp:cNvSpPr/>
      </dsp:nvSpPr>
      <dsp:spPr>
        <a:xfrm>
          <a:off x="1183460" y="564088"/>
          <a:ext cx="3760609" cy="3760609"/>
        </a:xfrm>
        <a:prstGeom prst="blockArc">
          <a:avLst>
            <a:gd name="adj1" fmla="val 10800000"/>
            <a:gd name="adj2" fmla="val 16200000"/>
            <a:gd name="adj3" fmla="val 4643"/>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770639-1771-45C6-A0A4-78F6096FBF45}">
      <dsp:nvSpPr>
        <dsp:cNvPr id="0" name=""/>
        <dsp:cNvSpPr/>
      </dsp:nvSpPr>
      <dsp:spPr>
        <a:xfrm>
          <a:off x="1183460" y="564088"/>
          <a:ext cx="3760609" cy="3760609"/>
        </a:xfrm>
        <a:prstGeom prst="blockArc">
          <a:avLst>
            <a:gd name="adj1" fmla="val 5400000"/>
            <a:gd name="adj2" fmla="val 10800000"/>
            <a:gd name="adj3" fmla="val 4643"/>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FB0300-3032-4CCA-970C-F04CE9E04517}">
      <dsp:nvSpPr>
        <dsp:cNvPr id="0" name=""/>
        <dsp:cNvSpPr/>
      </dsp:nvSpPr>
      <dsp:spPr>
        <a:xfrm>
          <a:off x="1183460" y="564088"/>
          <a:ext cx="3760609" cy="3760609"/>
        </a:xfrm>
        <a:prstGeom prst="blockArc">
          <a:avLst>
            <a:gd name="adj1" fmla="val 0"/>
            <a:gd name="adj2" fmla="val 5400000"/>
            <a:gd name="adj3" fmla="val 4643"/>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8F6376-C238-4025-8DA9-F505C83EDF57}">
      <dsp:nvSpPr>
        <dsp:cNvPr id="0" name=""/>
        <dsp:cNvSpPr/>
      </dsp:nvSpPr>
      <dsp:spPr>
        <a:xfrm>
          <a:off x="1183460" y="564088"/>
          <a:ext cx="3760609" cy="3760609"/>
        </a:xfrm>
        <a:prstGeom prst="blockArc">
          <a:avLst>
            <a:gd name="adj1" fmla="val 16200000"/>
            <a:gd name="adj2" fmla="val 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39CED-FB1F-42A1-8B5B-04D59BF2F168}">
      <dsp:nvSpPr>
        <dsp:cNvPr id="0" name=""/>
        <dsp:cNvSpPr/>
      </dsp:nvSpPr>
      <dsp:spPr>
        <a:xfrm>
          <a:off x="2197593" y="1578221"/>
          <a:ext cx="1732343" cy="173234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Choices</a:t>
          </a:r>
        </a:p>
      </dsp:txBody>
      <dsp:txXfrm>
        <a:off x="2451289" y="1831917"/>
        <a:ext cx="1224951" cy="1224951"/>
      </dsp:txXfrm>
    </dsp:sp>
    <dsp:sp modelId="{62E2279D-AF30-4848-8250-EF647E69BEC7}">
      <dsp:nvSpPr>
        <dsp:cNvPr id="0" name=""/>
        <dsp:cNvSpPr/>
      </dsp:nvSpPr>
      <dsp:spPr>
        <a:xfrm>
          <a:off x="2457445" y="1423"/>
          <a:ext cx="1212640" cy="12126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Interest</a:t>
          </a:r>
        </a:p>
      </dsp:txBody>
      <dsp:txXfrm>
        <a:off x="2635032" y="179010"/>
        <a:ext cx="857466" cy="857466"/>
      </dsp:txXfrm>
    </dsp:sp>
    <dsp:sp modelId="{6A4BA264-AB4C-47CE-B83C-4E035A18408A}">
      <dsp:nvSpPr>
        <dsp:cNvPr id="0" name=""/>
        <dsp:cNvSpPr/>
      </dsp:nvSpPr>
      <dsp:spPr>
        <a:xfrm>
          <a:off x="4294094" y="1838073"/>
          <a:ext cx="1212640" cy="1212640"/>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Ability </a:t>
          </a:r>
        </a:p>
      </dsp:txBody>
      <dsp:txXfrm>
        <a:off x="4471681" y="2015660"/>
        <a:ext cx="857466" cy="857466"/>
      </dsp:txXfrm>
    </dsp:sp>
    <dsp:sp modelId="{F993CDE0-A7DA-45F9-B9A3-F5A459424686}">
      <dsp:nvSpPr>
        <dsp:cNvPr id="0" name=""/>
        <dsp:cNvSpPr/>
      </dsp:nvSpPr>
      <dsp:spPr>
        <a:xfrm>
          <a:off x="2457445" y="3674722"/>
          <a:ext cx="1212640" cy="1212640"/>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Motivation</a:t>
          </a:r>
        </a:p>
      </dsp:txBody>
      <dsp:txXfrm>
        <a:off x="2635032" y="3852309"/>
        <a:ext cx="857466" cy="857466"/>
      </dsp:txXfrm>
    </dsp:sp>
    <dsp:sp modelId="{ED6A8DFF-F09C-4CC4-8AC7-CAA6A6E44085}">
      <dsp:nvSpPr>
        <dsp:cNvPr id="0" name=""/>
        <dsp:cNvSpPr/>
      </dsp:nvSpPr>
      <dsp:spPr>
        <a:xfrm>
          <a:off x="620795" y="1838073"/>
          <a:ext cx="1212640" cy="1212640"/>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Results</a:t>
          </a:r>
        </a:p>
      </dsp:txBody>
      <dsp:txXfrm>
        <a:off x="798382" y="2015660"/>
        <a:ext cx="857466" cy="857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E32C-E93D-4C75-AE47-FC0F2747DA7F}">
      <dsp:nvSpPr>
        <dsp:cNvPr id="0" name=""/>
        <dsp:cNvSpPr/>
      </dsp:nvSpPr>
      <dsp:spPr>
        <a:xfrm>
          <a:off x="0" y="4765"/>
          <a:ext cx="8136835" cy="10149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AA84F-785C-4D24-894A-3EDFF0362BD1}">
      <dsp:nvSpPr>
        <dsp:cNvPr id="0" name=""/>
        <dsp:cNvSpPr/>
      </dsp:nvSpPr>
      <dsp:spPr>
        <a:xfrm>
          <a:off x="307027" y="233132"/>
          <a:ext cx="558231" cy="55823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49FE8-5BA9-419B-A3E8-DA2052FDF570}">
      <dsp:nvSpPr>
        <dsp:cNvPr id="0" name=""/>
        <dsp:cNvSpPr/>
      </dsp:nvSpPr>
      <dsp:spPr>
        <a:xfrm>
          <a:off x="1172286" y="4765"/>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a:t>When choosing subjects you need to consider 2 main questions: </a:t>
          </a:r>
          <a:endParaRPr lang="en-US" sz="1900" kern="1200"/>
        </a:p>
      </dsp:txBody>
      <dsp:txXfrm>
        <a:off x="1172286" y="4765"/>
        <a:ext cx="6964548" cy="1014966"/>
      </dsp:txXfrm>
    </dsp:sp>
    <dsp:sp modelId="{554EA651-6E55-4FC7-890A-75060E48BF21}">
      <dsp:nvSpPr>
        <dsp:cNvPr id="0" name=""/>
        <dsp:cNvSpPr/>
      </dsp:nvSpPr>
      <dsp:spPr>
        <a:xfrm>
          <a:off x="0" y="1273473"/>
          <a:ext cx="8136835" cy="10149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EAFC4-9FBC-4BCA-966D-FFDB1FBCA8EB}">
      <dsp:nvSpPr>
        <dsp:cNvPr id="0" name=""/>
        <dsp:cNvSpPr/>
      </dsp:nvSpPr>
      <dsp:spPr>
        <a:xfrm>
          <a:off x="307027" y="1501840"/>
          <a:ext cx="558231" cy="55823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4D191-D808-415B-9C6A-336F243B8A4B}">
      <dsp:nvSpPr>
        <dsp:cNvPr id="0" name=""/>
        <dsp:cNvSpPr/>
      </dsp:nvSpPr>
      <dsp:spPr>
        <a:xfrm>
          <a:off x="1172286" y="1273473"/>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a:t>What subjects do you enjoy?</a:t>
          </a:r>
          <a:endParaRPr lang="en-US" sz="1900" kern="1200"/>
        </a:p>
      </dsp:txBody>
      <dsp:txXfrm>
        <a:off x="1172286" y="1273473"/>
        <a:ext cx="6964548" cy="1014966"/>
      </dsp:txXfrm>
    </dsp:sp>
    <dsp:sp modelId="{4E5BB025-0718-4311-8D48-D780276D30FC}">
      <dsp:nvSpPr>
        <dsp:cNvPr id="0" name=""/>
        <dsp:cNvSpPr/>
      </dsp:nvSpPr>
      <dsp:spPr>
        <a:xfrm>
          <a:off x="0" y="2542181"/>
          <a:ext cx="8136835" cy="10149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905AA-996C-42CA-B1B2-6041C7B178D5}">
      <dsp:nvSpPr>
        <dsp:cNvPr id="0" name=""/>
        <dsp:cNvSpPr/>
      </dsp:nvSpPr>
      <dsp:spPr>
        <a:xfrm>
          <a:off x="307027" y="2770548"/>
          <a:ext cx="558231" cy="55823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7D779D-35A8-4F2F-AA19-4B5D60C65575}">
      <dsp:nvSpPr>
        <dsp:cNvPr id="0" name=""/>
        <dsp:cNvSpPr/>
      </dsp:nvSpPr>
      <dsp:spPr>
        <a:xfrm>
          <a:off x="1172286" y="2542181"/>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GB" sz="1900" kern="1200"/>
            <a:t>What subjects are you good at?</a:t>
          </a:r>
          <a:endParaRPr lang="en-US" sz="1900" kern="1200"/>
        </a:p>
      </dsp:txBody>
      <dsp:txXfrm>
        <a:off x="1172286" y="2542181"/>
        <a:ext cx="6964548" cy="1014966"/>
      </dsp:txXfrm>
    </dsp:sp>
    <dsp:sp modelId="{D190D009-61F2-4923-A73E-9B699FA7F48D}">
      <dsp:nvSpPr>
        <dsp:cNvPr id="0" name=""/>
        <dsp:cNvSpPr/>
      </dsp:nvSpPr>
      <dsp:spPr>
        <a:xfrm>
          <a:off x="0" y="3810889"/>
          <a:ext cx="8136835" cy="101496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30955-375D-4B3F-A427-8A550455B30F}">
      <dsp:nvSpPr>
        <dsp:cNvPr id="0" name=""/>
        <dsp:cNvSpPr/>
      </dsp:nvSpPr>
      <dsp:spPr>
        <a:xfrm>
          <a:off x="307027" y="4039256"/>
          <a:ext cx="558231" cy="55823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214EE7-4165-4170-9399-726958797320}">
      <dsp:nvSpPr>
        <dsp:cNvPr id="0" name=""/>
        <dsp:cNvSpPr/>
      </dsp:nvSpPr>
      <dsp:spPr>
        <a:xfrm>
          <a:off x="1172286" y="3810889"/>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r>
            <a:rPr lang="en-IE" sz="1900" kern="1200"/>
            <a:t>Please talk to your parents/guardians and also contact your teachers for advice if you are unsure</a:t>
          </a:r>
          <a:endParaRPr lang="en-US" sz="1900" kern="1200"/>
        </a:p>
      </dsp:txBody>
      <dsp:txXfrm>
        <a:off x="1172286" y="3810889"/>
        <a:ext cx="6964548" cy="1014966"/>
      </dsp:txXfrm>
    </dsp:sp>
    <dsp:sp modelId="{88F8BDE5-D83D-4250-85BB-05327F572E13}">
      <dsp:nvSpPr>
        <dsp:cNvPr id="0" name=""/>
        <dsp:cNvSpPr/>
      </dsp:nvSpPr>
      <dsp:spPr>
        <a:xfrm>
          <a:off x="0" y="5079597"/>
          <a:ext cx="8136835" cy="101496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034185-0A33-49A8-9A3A-A183B4E23136}">
      <dsp:nvSpPr>
        <dsp:cNvPr id="0" name=""/>
        <dsp:cNvSpPr/>
      </dsp:nvSpPr>
      <dsp:spPr>
        <a:xfrm>
          <a:off x="307027" y="5307964"/>
          <a:ext cx="558231" cy="558231"/>
        </a:xfrm>
        <a:prstGeom prst="rect">
          <a:avLst/>
        </a:prstGeom>
        <a:blipFill rotWithShape="1">
          <a:blip xmlns:r="http://schemas.openxmlformats.org/officeDocument/2006/relationships" r:embed="rId9"/>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84DC2-9041-4E96-A916-EB0AB4FA85AD}">
      <dsp:nvSpPr>
        <dsp:cNvPr id="0" name=""/>
        <dsp:cNvSpPr/>
      </dsp:nvSpPr>
      <dsp:spPr>
        <a:xfrm>
          <a:off x="1172286" y="5079597"/>
          <a:ext cx="6964548" cy="1014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17" tIns="107417" rIns="107417" bIns="107417" numCol="1" spcCol="1270" anchor="ctr" anchorCtr="0">
          <a:noAutofit/>
        </a:bodyPr>
        <a:lstStyle/>
        <a:p>
          <a:pPr marL="0" lvl="0" indent="0" algn="l" defTabSz="844550">
            <a:lnSpc>
              <a:spcPct val="90000"/>
            </a:lnSpc>
            <a:spcBef>
              <a:spcPct val="0"/>
            </a:spcBef>
            <a:spcAft>
              <a:spcPct val="35000"/>
            </a:spcAft>
            <a:buNone/>
          </a:pPr>
          <a:endParaRPr lang="en-US" sz="1900" kern="1200"/>
        </a:p>
      </dsp:txBody>
      <dsp:txXfrm>
        <a:off x="1172286" y="5079597"/>
        <a:ext cx="6964548" cy="10149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64D38-DA91-426F-AC64-4ACE2B134ECF}" type="datetimeFigureOut">
              <a:rPr lang="en-IE" smtClean="0"/>
              <a:t>07/01/2026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1A8E8-09F6-4DE5-9317-36E8E6DB707E}" type="slidenum">
              <a:rPr lang="en-IE" smtClean="0"/>
              <a:t>‹#›</a:t>
            </a:fld>
            <a:endParaRPr lang="en-IE"/>
          </a:p>
        </p:txBody>
      </p:sp>
    </p:spTree>
    <p:extLst>
      <p:ext uri="{BB962C8B-B14F-4D97-AF65-F5344CB8AC3E}">
        <p14:creationId xmlns:p14="http://schemas.microsoft.com/office/powerpoint/2010/main" val="408146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41C93D-69A9-4A42-BE14-338AB82C73A2}" type="slidenum">
              <a:rPr lang="en-GB" smtClean="0"/>
              <a:t>15</a:t>
            </a:fld>
            <a:endParaRPr lang="en-GB"/>
          </a:p>
        </p:txBody>
      </p:sp>
    </p:spTree>
    <p:extLst>
      <p:ext uri="{BB962C8B-B14F-4D97-AF65-F5344CB8AC3E}">
        <p14:creationId xmlns:p14="http://schemas.microsoft.com/office/powerpoint/2010/main" val="414328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23671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96421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31361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60219"/>
            <a:ext cx="9144000" cy="2183131"/>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4114800"/>
            <a:ext cx="9144000" cy="1143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CEFAE976-93F1-4D94-BDCA-EA3674B2B8B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335139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3170" y="365125"/>
            <a:ext cx="8850630" cy="629285"/>
          </a:xfrm>
        </p:spPr>
        <p:txBody>
          <a:bodyPr/>
          <a:lstStyle>
            <a:lvl1pPr>
              <a:defRPr>
                <a:solidFill>
                  <a:schemeClr val="bg1"/>
                </a:solidFill>
              </a:defRPr>
            </a:lvl1p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CEFAE976-93F1-4D94-BDCA-EA3674B2B8B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82829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FAE976-93F1-4D94-BDCA-EA3674B2B8B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96664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80310" y="365125"/>
            <a:ext cx="8873490" cy="629285"/>
          </a:xfrm>
        </p:spPr>
        <p:txBody>
          <a:bodyPr/>
          <a:lstStyle>
            <a:lvl1pPr>
              <a:defRPr>
                <a:solidFill>
                  <a:schemeClr val="bg1"/>
                </a:solidFill>
              </a:defRPr>
            </a:lvl1p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CEFAE976-93F1-4D94-BDCA-EA3674B2B8B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173097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66010" y="365125"/>
            <a:ext cx="8989378" cy="617855"/>
          </a:xfrm>
        </p:spPr>
        <p:txBody>
          <a:bodyPr/>
          <a:lstStyle>
            <a:lvl1pPr>
              <a:defRPr>
                <a:solidFill>
                  <a:schemeClr val="bg1"/>
                </a:solidFill>
              </a:defRPr>
            </a:lvl1p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CEFAE976-93F1-4D94-BDCA-EA3674B2B8B7}" type="datetimeFigureOut">
              <a:rPr lang="en-IE" smtClean="0"/>
              <a:t>07/01/2026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45754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4590" y="365125"/>
            <a:ext cx="8919210" cy="629285"/>
          </a:xfrm>
        </p:spPr>
        <p:txBody>
          <a:bodyPr/>
          <a:lstStyle>
            <a:lvl1pPr>
              <a:defRPr>
                <a:solidFill>
                  <a:schemeClr val="bg1"/>
                </a:solidFill>
              </a:defRPr>
            </a:lvl1pPr>
          </a:lstStyle>
          <a:p>
            <a:r>
              <a:rPr lang="en-US"/>
              <a:t>Click to edit Master title style</a:t>
            </a:r>
            <a:endParaRPr lang="en-IE"/>
          </a:p>
        </p:txBody>
      </p:sp>
      <p:sp>
        <p:nvSpPr>
          <p:cNvPr id="3" name="Date Placeholder 2"/>
          <p:cNvSpPr>
            <a:spLocks noGrp="1"/>
          </p:cNvSpPr>
          <p:nvPr>
            <p:ph type="dt" sz="half" idx="10"/>
          </p:nvPr>
        </p:nvSpPr>
        <p:spPr/>
        <p:txBody>
          <a:bodyPr/>
          <a:lstStyle/>
          <a:p>
            <a:fld id="{CEFAE976-93F1-4D94-BDCA-EA3674B2B8B7}" type="datetimeFigureOut">
              <a:rPr lang="en-IE" smtClean="0"/>
              <a:t>07/01/2026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2698968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AE976-93F1-4D94-BDCA-EA3674B2B8B7}" type="datetimeFigureOut">
              <a:rPr lang="en-IE" smtClean="0"/>
              <a:t>07/01/2026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96914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40180"/>
            <a:ext cx="3932237" cy="10287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1440180"/>
            <a:ext cx="6172200" cy="4420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846070"/>
            <a:ext cx="3932237" cy="30229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E976-93F1-4D94-BDCA-EA3674B2B8B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41694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0A3741E-8B77-4D30-B9A3-ABC5626AD21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285581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0"/>
            <a:ext cx="3932237" cy="101727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1371600"/>
            <a:ext cx="6172200" cy="448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552700"/>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FAE976-93F1-4D94-BDCA-EA3674B2B8B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15A602E-DBE5-41BC-881B-F9876E12D680}" type="slidenum">
              <a:rPr lang="en-IE" smtClean="0"/>
              <a:t>‹#›</a:t>
            </a:fld>
            <a:endParaRPr lang="en-IE"/>
          </a:p>
        </p:txBody>
      </p:sp>
    </p:spTree>
    <p:extLst>
      <p:ext uri="{BB962C8B-B14F-4D97-AF65-F5344CB8AC3E}">
        <p14:creationId xmlns:p14="http://schemas.microsoft.com/office/powerpoint/2010/main" val="348471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3741E-8B77-4D30-B9A3-ABC5626AD217}" type="datetimeFigureOut">
              <a:rPr lang="en-IE" smtClean="0"/>
              <a:t>07/01/2026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23181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60A3741E-8B77-4D30-B9A3-ABC5626AD21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299008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60A3741E-8B77-4D30-B9A3-ABC5626AD217}" type="datetimeFigureOut">
              <a:rPr lang="en-IE" smtClean="0"/>
              <a:t>07/01/2026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19696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60A3741E-8B77-4D30-B9A3-ABC5626AD217}" type="datetimeFigureOut">
              <a:rPr lang="en-IE" smtClean="0"/>
              <a:t>07/01/2026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419327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3741E-8B77-4D30-B9A3-ABC5626AD217}" type="datetimeFigureOut">
              <a:rPr lang="en-IE" smtClean="0"/>
              <a:t>07/01/2026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351256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A3741E-8B77-4D30-B9A3-ABC5626AD21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3098444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A3741E-8B77-4D30-B9A3-ABC5626AD217}" type="datetimeFigureOut">
              <a:rPr lang="en-IE" smtClean="0"/>
              <a:t>07/01/2026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C944D3C-7514-4D9C-8CDF-ADAB1EC56FC6}" type="slidenum">
              <a:rPr lang="en-IE" smtClean="0"/>
              <a:t>‹#›</a:t>
            </a:fld>
            <a:endParaRPr lang="en-IE"/>
          </a:p>
        </p:txBody>
      </p:sp>
    </p:spTree>
    <p:extLst>
      <p:ext uri="{BB962C8B-B14F-4D97-AF65-F5344CB8AC3E}">
        <p14:creationId xmlns:p14="http://schemas.microsoft.com/office/powerpoint/2010/main" val="517489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3741E-8B77-4D30-B9A3-ABC5626AD217}" type="datetimeFigureOut">
              <a:rPr lang="en-IE" smtClean="0"/>
              <a:t>07/01/2026</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44D3C-7514-4D9C-8CDF-ADAB1EC56FC6}" type="slidenum">
              <a:rPr lang="en-IE" smtClean="0"/>
              <a:t>‹#›</a:t>
            </a:fld>
            <a:endParaRPr lang="en-IE"/>
          </a:p>
        </p:txBody>
      </p:sp>
    </p:spTree>
    <p:extLst>
      <p:ext uri="{BB962C8B-B14F-4D97-AF65-F5344CB8AC3E}">
        <p14:creationId xmlns:p14="http://schemas.microsoft.com/office/powerpoint/2010/main" val="370113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629285"/>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531620"/>
            <a:ext cx="10515600" cy="46453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AE976-93F1-4D94-BDCA-EA3674B2B8B7}" type="datetimeFigureOut">
              <a:rPr lang="en-IE" smtClean="0"/>
              <a:t>07/01/2026</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Borrisokane Community College</a:t>
            </a:r>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A602E-DBE5-41BC-881B-F9876E12D680}" type="slidenum">
              <a:rPr lang="en-IE" smtClean="0"/>
              <a:t>‹#›</a:t>
            </a:fld>
            <a:endParaRPr lang="en-IE"/>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0861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classroomguidance.ie/test/learning-styles-2/"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lassroomguidance.ie/test/musaic-psychometric-test/"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hyperlink" Target="http://www.jct.ie/" TargetMode="External"/><Relationship Id="rId7" Type="http://schemas.openxmlformats.org/officeDocument/2006/relationships/diagramData" Target="../diagrams/data2.xml"/><Relationship Id="rId2" Type="http://schemas.openxmlformats.org/officeDocument/2006/relationships/hyperlink" Target="http://www.curriculumonline.ie/" TargetMode="External"/><Relationship Id="rId1" Type="http://schemas.openxmlformats.org/officeDocument/2006/relationships/slideLayout" Target="../slideLayouts/slideLayout4.xml"/><Relationship Id="rId6" Type="http://schemas.openxmlformats.org/officeDocument/2006/relationships/hyperlink" Target="http://www.careersportal.ie/" TargetMode="External"/><Relationship Id="rId11" Type="http://schemas.microsoft.com/office/2007/relationships/diagramDrawing" Target="../diagrams/drawing2.xml"/><Relationship Id="rId5" Type="http://schemas.openxmlformats.org/officeDocument/2006/relationships/hyperlink" Target="http://www.qualifax.ie/" TargetMode="External"/><Relationship Id="rId10" Type="http://schemas.openxmlformats.org/officeDocument/2006/relationships/diagramColors" Target="../diagrams/colors2.xml"/><Relationship Id="rId4" Type="http://schemas.openxmlformats.org/officeDocument/2006/relationships/hyperlink" Target="http://www.examinations.ie/" TargetMode="External"/><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areersportal.i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curriculumonline.ie/junior-cycle/junior-cycle-subjects/modern-foreign-languag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urriculumonline.ie/Junior-cycle/Junior-Cycle-Subjects/Business-Studies/Rational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urriculumonline.ie/Junior-cycle/Junior-Cycle-Subjects/Visual-Art/Rational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curriculumonline.ie/Junior-cycle/Junior-Cycle-Subjects/Engineering/Rational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urriculumonline.ie/Junior-cycle/Junior-Cycle-Subjects/Graphics/Rational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urriculumonline.ie/junior-cycle/junior-cycle-subjects/wood-technology/"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urriculumonline.ie/Junior-cycle/Junior-Cycle-Subjects/Geograph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urriculumonline.ie/Junior-cycle/Junior-Cycle-subjects/Home-Economics/Rational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urriculumonline.ie/junior-cycle/junior-cycle-subjects/mus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3.xml"/><Relationship Id="rId7" Type="http://schemas.openxmlformats.org/officeDocument/2006/relationships/image" Target="../media/image5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58.png"/><Relationship Id="rId4" Type="http://schemas.openxmlformats.org/officeDocument/2006/relationships/diagramQuickStyle" Target="../diagrams/quickStyle3.xml"/><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6535" y="1027110"/>
            <a:ext cx="10515600" cy="1325563"/>
          </a:xfrm>
        </p:spPr>
        <p:txBody>
          <a:bodyPr>
            <a:normAutofit fontScale="90000"/>
          </a:bodyPr>
          <a:lstStyle/>
          <a:p>
            <a:pPr algn="r"/>
            <a:r>
              <a:rPr lang="en-US" sz="6000" b="1" err="1"/>
              <a:t>Borrisokane</a:t>
            </a:r>
            <a:r>
              <a:rPr lang="en-US" sz="6000" b="1"/>
              <a:t> Community College</a:t>
            </a:r>
            <a:br>
              <a:rPr lang="en-US"/>
            </a:br>
            <a:r>
              <a:rPr lang="en-US" sz="3100" i="1"/>
              <a:t>Seeking to promote a caring and committed school community</a:t>
            </a:r>
            <a:endParaRPr lang="en-IE" sz="3100" i="1"/>
          </a:p>
        </p:txBody>
      </p:sp>
      <p:sp>
        <p:nvSpPr>
          <p:cNvPr id="5" name="Content Placeholder 4"/>
          <p:cNvSpPr>
            <a:spLocks noGrp="1"/>
          </p:cNvSpPr>
          <p:nvPr>
            <p:ph sz="half" idx="1"/>
          </p:nvPr>
        </p:nvSpPr>
        <p:spPr>
          <a:xfrm>
            <a:off x="2632762" y="3038715"/>
            <a:ext cx="5462752" cy="2351089"/>
          </a:xfrm>
        </p:spPr>
        <p:txBody>
          <a:bodyPr vert="horz" lIns="91440" tIns="45720" rIns="91440" bIns="45720" rtlCol="0" anchor="t">
            <a:normAutofit fontScale="92500" lnSpcReduction="10000"/>
          </a:bodyPr>
          <a:lstStyle/>
          <a:p>
            <a:pPr marL="0" indent="0">
              <a:buNone/>
            </a:pPr>
            <a:endParaRPr lang="en-US" b="1">
              <a:ea typeface="Calibri"/>
              <a:cs typeface="Calibri"/>
            </a:endParaRPr>
          </a:p>
          <a:p>
            <a:pPr marL="0" indent="0" algn="ctr">
              <a:buNone/>
            </a:pPr>
            <a:r>
              <a:rPr lang="en-US" sz="7200" b="1"/>
              <a:t>Junior Cycle Subject Choice </a:t>
            </a:r>
            <a:endParaRPr lang="en-US" sz="7200" b="1">
              <a:ea typeface="Calibri" panose="020F0502020204030204"/>
              <a:cs typeface="Calibri" panose="020F0502020204030204"/>
            </a:endParaRPr>
          </a:p>
          <a:p>
            <a:pPr marL="0" indent="0" algn="ctr">
              <a:buNone/>
            </a:pPr>
            <a:endParaRPr lang="en-US" sz="7200" b="1">
              <a:ea typeface="Calibri" panose="020F0502020204030204"/>
              <a:cs typeface="Calibri" panose="020F0502020204030204"/>
            </a:endParaRPr>
          </a:p>
        </p:txBody>
      </p:sp>
      <p:pic>
        <p:nvPicPr>
          <p:cNvPr id="7" name="Content Placeholder 6"/>
          <p:cNvPicPr>
            <a:picLocks noGrp="1" noChangeAspect="1"/>
          </p:cNvPicPr>
          <p:nvPr>
            <p:ph sz="half" idx="2"/>
          </p:nvPr>
        </p:nvPicPr>
        <p:blipFill>
          <a:blip r:embed="rId2"/>
          <a:stretch>
            <a:fillRect/>
          </a:stretch>
        </p:blipFill>
        <p:spPr>
          <a:xfrm>
            <a:off x="8518551" y="2866449"/>
            <a:ext cx="3079531" cy="3258206"/>
          </a:xfrm>
          <a:prstGeom prst="rect">
            <a:avLst/>
          </a:prstGeom>
        </p:spPr>
      </p:pic>
      <p:pic>
        <p:nvPicPr>
          <p:cNvPr id="8" name="Picture 7"/>
          <p:cNvPicPr>
            <a:picLocks noChangeAspect="1"/>
          </p:cNvPicPr>
          <p:nvPr/>
        </p:nvPicPr>
        <p:blipFill>
          <a:blip r:embed="rId3"/>
          <a:stretch>
            <a:fillRect/>
          </a:stretch>
        </p:blipFill>
        <p:spPr>
          <a:xfrm>
            <a:off x="479865" y="513555"/>
            <a:ext cx="2152650" cy="2352675"/>
          </a:xfrm>
          <a:prstGeom prst="rect">
            <a:avLst/>
          </a:prstGeom>
        </p:spPr>
      </p:pic>
    </p:spTree>
    <p:extLst>
      <p:ext uri="{BB962C8B-B14F-4D97-AF65-F5344CB8AC3E}">
        <p14:creationId xmlns:p14="http://schemas.microsoft.com/office/powerpoint/2010/main" val="157051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748" y="153090"/>
            <a:ext cx="10515600" cy="1325563"/>
          </a:xfrm>
        </p:spPr>
        <p:txBody>
          <a:bodyPr/>
          <a:lstStyle/>
          <a:p>
            <a:r>
              <a:rPr lang="en-US" b="1"/>
              <a:t>Junior Cycle Core Subjects – (compulsory)</a:t>
            </a:r>
            <a:endParaRPr lang="en-IE" b="1"/>
          </a:p>
        </p:txBody>
      </p:sp>
      <p:sp>
        <p:nvSpPr>
          <p:cNvPr id="4" name="Content Placeholder 3"/>
          <p:cNvSpPr>
            <a:spLocks noGrp="1"/>
          </p:cNvSpPr>
          <p:nvPr>
            <p:ph sz="half" idx="1"/>
          </p:nvPr>
        </p:nvSpPr>
        <p:spPr>
          <a:xfrm>
            <a:off x="5383696" y="1380298"/>
            <a:ext cx="5181600" cy="4826966"/>
          </a:xfrm>
        </p:spPr>
        <p:txBody>
          <a:bodyPr vert="horz" lIns="91440" tIns="45720" rIns="91440" bIns="45720" rtlCol="0" anchor="t">
            <a:normAutofit lnSpcReduction="10000"/>
          </a:bodyPr>
          <a:lstStyle/>
          <a:p>
            <a:r>
              <a:rPr lang="en-US"/>
              <a:t>Irish (</a:t>
            </a:r>
            <a:r>
              <a:rPr lang="en-US" i="1"/>
              <a:t>unless exemption</a:t>
            </a:r>
            <a:r>
              <a:rPr lang="en-US"/>
              <a:t>)</a:t>
            </a:r>
          </a:p>
          <a:p>
            <a:r>
              <a:rPr lang="en-US"/>
              <a:t>English </a:t>
            </a:r>
          </a:p>
          <a:p>
            <a:r>
              <a:rPr lang="en-US" err="1"/>
              <a:t>Maths</a:t>
            </a:r>
            <a:endParaRPr lang="en-US"/>
          </a:p>
          <a:p>
            <a:r>
              <a:rPr lang="en-US"/>
              <a:t>Science</a:t>
            </a:r>
          </a:p>
          <a:p>
            <a:r>
              <a:rPr lang="en-US"/>
              <a:t>Religion</a:t>
            </a:r>
          </a:p>
          <a:p>
            <a:r>
              <a:rPr lang="en-US"/>
              <a:t>History</a:t>
            </a:r>
          </a:p>
          <a:p>
            <a:r>
              <a:rPr lang="en-US"/>
              <a:t>PE</a:t>
            </a:r>
          </a:p>
          <a:p>
            <a:r>
              <a:rPr lang="en-US"/>
              <a:t>SPHE</a:t>
            </a:r>
          </a:p>
          <a:p>
            <a:r>
              <a:rPr lang="en-US"/>
              <a:t>CSPE</a:t>
            </a:r>
          </a:p>
          <a:p>
            <a:r>
              <a:rPr lang="en-US"/>
              <a:t>Wellbeing &amp; Guidance</a:t>
            </a:r>
            <a:endParaRPr lang="en-US">
              <a:ea typeface="Calibri"/>
              <a:cs typeface="Calibri"/>
            </a:endParaRPr>
          </a:p>
          <a:p>
            <a:pPr marL="0" indent="0">
              <a:buNone/>
            </a:pPr>
            <a:endParaRPr lang="en-IE"/>
          </a:p>
        </p:txBody>
      </p:sp>
      <p:pic>
        <p:nvPicPr>
          <p:cNvPr id="8" name="Content Placeholder 7"/>
          <p:cNvPicPr>
            <a:picLocks noGrp="1" noChangeAspect="1"/>
          </p:cNvPicPr>
          <p:nvPr>
            <p:ph sz="half" idx="2"/>
          </p:nvPr>
        </p:nvPicPr>
        <p:blipFill>
          <a:blip r:embed="rId2"/>
          <a:stretch>
            <a:fillRect/>
          </a:stretch>
        </p:blipFill>
        <p:spPr>
          <a:xfrm>
            <a:off x="7663898" y="1720057"/>
            <a:ext cx="4171950" cy="3645694"/>
          </a:xfrm>
          <a:prstGeom prst="rect">
            <a:avLst/>
          </a:prstGeom>
        </p:spPr>
      </p:pic>
      <p:sp>
        <p:nvSpPr>
          <p:cNvPr id="5" name="Left Brace 4">
            <a:extLst>
              <a:ext uri="{FF2B5EF4-FFF2-40B4-BE49-F238E27FC236}">
                <a16:creationId xmlns:a16="http://schemas.microsoft.com/office/drawing/2014/main" id="{62D81F04-0602-96CF-A8F4-0DB55C744A40}"/>
              </a:ext>
            </a:extLst>
          </p:cNvPr>
          <p:cNvSpPr/>
          <p:nvPr/>
        </p:nvSpPr>
        <p:spPr>
          <a:xfrm>
            <a:off x="5031685" y="4147930"/>
            <a:ext cx="466809" cy="1921566"/>
          </a:xfrm>
          <a:prstGeom prst="leftBrace">
            <a:avLst/>
          </a:prstGeom>
          <a:ln w="76200">
            <a:solidFill>
              <a:srgbClr val="FFC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a:p>
        </p:txBody>
      </p:sp>
      <p:sp>
        <p:nvSpPr>
          <p:cNvPr id="6" name="Rectangle 5">
            <a:extLst>
              <a:ext uri="{FF2B5EF4-FFF2-40B4-BE49-F238E27FC236}">
                <a16:creationId xmlns:a16="http://schemas.microsoft.com/office/drawing/2014/main" id="{FB38750B-6486-9A47-6798-936B124562E7}"/>
              </a:ext>
            </a:extLst>
          </p:cNvPr>
          <p:cNvSpPr/>
          <p:nvPr/>
        </p:nvSpPr>
        <p:spPr>
          <a:xfrm>
            <a:off x="212035" y="3750366"/>
            <a:ext cx="4625008" cy="2809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a:solidFill>
                  <a:schemeClr val="tx1"/>
                </a:solidFill>
              </a:rPr>
              <a:t>These 4 subjects make up 400 hours of WELLBEING at BCC and include learning through </a:t>
            </a:r>
          </a:p>
          <a:p>
            <a:pPr algn="ctr"/>
            <a:r>
              <a:rPr lang="en-GB" sz="2400" i="1">
                <a:solidFill>
                  <a:schemeClr val="tx1"/>
                </a:solidFill>
              </a:rPr>
              <a:t>Whole School Guidance: </a:t>
            </a:r>
          </a:p>
          <a:p>
            <a:pPr algn="ctr"/>
            <a:r>
              <a:rPr lang="en-GB" sz="2400" i="1">
                <a:solidFill>
                  <a:schemeClr val="tx1"/>
                </a:solidFill>
              </a:rPr>
              <a:t>Developing Myself</a:t>
            </a:r>
          </a:p>
          <a:p>
            <a:pPr algn="ctr"/>
            <a:r>
              <a:rPr lang="en-GB" sz="2400" i="1">
                <a:solidFill>
                  <a:schemeClr val="tx1"/>
                </a:solidFill>
              </a:rPr>
              <a:t>Developing My Learning</a:t>
            </a:r>
          </a:p>
          <a:p>
            <a:pPr algn="ctr"/>
            <a:r>
              <a:rPr lang="en-GB" sz="2400" i="1">
                <a:solidFill>
                  <a:schemeClr val="tx1"/>
                </a:solidFill>
              </a:rPr>
              <a:t>Developing My Career Path</a:t>
            </a:r>
          </a:p>
        </p:txBody>
      </p:sp>
    </p:spTree>
    <p:extLst>
      <p:ext uri="{BB962C8B-B14F-4D97-AF65-F5344CB8AC3E}">
        <p14:creationId xmlns:p14="http://schemas.microsoft.com/office/powerpoint/2010/main" val="3348226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lstStyle/>
          <a:p>
            <a:r>
              <a:rPr lang="en-US" b="1"/>
              <a:t>3 Junior Cycle Optional Subjects – (Choice)</a:t>
            </a:r>
            <a:endParaRPr lang="en-IE" b="1"/>
          </a:p>
        </p:txBody>
      </p:sp>
      <p:sp>
        <p:nvSpPr>
          <p:cNvPr id="3" name="Content Placeholder 2"/>
          <p:cNvSpPr>
            <a:spLocks noGrp="1"/>
          </p:cNvSpPr>
          <p:nvPr>
            <p:ph sz="half" idx="1"/>
          </p:nvPr>
        </p:nvSpPr>
        <p:spPr>
          <a:xfrm>
            <a:off x="1256971" y="1078681"/>
            <a:ext cx="5073214" cy="5633545"/>
          </a:xfrm>
        </p:spPr>
        <p:txBody>
          <a:bodyPr vert="horz" lIns="91440" tIns="45720" rIns="91440" bIns="45720" rtlCol="0" anchor="t">
            <a:normAutofit lnSpcReduction="10000"/>
          </a:bodyPr>
          <a:lstStyle/>
          <a:p>
            <a:r>
              <a:rPr lang="en-IE" sz="2400"/>
              <a:t>Art </a:t>
            </a:r>
          </a:p>
          <a:p>
            <a:r>
              <a:rPr lang="en-IE" sz="2400"/>
              <a:t>Business</a:t>
            </a:r>
          </a:p>
          <a:p>
            <a:r>
              <a:rPr lang="en-IE" sz="2400"/>
              <a:t>Home Economics</a:t>
            </a:r>
          </a:p>
          <a:p>
            <a:r>
              <a:rPr lang="en-IE" sz="2400"/>
              <a:t>Geography</a:t>
            </a:r>
          </a:p>
          <a:p>
            <a:r>
              <a:rPr lang="en-IE" sz="2400"/>
              <a:t>Music</a:t>
            </a:r>
          </a:p>
          <a:p>
            <a:r>
              <a:rPr lang="en-IE" sz="2400"/>
              <a:t>French</a:t>
            </a:r>
          </a:p>
          <a:p>
            <a:r>
              <a:rPr lang="en-IE" sz="2400"/>
              <a:t>German</a:t>
            </a:r>
          </a:p>
          <a:p>
            <a:r>
              <a:rPr lang="en-IE" sz="2400"/>
              <a:t>Wood Technology</a:t>
            </a:r>
          </a:p>
          <a:p>
            <a:r>
              <a:rPr lang="en-IE" sz="2400"/>
              <a:t>Graphics</a:t>
            </a:r>
          </a:p>
          <a:p>
            <a:r>
              <a:rPr lang="en-IE" sz="2400"/>
              <a:t>Engineering </a:t>
            </a:r>
            <a:endParaRPr lang="en-IE" sz="2400">
              <a:cs typeface="Calibri"/>
            </a:endParaRPr>
          </a:p>
          <a:p>
            <a:pPr marL="0" indent="0">
              <a:buNone/>
            </a:pPr>
            <a:endParaRPr lang="en-IE" sz="2400"/>
          </a:p>
          <a:p>
            <a:pPr>
              <a:buFont typeface="Wingdings" panose="05000000000000000000" pitchFamily="2" charset="2"/>
              <a:buChar char="Ø"/>
            </a:pPr>
            <a:r>
              <a:rPr lang="en-IE" sz="2400"/>
              <a:t>short courses (100 hours approx.):</a:t>
            </a:r>
          </a:p>
          <a:p>
            <a:pPr marL="0" indent="0">
              <a:buNone/>
            </a:pPr>
            <a:r>
              <a:rPr lang="en-IE" sz="2400"/>
              <a:t>	Digital Media literacy </a:t>
            </a:r>
            <a:r>
              <a:rPr lang="en-IE" sz="2400" b="1" u="sng"/>
              <a:t>or</a:t>
            </a:r>
            <a:r>
              <a:rPr lang="en-IE" sz="2400"/>
              <a:t> Coding</a:t>
            </a:r>
            <a:endParaRPr lang="en-IE"/>
          </a:p>
        </p:txBody>
      </p:sp>
      <p:sp>
        <p:nvSpPr>
          <p:cNvPr id="4" name="Content Placeholder 3"/>
          <p:cNvSpPr>
            <a:spLocks noGrp="1"/>
          </p:cNvSpPr>
          <p:nvPr>
            <p:ph sz="half" idx="2"/>
          </p:nvPr>
        </p:nvSpPr>
        <p:spPr>
          <a:xfrm>
            <a:off x="6203730" y="1849821"/>
            <a:ext cx="5988269" cy="4747556"/>
          </a:xfrm>
        </p:spPr>
        <p:txBody>
          <a:bodyPr>
            <a:normAutofit lnSpcReduction="10000"/>
          </a:bodyPr>
          <a:lstStyle/>
          <a:p>
            <a:endParaRPr lang="en-IE"/>
          </a:p>
          <a:p>
            <a:endParaRPr lang="en-IE"/>
          </a:p>
          <a:p>
            <a:endParaRPr lang="en-IE"/>
          </a:p>
          <a:p>
            <a:endParaRPr lang="en-IE"/>
          </a:p>
          <a:p>
            <a:endParaRPr lang="en-IE"/>
          </a:p>
          <a:p>
            <a:pPr algn="ctr">
              <a:buFont typeface="Wingdings" panose="05000000000000000000" pitchFamily="2" charset="2"/>
              <a:buChar char="ü"/>
            </a:pPr>
            <a:r>
              <a:rPr lang="en-IE" sz="2000"/>
              <a:t>Students will study </a:t>
            </a:r>
            <a:r>
              <a:rPr lang="en-IE" sz="2000" b="1" u="sng"/>
              <a:t>three </a:t>
            </a:r>
            <a:r>
              <a:rPr lang="en-IE" sz="2000"/>
              <a:t>options for Junior Cycle.</a:t>
            </a:r>
          </a:p>
          <a:p>
            <a:pPr algn="ctr">
              <a:buFont typeface="Wingdings" panose="05000000000000000000" pitchFamily="2" charset="2"/>
              <a:buChar char="ü"/>
            </a:pPr>
            <a:endParaRPr lang="en-IE" sz="2000"/>
          </a:p>
          <a:p>
            <a:pPr algn="ctr">
              <a:buFont typeface="Wingdings" panose="05000000000000000000" pitchFamily="2" charset="2"/>
              <a:buChar char="ü"/>
            </a:pPr>
            <a:r>
              <a:rPr lang="en-IE" sz="2000"/>
              <a:t>Place five subjects in order of preference.</a:t>
            </a:r>
          </a:p>
          <a:p>
            <a:pPr algn="ctr">
              <a:buFont typeface="Wingdings" panose="05000000000000000000" pitchFamily="2" charset="2"/>
              <a:buChar char="ü"/>
            </a:pPr>
            <a:endParaRPr lang="en-IE" sz="2000"/>
          </a:p>
          <a:p>
            <a:pPr algn="ctr">
              <a:buFont typeface="Wingdings" panose="05000000000000000000" pitchFamily="2" charset="2"/>
              <a:buChar char="ü"/>
            </a:pPr>
            <a:r>
              <a:rPr lang="en-IE" sz="2000"/>
              <a:t>Indicate which short course you wish to take.</a:t>
            </a:r>
          </a:p>
          <a:p>
            <a:endParaRPr lang="en-IE"/>
          </a:p>
        </p:txBody>
      </p:sp>
      <p:pic>
        <p:nvPicPr>
          <p:cNvPr id="5" name="Picture 4"/>
          <p:cNvPicPr>
            <a:picLocks noChangeAspect="1"/>
          </p:cNvPicPr>
          <p:nvPr/>
        </p:nvPicPr>
        <p:blipFill>
          <a:blip r:embed="rId2"/>
          <a:stretch>
            <a:fillRect/>
          </a:stretch>
        </p:blipFill>
        <p:spPr>
          <a:xfrm>
            <a:off x="6825155" y="1224455"/>
            <a:ext cx="4788776" cy="2286000"/>
          </a:xfrm>
          <a:prstGeom prst="rect">
            <a:avLst/>
          </a:prstGeom>
        </p:spPr>
      </p:pic>
    </p:spTree>
    <p:extLst>
      <p:ext uri="{BB962C8B-B14F-4D97-AF65-F5344CB8AC3E}">
        <p14:creationId xmlns:p14="http://schemas.microsoft.com/office/powerpoint/2010/main" val="236982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152" y="178365"/>
            <a:ext cx="9193696" cy="1325563"/>
          </a:xfrm>
        </p:spPr>
        <p:txBody>
          <a:bodyPr/>
          <a:lstStyle/>
          <a:p>
            <a:r>
              <a:rPr lang="en-IE" b="1"/>
              <a:t>General advice when Choosing Subjects</a:t>
            </a:r>
          </a:p>
        </p:txBody>
      </p:sp>
      <p:sp>
        <p:nvSpPr>
          <p:cNvPr id="3" name="Content Placeholder 2"/>
          <p:cNvSpPr>
            <a:spLocks noGrp="1"/>
          </p:cNvSpPr>
          <p:nvPr>
            <p:ph sz="half" idx="1"/>
          </p:nvPr>
        </p:nvSpPr>
        <p:spPr>
          <a:xfrm>
            <a:off x="547451" y="1503928"/>
            <a:ext cx="6285188" cy="4863547"/>
          </a:xfrm>
          <a:solidFill>
            <a:srgbClr val="FFCCFF"/>
          </a:solidFill>
        </p:spPr>
        <p:txBody>
          <a:bodyPr>
            <a:normAutofit fontScale="77500" lnSpcReduction="20000"/>
          </a:bodyPr>
          <a:lstStyle/>
          <a:p>
            <a:pPr>
              <a:buFont typeface="Wingdings" panose="05000000000000000000" pitchFamily="2" charset="2"/>
              <a:buChar char="ü"/>
            </a:pPr>
            <a:r>
              <a:rPr lang="en-IE"/>
              <a:t>Choose subjects you </a:t>
            </a:r>
            <a:r>
              <a:rPr lang="en-IE" b="1"/>
              <a:t>enjoy</a:t>
            </a:r>
            <a:r>
              <a:rPr lang="en-IE"/>
              <a:t>.</a:t>
            </a:r>
          </a:p>
          <a:p>
            <a:pPr>
              <a:buFont typeface="Wingdings" panose="05000000000000000000" pitchFamily="2" charset="2"/>
              <a:buChar char="ü"/>
            </a:pPr>
            <a:endParaRPr lang="en-IE"/>
          </a:p>
          <a:p>
            <a:pPr>
              <a:buFont typeface="Wingdings" panose="05000000000000000000" pitchFamily="2" charset="2"/>
              <a:buChar char="ü"/>
            </a:pPr>
            <a:r>
              <a:rPr lang="en-IE"/>
              <a:t>Choose subjects you </a:t>
            </a:r>
            <a:r>
              <a:rPr lang="en-IE" b="1"/>
              <a:t>excel</a:t>
            </a:r>
            <a:r>
              <a:rPr lang="en-IE"/>
              <a:t> in.</a:t>
            </a:r>
          </a:p>
          <a:p>
            <a:pPr>
              <a:buFont typeface="Wingdings" panose="05000000000000000000" pitchFamily="2" charset="2"/>
              <a:buChar char="ü"/>
            </a:pPr>
            <a:endParaRPr lang="en-IE"/>
          </a:p>
          <a:p>
            <a:pPr>
              <a:buFont typeface="Wingdings" panose="05000000000000000000" pitchFamily="2" charset="2"/>
              <a:buChar char="ü"/>
            </a:pPr>
            <a:r>
              <a:rPr lang="en-IE"/>
              <a:t>Be aware of College </a:t>
            </a:r>
            <a:r>
              <a:rPr lang="en-IE" b="1"/>
              <a:t>requirements</a:t>
            </a:r>
            <a:r>
              <a:rPr lang="en-IE"/>
              <a:t> (</a:t>
            </a:r>
            <a:r>
              <a:rPr lang="en-IE" err="1"/>
              <a:t>eg</a:t>
            </a:r>
            <a:r>
              <a:rPr lang="en-IE"/>
              <a:t>. Language).</a:t>
            </a:r>
          </a:p>
          <a:p>
            <a:pPr>
              <a:buFont typeface="Wingdings" panose="05000000000000000000" pitchFamily="2" charset="2"/>
              <a:buChar char="ü"/>
            </a:pPr>
            <a:endParaRPr lang="en-IE"/>
          </a:p>
          <a:p>
            <a:pPr>
              <a:buFont typeface="Wingdings" panose="05000000000000000000" pitchFamily="2" charset="2"/>
              <a:buChar char="ü"/>
            </a:pPr>
            <a:r>
              <a:rPr lang="en-IE"/>
              <a:t>Be aware you may receive your 4</a:t>
            </a:r>
            <a:r>
              <a:rPr lang="en-IE" baseline="30000"/>
              <a:t>th</a:t>
            </a:r>
            <a:r>
              <a:rPr lang="en-IE"/>
              <a:t>/5</a:t>
            </a:r>
            <a:r>
              <a:rPr lang="en-IE" baseline="30000"/>
              <a:t>th</a:t>
            </a:r>
            <a:r>
              <a:rPr lang="en-IE"/>
              <a:t> choice.</a:t>
            </a:r>
          </a:p>
          <a:p>
            <a:pPr>
              <a:buFont typeface="Wingdings" panose="05000000000000000000" pitchFamily="2" charset="2"/>
              <a:buChar char="ü"/>
            </a:pPr>
            <a:endParaRPr lang="en-IE"/>
          </a:p>
          <a:p>
            <a:pPr>
              <a:buFont typeface="Wingdings" panose="05000000000000000000" pitchFamily="2" charset="2"/>
              <a:buChar char="ü"/>
            </a:pPr>
            <a:r>
              <a:rPr lang="en-IE"/>
              <a:t>Talk to </a:t>
            </a:r>
            <a:r>
              <a:rPr lang="en-IE" b="1"/>
              <a:t>teachers</a:t>
            </a:r>
            <a:r>
              <a:rPr lang="en-IE"/>
              <a:t> of the subjects.</a:t>
            </a:r>
          </a:p>
          <a:p>
            <a:pPr>
              <a:buFont typeface="Wingdings" panose="05000000000000000000" pitchFamily="2" charset="2"/>
              <a:buChar char="ü"/>
            </a:pPr>
            <a:endParaRPr lang="en-IE"/>
          </a:p>
          <a:p>
            <a:pPr>
              <a:buFont typeface="Wingdings" panose="05000000000000000000" pitchFamily="2" charset="2"/>
              <a:buChar char="ü"/>
            </a:pPr>
            <a:r>
              <a:rPr lang="en-IE" b="1"/>
              <a:t>Research</a:t>
            </a:r>
            <a:r>
              <a:rPr lang="en-IE"/>
              <a:t> subjects using www.curriculumonline.ie</a:t>
            </a:r>
          </a:p>
          <a:p>
            <a:pPr>
              <a:buFont typeface="Wingdings" panose="05000000000000000000" pitchFamily="2" charset="2"/>
              <a:buChar char="ü"/>
            </a:pPr>
            <a:endParaRPr lang="en-IE"/>
          </a:p>
          <a:p>
            <a:pPr>
              <a:buFont typeface="Wingdings" panose="05000000000000000000" pitchFamily="2" charset="2"/>
              <a:buChar char="ü"/>
            </a:pPr>
            <a:r>
              <a:rPr lang="en-IE"/>
              <a:t>Ask for </a:t>
            </a:r>
            <a:r>
              <a:rPr lang="en-IE" b="1"/>
              <a:t>advice</a:t>
            </a:r>
            <a:r>
              <a:rPr lang="en-IE"/>
              <a:t> from Guidance Dept.</a:t>
            </a:r>
          </a:p>
        </p:txBody>
      </p:sp>
      <p:pic>
        <p:nvPicPr>
          <p:cNvPr id="5" name="Content Placeholder 4"/>
          <p:cNvPicPr>
            <a:picLocks noGrp="1" noChangeAspect="1"/>
          </p:cNvPicPr>
          <p:nvPr>
            <p:ph sz="half" idx="2"/>
          </p:nvPr>
        </p:nvPicPr>
        <p:blipFill>
          <a:blip r:embed="rId2"/>
          <a:stretch>
            <a:fillRect/>
          </a:stretch>
        </p:blipFill>
        <p:spPr>
          <a:xfrm>
            <a:off x="6421821" y="1503928"/>
            <a:ext cx="5862944" cy="4863547"/>
          </a:xfrm>
          <a:prstGeom prst="rect">
            <a:avLst/>
          </a:prstGeom>
        </p:spPr>
      </p:pic>
    </p:spTree>
    <p:extLst>
      <p:ext uri="{BB962C8B-B14F-4D97-AF65-F5344CB8AC3E}">
        <p14:creationId xmlns:p14="http://schemas.microsoft.com/office/powerpoint/2010/main" val="3195233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0" y="58741"/>
            <a:ext cx="10515600" cy="815974"/>
          </a:xfrm>
        </p:spPr>
        <p:txBody>
          <a:bodyPr/>
          <a:lstStyle/>
          <a:p>
            <a:r>
              <a:rPr lang="en-US" b="1"/>
              <a:t>How do you like to learn?</a:t>
            </a:r>
            <a:endParaRPr lang="en-IE" b="1"/>
          </a:p>
        </p:txBody>
      </p:sp>
      <p:pic>
        <p:nvPicPr>
          <p:cNvPr id="2050" name="Picture 2" descr="Atramento Design on Twitter: &quot;Which of these Management Styles are you? # Investigative #Artistic #Social #Enterprising #Conventional #Realistic  http://t.co/06eJPCnjCw&quot; / Twitt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28453" y="640812"/>
            <a:ext cx="4690814" cy="46647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59783" y="988182"/>
            <a:ext cx="7962729" cy="5811077"/>
          </a:xfrm>
        </p:spPr>
        <p:txBody>
          <a:bodyPr>
            <a:normAutofit/>
          </a:bodyPr>
          <a:lstStyle/>
          <a:p>
            <a:pPr marL="0" indent="0">
              <a:buNone/>
            </a:pPr>
            <a:r>
              <a:rPr lang="en-US" b="1"/>
              <a:t>Consider: </a:t>
            </a:r>
          </a:p>
          <a:p>
            <a:pPr marL="0" indent="0">
              <a:buNone/>
            </a:pPr>
            <a:endParaRPr lang="en-US"/>
          </a:p>
          <a:p>
            <a:pPr marL="396000" indent="-396000">
              <a:lnSpc>
                <a:spcPct val="60000"/>
              </a:lnSpc>
              <a:spcBef>
                <a:spcPts val="0"/>
              </a:spcBef>
              <a:buFont typeface="+mj-lt"/>
              <a:buAutoNum type="arabicPeriod"/>
            </a:pPr>
            <a:r>
              <a:rPr lang="en-US"/>
              <a:t>Do you like </a:t>
            </a:r>
            <a:r>
              <a:rPr lang="en-US" b="1"/>
              <a:t>reading &amp; learning </a:t>
            </a:r>
            <a:r>
              <a:rPr lang="en-US"/>
              <a:t>factual information? </a:t>
            </a:r>
          </a:p>
          <a:p>
            <a:pPr marL="396000" indent="-396000">
              <a:lnSpc>
                <a:spcPct val="60000"/>
              </a:lnSpc>
              <a:spcBef>
                <a:spcPts val="0"/>
              </a:spcBef>
              <a:buFont typeface="+mj-lt"/>
              <a:buAutoNum type="arabicPeriod"/>
            </a:pPr>
            <a:endParaRPr lang="en-US"/>
          </a:p>
          <a:p>
            <a:pPr marL="396000" indent="-396000">
              <a:lnSpc>
                <a:spcPct val="60000"/>
              </a:lnSpc>
              <a:spcBef>
                <a:spcPts val="0"/>
              </a:spcBef>
              <a:buFont typeface="+mj-lt"/>
              <a:buAutoNum type="arabicPeriod"/>
            </a:pPr>
            <a:r>
              <a:rPr lang="en-US"/>
              <a:t>Do you prefer </a:t>
            </a:r>
            <a:r>
              <a:rPr lang="en-US" b="1"/>
              <a:t>practical </a:t>
            </a:r>
            <a:r>
              <a:rPr lang="en-US"/>
              <a:t>hands-on tasks? </a:t>
            </a:r>
          </a:p>
          <a:p>
            <a:pPr marL="396000" indent="-396000">
              <a:lnSpc>
                <a:spcPct val="60000"/>
              </a:lnSpc>
              <a:spcBef>
                <a:spcPts val="0"/>
              </a:spcBef>
              <a:buFont typeface="+mj-lt"/>
              <a:buAutoNum type="arabicPeriod"/>
            </a:pPr>
            <a:endParaRPr lang="en-US"/>
          </a:p>
          <a:p>
            <a:pPr marL="396000" indent="-396000">
              <a:lnSpc>
                <a:spcPct val="60000"/>
              </a:lnSpc>
              <a:spcBef>
                <a:spcPts val="0"/>
              </a:spcBef>
              <a:buFont typeface="+mj-lt"/>
              <a:buAutoNum type="arabicPeriod"/>
            </a:pPr>
            <a:r>
              <a:rPr lang="en-US"/>
              <a:t>Do you enjoy </a:t>
            </a:r>
            <a:r>
              <a:rPr lang="en-US" b="1"/>
              <a:t>discussion and </a:t>
            </a:r>
            <a:r>
              <a:rPr lang="en-US" b="1" err="1"/>
              <a:t>analysing</a:t>
            </a:r>
            <a:r>
              <a:rPr lang="en-US" b="1"/>
              <a:t> </a:t>
            </a:r>
            <a:r>
              <a:rPr lang="en-US"/>
              <a:t>information? </a:t>
            </a:r>
          </a:p>
          <a:p>
            <a:pPr marL="396000" indent="-396000">
              <a:lnSpc>
                <a:spcPct val="60000"/>
              </a:lnSpc>
              <a:spcBef>
                <a:spcPts val="0"/>
              </a:spcBef>
              <a:buFont typeface="+mj-lt"/>
              <a:buAutoNum type="arabicPeriod"/>
            </a:pPr>
            <a:endParaRPr lang="en-US"/>
          </a:p>
          <a:p>
            <a:pPr marL="396000" indent="-396000">
              <a:lnSpc>
                <a:spcPct val="60000"/>
              </a:lnSpc>
              <a:spcBef>
                <a:spcPts val="0"/>
              </a:spcBef>
              <a:buFont typeface="+mj-lt"/>
              <a:buAutoNum type="arabicPeriod"/>
            </a:pPr>
            <a:r>
              <a:rPr lang="en-US"/>
              <a:t>How are you at </a:t>
            </a:r>
            <a:r>
              <a:rPr lang="en-US" b="1"/>
              <a:t>problem solving</a:t>
            </a:r>
            <a:r>
              <a:rPr lang="en-US"/>
              <a:t>? </a:t>
            </a:r>
          </a:p>
          <a:p>
            <a:pPr marL="396000" indent="-396000">
              <a:lnSpc>
                <a:spcPct val="60000"/>
              </a:lnSpc>
              <a:spcBef>
                <a:spcPts val="0"/>
              </a:spcBef>
              <a:buFont typeface="+mj-lt"/>
              <a:buAutoNum type="arabicPeriod"/>
            </a:pPr>
            <a:endParaRPr lang="en-US"/>
          </a:p>
          <a:p>
            <a:pPr marL="396000" indent="-396000">
              <a:lnSpc>
                <a:spcPct val="60000"/>
              </a:lnSpc>
              <a:spcBef>
                <a:spcPts val="0"/>
              </a:spcBef>
              <a:buFont typeface="+mj-lt"/>
              <a:buAutoNum type="arabicPeriod"/>
            </a:pPr>
            <a:r>
              <a:rPr lang="en-US"/>
              <a:t>Are you </a:t>
            </a:r>
            <a:r>
              <a:rPr lang="en-US" b="1"/>
              <a:t>creative </a:t>
            </a:r>
            <a:r>
              <a:rPr lang="en-US"/>
              <a:t>and enjoy expressing yourself through creativity? </a:t>
            </a:r>
          </a:p>
          <a:p>
            <a:pPr marL="396000" indent="-396000">
              <a:lnSpc>
                <a:spcPct val="60000"/>
              </a:lnSpc>
              <a:spcBef>
                <a:spcPts val="0"/>
              </a:spcBef>
              <a:buFont typeface="+mj-lt"/>
              <a:buAutoNum type="arabicPeriod"/>
            </a:pPr>
            <a:endParaRPr lang="en-US"/>
          </a:p>
          <a:p>
            <a:pPr marL="396000" indent="-396000">
              <a:lnSpc>
                <a:spcPct val="60000"/>
              </a:lnSpc>
              <a:spcBef>
                <a:spcPts val="0"/>
              </a:spcBef>
              <a:buFont typeface="+mj-lt"/>
              <a:buAutoNum type="arabicPeriod"/>
            </a:pPr>
            <a:r>
              <a:rPr lang="en-US"/>
              <a:t>Do you prefer </a:t>
            </a:r>
            <a:r>
              <a:rPr lang="en-US" b="1"/>
              <a:t>project work </a:t>
            </a:r>
            <a:r>
              <a:rPr lang="en-US"/>
              <a:t>or </a:t>
            </a:r>
            <a:r>
              <a:rPr lang="en-US" b="1"/>
              <a:t>assignments</a:t>
            </a:r>
            <a:r>
              <a:rPr lang="en-US"/>
              <a:t> or performing in </a:t>
            </a:r>
            <a:r>
              <a:rPr lang="en-US" b="1"/>
              <a:t>exams</a:t>
            </a:r>
            <a:r>
              <a:rPr lang="en-US"/>
              <a:t>?</a:t>
            </a:r>
          </a:p>
          <a:p>
            <a:pPr marL="396000" indent="-396000">
              <a:lnSpc>
                <a:spcPct val="60000"/>
              </a:lnSpc>
              <a:spcBef>
                <a:spcPts val="0"/>
              </a:spcBef>
              <a:buFont typeface="+mj-lt"/>
              <a:buAutoNum type="arabicPeriod"/>
            </a:pPr>
            <a:endParaRPr lang="en-US"/>
          </a:p>
          <a:p>
            <a:pPr marL="0" indent="0">
              <a:buNone/>
            </a:pPr>
            <a:r>
              <a:rPr lang="en-IE" sz="2000">
                <a:hlinkClick r:id="rId3"/>
              </a:rPr>
              <a:t>https://classroomguidance.ie/test/learning-styles-2/</a:t>
            </a:r>
            <a:endParaRPr lang="en-IE" sz="2000"/>
          </a:p>
          <a:p>
            <a:pPr marL="0" indent="0">
              <a:buNone/>
            </a:pPr>
            <a:endParaRPr lang="en-IE" sz="2000"/>
          </a:p>
        </p:txBody>
      </p:sp>
    </p:spTree>
    <p:extLst>
      <p:ext uri="{BB962C8B-B14F-4D97-AF65-F5344CB8AC3E}">
        <p14:creationId xmlns:p14="http://schemas.microsoft.com/office/powerpoint/2010/main" val="424668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a:t>Future Career &amp; Study Path</a:t>
            </a:r>
          </a:p>
        </p:txBody>
      </p:sp>
      <p:sp>
        <p:nvSpPr>
          <p:cNvPr id="3" name="Content Placeholder 2"/>
          <p:cNvSpPr>
            <a:spLocks noGrp="1"/>
          </p:cNvSpPr>
          <p:nvPr>
            <p:ph sz="half" idx="1"/>
          </p:nvPr>
        </p:nvSpPr>
        <p:spPr>
          <a:xfrm>
            <a:off x="136634" y="1825625"/>
            <a:ext cx="7945820" cy="4351338"/>
          </a:xfrm>
        </p:spPr>
        <p:txBody>
          <a:bodyPr>
            <a:normAutofit/>
          </a:bodyPr>
          <a:lstStyle/>
          <a:p>
            <a:r>
              <a:rPr lang="en-US" sz="2400"/>
              <a:t>Discussion &amp; reflection on possible </a:t>
            </a:r>
            <a:r>
              <a:rPr lang="en-US" sz="2400" b="1"/>
              <a:t>careers &amp; further study </a:t>
            </a:r>
            <a:r>
              <a:rPr lang="en-US" sz="2400"/>
              <a:t>supports decision making. </a:t>
            </a:r>
          </a:p>
          <a:p>
            <a:endParaRPr lang="en-US" sz="2400"/>
          </a:p>
          <a:p>
            <a:r>
              <a:rPr lang="en-US" sz="2400"/>
              <a:t>Be mindful JC subjects may have an impact on </a:t>
            </a:r>
            <a:r>
              <a:rPr lang="en-US" sz="2400" b="1"/>
              <a:t>senior cycle </a:t>
            </a:r>
            <a:r>
              <a:rPr lang="en-US" sz="2400"/>
              <a:t>subject choices.</a:t>
            </a:r>
          </a:p>
          <a:p>
            <a:endParaRPr lang="en-US" sz="2400"/>
          </a:p>
          <a:p>
            <a:r>
              <a:rPr lang="en-US" sz="2400"/>
              <a:t>Skills &amp; knowledge learned in subjects at Junior Cycle are expanded upon in most </a:t>
            </a:r>
            <a:r>
              <a:rPr lang="en-US" sz="2400" b="1"/>
              <a:t>Senior Cycle </a:t>
            </a:r>
            <a:r>
              <a:rPr lang="en-US" sz="2400"/>
              <a:t>subjects. </a:t>
            </a:r>
          </a:p>
          <a:p>
            <a:endParaRPr lang="en-IE" sz="2000">
              <a:hlinkClick r:id="rId2"/>
            </a:endParaRPr>
          </a:p>
          <a:p>
            <a:r>
              <a:rPr lang="en-IE" sz="2000">
                <a:hlinkClick r:id="rId2"/>
              </a:rPr>
              <a:t>https://classroomguidance.ie/test/musaic-psychometric-test/</a:t>
            </a:r>
            <a:endParaRPr lang="en-IE" sz="2000"/>
          </a:p>
          <a:p>
            <a:endParaRPr lang="en-IE" sz="2000"/>
          </a:p>
        </p:txBody>
      </p:sp>
      <p:pic>
        <p:nvPicPr>
          <p:cNvPr id="5" name="Picture 4"/>
          <p:cNvPicPr>
            <a:picLocks noChangeAspect="1"/>
          </p:cNvPicPr>
          <p:nvPr/>
        </p:nvPicPr>
        <p:blipFill>
          <a:blip r:embed="rId3"/>
          <a:stretch>
            <a:fillRect/>
          </a:stretch>
        </p:blipFill>
        <p:spPr>
          <a:xfrm>
            <a:off x="8082454" y="2154621"/>
            <a:ext cx="3951889" cy="3049314"/>
          </a:xfrm>
          <a:prstGeom prst="rect">
            <a:avLst/>
          </a:prstGeom>
        </p:spPr>
      </p:pic>
    </p:spTree>
    <p:extLst>
      <p:ext uri="{BB962C8B-B14F-4D97-AF65-F5344CB8AC3E}">
        <p14:creationId xmlns:p14="http://schemas.microsoft.com/office/powerpoint/2010/main" val="429806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8255"/>
            <a:ext cx="10515600" cy="1325563"/>
          </a:xfrm>
        </p:spPr>
        <p:txBody>
          <a:bodyPr>
            <a:normAutofit fontScale="90000"/>
          </a:bodyPr>
          <a:lstStyle/>
          <a:p>
            <a:br>
              <a:rPr lang="en-GB" b="1"/>
            </a:br>
            <a:r>
              <a:rPr lang="en-GB" b="1"/>
              <a:t>What is CAT4 used for?</a:t>
            </a:r>
            <a:br>
              <a:rPr lang="en-GB" b="1"/>
            </a:br>
            <a:r>
              <a:rPr lang="en-GB" b="1">
                <a:solidFill>
                  <a:srgbClr val="FF0000"/>
                </a:solidFill>
              </a:rPr>
              <a:t>CAT4: </a:t>
            </a:r>
            <a:r>
              <a:rPr lang="en-GB"/>
              <a:t> </a:t>
            </a:r>
            <a:r>
              <a:rPr lang="en-GB" b="1" u="sng">
                <a:solidFill>
                  <a:srgbClr val="FF0000"/>
                </a:solidFill>
              </a:rPr>
              <a:t>C</a:t>
            </a:r>
            <a:r>
              <a:rPr lang="en-GB"/>
              <a:t>ognitive </a:t>
            </a:r>
            <a:r>
              <a:rPr lang="en-GB" b="1" u="sng">
                <a:solidFill>
                  <a:srgbClr val="FF0000"/>
                </a:solidFill>
              </a:rPr>
              <a:t>A</a:t>
            </a:r>
            <a:r>
              <a:rPr lang="en-GB"/>
              <a:t>bilities </a:t>
            </a:r>
            <a:r>
              <a:rPr lang="en-GB" b="1" u="sng">
                <a:solidFill>
                  <a:srgbClr val="FF0000"/>
                </a:solidFill>
              </a:rPr>
              <a:t>T</a:t>
            </a:r>
            <a:r>
              <a:rPr lang="en-GB"/>
              <a:t>est Fourth Edition</a:t>
            </a:r>
            <a:br>
              <a:rPr lang="en-GB"/>
            </a:br>
            <a:endParaRPr lang="en-GB" b="1"/>
          </a:p>
        </p:txBody>
      </p:sp>
      <p:sp>
        <p:nvSpPr>
          <p:cNvPr id="5" name="Content Placeholder 4"/>
          <p:cNvSpPr>
            <a:spLocks noGrp="1"/>
          </p:cNvSpPr>
          <p:nvPr>
            <p:ph sz="half" idx="1"/>
          </p:nvPr>
        </p:nvSpPr>
        <p:spPr>
          <a:xfrm>
            <a:off x="357809" y="1825625"/>
            <a:ext cx="6019800" cy="4351338"/>
          </a:xfrm>
          <a:solidFill>
            <a:schemeClr val="accent1">
              <a:lumMod val="20000"/>
              <a:lumOff val="80000"/>
            </a:schemeClr>
          </a:solidFill>
        </p:spPr>
        <p:txBody>
          <a:bodyPr>
            <a:normAutofit/>
          </a:bodyPr>
          <a:lstStyle/>
          <a:p>
            <a:pPr>
              <a:buFont typeface="Wingdings" panose="05000000000000000000" pitchFamily="2" charset="2"/>
              <a:buChar char="ü"/>
            </a:pPr>
            <a:r>
              <a:rPr lang="en-GB"/>
              <a:t>Understanding how a student thinks</a:t>
            </a:r>
            <a:endParaRPr lang="en-GB">
              <a:solidFill>
                <a:schemeClr val="tx1"/>
              </a:solidFill>
            </a:endParaRPr>
          </a:p>
          <a:p>
            <a:pPr>
              <a:buFont typeface="Wingdings" panose="05000000000000000000" pitchFamily="2" charset="2"/>
              <a:buChar char="ü"/>
            </a:pPr>
            <a:endParaRPr lang="en-GB"/>
          </a:p>
          <a:p>
            <a:pPr>
              <a:buFont typeface="Wingdings" panose="05000000000000000000" pitchFamily="2" charset="2"/>
              <a:buChar char="ü"/>
            </a:pPr>
            <a:r>
              <a:rPr lang="en-GB">
                <a:solidFill>
                  <a:schemeClr val="tx1"/>
                </a:solidFill>
              </a:rPr>
              <a:t>Identifying academic potential</a:t>
            </a:r>
          </a:p>
          <a:p>
            <a:pPr>
              <a:buFont typeface="Wingdings" panose="05000000000000000000" pitchFamily="2" charset="2"/>
              <a:buChar char="ü"/>
            </a:pPr>
            <a:endParaRPr lang="en-GB">
              <a:solidFill>
                <a:schemeClr val="tx1"/>
              </a:solidFill>
            </a:endParaRPr>
          </a:p>
          <a:p>
            <a:pPr>
              <a:buFont typeface="Wingdings" panose="05000000000000000000" pitchFamily="2" charset="2"/>
              <a:buChar char="ü"/>
            </a:pPr>
            <a:r>
              <a:rPr lang="en-GB">
                <a:solidFill>
                  <a:schemeClr val="tx1"/>
                </a:solidFill>
              </a:rPr>
              <a:t>Determining where further support may be necessary</a:t>
            </a:r>
          </a:p>
          <a:p>
            <a:pPr>
              <a:buFont typeface="Wingdings" panose="05000000000000000000" pitchFamily="2" charset="2"/>
              <a:buChar char="ü"/>
            </a:pPr>
            <a:endParaRPr lang="en-GB">
              <a:solidFill>
                <a:schemeClr val="tx1"/>
              </a:solidFill>
            </a:endParaRPr>
          </a:p>
          <a:p>
            <a:pPr>
              <a:buFont typeface="Wingdings" panose="05000000000000000000" pitchFamily="2" charset="2"/>
              <a:buChar char="ü"/>
            </a:pPr>
            <a:r>
              <a:rPr lang="en-GB">
                <a:solidFill>
                  <a:schemeClr val="tx1"/>
                </a:solidFill>
              </a:rPr>
              <a:t>Informing decision making regarding subject choice</a:t>
            </a:r>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716" t="37982" r="8119"/>
          <a:stretch/>
        </p:blipFill>
        <p:spPr>
          <a:xfrm>
            <a:off x="6652590" y="3429000"/>
            <a:ext cx="5070837" cy="2848970"/>
          </a:xfrm>
        </p:spPr>
      </p:pic>
      <p:sp>
        <p:nvSpPr>
          <p:cNvPr id="2" name="Rectangle 1">
            <a:extLst>
              <a:ext uri="{FF2B5EF4-FFF2-40B4-BE49-F238E27FC236}">
                <a16:creationId xmlns:a16="http://schemas.microsoft.com/office/drawing/2014/main" id="{3300CB38-5259-8A96-BAEE-4D8B5B009E68}"/>
              </a:ext>
            </a:extLst>
          </p:cNvPr>
          <p:cNvSpPr/>
          <p:nvPr/>
        </p:nvSpPr>
        <p:spPr>
          <a:xfrm>
            <a:off x="6652590" y="1825625"/>
            <a:ext cx="5070837" cy="1473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Students that achieve a Standard Score of between 90 and 110 are within the ‘average’ range.</a:t>
            </a:r>
            <a:endParaRPr lang="en-IE" sz="2400">
              <a:solidFill>
                <a:schemeClr val="tx1"/>
              </a:solidFill>
            </a:endParaRPr>
          </a:p>
        </p:txBody>
      </p:sp>
    </p:spTree>
    <p:extLst>
      <p:ext uri="{BB962C8B-B14F-4D97-AF65-F5344CB8AC3E}">
        <p14:creationId xmlns:p14="http://schemas.microsoft.com/office/powerpoint/2010/main" val="199676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Further Information</a:t>
            </a:r>
          </a:p>
        </p:txBody>
      </p:sp>
      <p:sp>
        <p:nvSpPr>
          <p:cNvPr id="3" name="Content Placeholder 2"/>
          <p:cNvSpPr>
            <a:spLocks noGrp="1"/>
          </p:cNvSpPr>
          <p:nvPr>
            <p:ph sz="half" idx="1"/>
          </p:nvPr>
        </p:nvSpPr>
        <p:spPr/>
        <p:txBody>
          <a:bodyPr>
            <a:normAutofit lnSpcReduction="10000"/>
          </a:bodyPr>
          <a:lstStyle/>
          <a:p>
            <a:r>
              <a:rPr lang="en-IE">
                <a:hlinkClick r:id="rId2"/>
              </a:rPr>
              <a:t>www.curriculumonline.ie</a:t>
            </a:r>
            <a:endParaRPr lang="en-IE"/>
          </a:p>
          <a:p>
            <a:endParaRPr lang="en-IE">
              <a:hlinkClick r:id="rId3"/>
            </a:endParaRPr>
          </a:p>
          <a:p>
            <a:r>
              <a:rPr lang="en-IE">
                <a:hlinkClick r:id="rId3"/>
              </a:rPr>
              <a:t>www.jct.ie</a:t>
            </a:r>
            <a:endParaRPr lang="en-IE"/>
          </a:p>
          <a:p>
            <a:endParaRPr lang="en-IE">
              <a:hlinkClick r:id="rId4"/>
            </a:endParaRPr>
          </a:p>
          <a:p>
            <a:r>
              <a:rPr lang="en-IE">
                <a:hlinkClick r:id="rId4"/>
              </a:rPr>
              <a:t>www.examinations.ie</a:t>
            </a:r>
            <a:endParaRPr lang="en-IE"/>
          </a:p>
          <a:p>
            <a:endParaRPr lang="en-IE">
              <a:hlinkClick r:id="rId5"/>
            </a:endParaRPr>
          </a:p>
          <a:p>
            <a:r>
              <a:rPr lang="en-IE">
                <a:hlinkClick r:id="rId5"/>
              </a:rPr>
              <a:t>www.qualifax.ie</a:t>
            </a:r>
            <a:endParaRPr lang="en-IE"/>
          </a:p>
          <a:p>
            <a:endParaRPr lang="en-IE">
              <a:hlinkClick r:id="rId6"/>
            </a:endParaRPr>
          </a:p>
          <a:p>
            <a:r>
              <a:rPr lang="en-IE">
                <a:hlinkClick r:id="rId6"/>
              </a:rPr>
              <a:t>www.careersportal.ie</a:t>
            </a:r>
            <a:endParaRPr lang="en-IE"/>
          </a:p>
          <a:p>
            <a:pPr marL="0" indent="0">
              <a:buNone/>
            </a:pPr>
            <a:endParaRPr lang="en-IE"/>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453238303"/>
              </p:ext>
            </p:extLst>
          </p:nvPr>
        </p:nvGraphicFramePr>
        <p:xfrm>
          <a:off x="5696607" y="1690688"/>
          <a:ext cx="6127531" cy="4888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0908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58" t="3230" r="759" b="13110"/>
          <a:stretch/>
        </p:blipFill>
        <p:spPr>
          <a:xfrm>
            <a:off x="73573" y="126124"/>
            <a:ext cx="6253656" cy="3584028"/>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2" t="8212" r="1625" b="7020"/>
          <a:stretch/>
        </p:blipFill>
        <p:spPr>
          <a:xfrm>
            <a:off x="6674069" y="126125"/>
            <a:ext cx="5255172" cy="358402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9249" t="12924" r="19835" b="9208"/>
          <a:stretch/>
        </p:blipFill>
        <p:spPr>
          <a:xfrm>
            <a:off x="2816772" y="3636580"/>
            <a:ext cx="6453352" cy="3221420"/>
          </a:xfrm>
          <a:prstGeom prst="rect">
            <a:avLst/>
          </a:prstGeom>
        </p:spPr>
      </p:pic>
      <p:sp>
        <p:nvSpPr>
          <p:cNvPr id="8" name="Down Arrow 7"/>
          <p:cNvSpPr/>
          <p:nvPr/>
        </p:nvSpPr>
        <p:spPr>
          <a:xfrm>
            <a:off x="5065986" y="63062"/>
            <a:ext cx="483476" cy="110358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ight Arrow 8"/>
          <p:cNvSpPr/>
          <p:nvPr/>
        </p:nvSpPr>
        <p:spPr>
          <a:xfrm>
            <a:off x="6300953" y="1166648"/>
            <a:ext cx="1177159" cy="6726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ght Arrow 9"/>
          <p:cNvSpPr/>
          <p:nvPr/>
        </p:nvSpPr>
        <p:spPr>
          <a:xfrm>
            <a:off x="231228" y="4183117"/>
            <a:ext cx="2448910" cy="174471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p:cNvSpPr txBox="1"/>
          <p:nvPr/>
        </p:nvSpPr>
        <p:spPr>
          <a:xfrm>
            <a:off x="231228" y="4870809"/>
            <a:ext cx="2133600" cy="369332"/>
          </a:xfrm>
          <a:prstGeom prst="rect">
            <a:avLst/>
          </a:prstGeom>
          <a:noFill/>
        </p:spPr>
        <p:txBody>
          <a:bodyPr wrap="square" rtlCol="0">
            <a:spAutoFit/>
          </a:bodyPr>
          <a:lstStyle/>
          <a:p>
            <a:r>
              <a:rPr lang="en-US" b="1"/>
              <a:t>‘Information Leaflet’</a:t>
            </a:r>
            <a:endParaRPr lang="en-IE" b="1"/>
          </a:p>
        </p:txBody>
      </p:sp>
    </p:spTree>
    <p:extLst>
      <p:ext uri="{BB962C8B-B14F-4D97-AF65-F5344CB8AC3E}">
        <p14:creationId xmlns:p14="http://schemas.microsoft.com/office/powerpoint/2010/main" val="45390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294" r="3290" b="5560"/>
          <a:stretch/>
        </p:blipFill>
        <p:spPr>
          <a:xfrm>
            <a:off x="-1" y="0"/>
            <a:ext cx="5570483" cy="322667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4" t="7382" r="35291" b="7811"/>
          <a:stretch/>
        </p:blipFill>
        <p:spPr>
          <a:xfrm>
            <a:off x="6096000" y="0"/>
            <a:ext cx="4719145" cy="333177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0" t="9119" r="1440" b="4552"/>
          <a:stretch/>
        </p:blipFill>
        <p:spPr>
          <a:xfrm>
            <a:off x="-10510" y="3602039"/>
            <a:ext cx="5580992" cy="325596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40" t="8502" r="34118" b="19319"/>
          <a:stretch/>
        </p:blipFill>
        <p:spPr>
          <a:xfrm>
            <a:off x="6096000" y="3556001"/>
            <a:ext cx="4719145" cy="3166624"/>
          </a:xfrm>
          <a:prstGeom prst="rect">
            <a:avLst/>
          </a:prstGeom>
        </p:spPr>
      </p:pic>
      <p:sp>
        <p:nvSpPr>
          <p:cNvPr id="4" name="Down Arrow 3"/>
          <p:cNvSpPr/>
          <p:nvPr/>
        </p:nvSpPr>
        <p:spPr>
          <a:xfrm>
            <a:off x="3520965" y="540297"/>
            <a:ext cx="515007" cy="5360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ight Arrow 4"/>
          <p:cNvSpPr/>
          <p:nvPr/>
        </p:nvSpPr>
        <p:spPr>
          <a:xfrm rot="10800000">
            <a:off x="9417268" y="1884280"/>
            <a:ext cx="725214" cy="4137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ight Arrow 9"/>
          <p:cNvSpPr/>
          <p:nvPr/>
        </p:nvSpPr>
        <p:spPr>
          <a:xfrm rot="10800000">
            <a:off x="10142481" y="4796987"/>
            <a:ext cx="2049518" cy="19256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p:cNvSpPr txBox="1"/>
          <p:nvPr/>
        </p:nvSpPr>
        <p:spPr>
          <a:xfrm>
            <a:off x="10583917" y="5486400"/>
            <a:ext cx="1481959" cy="646331"/>
          </a:xfrm>
          <a:prstGeom prst="rect">
            <a:avLst/>
          </a:prstGeom>
          <a:noFill/>
        </p:spPr>
        <p:txBody>
          <a:bodyPr wrap="square" rtlCol="0">
            <a:spAutoFit/>
          </a:bodyPr>
          <a:lstStyle/>
          <a:p>
            <a:pPr algn="ctr"/>
            <a:r>
              <a:rPr lang="en-US" b="1"/>
              <a:t>Breakdown of course</a:t>
            </a:r>
            <a:endParaRPr lang="en-IE" b="1"/>
          </a:p>
        </p:txBody>
      </p:sp>
      <p:sp>
        <p:nvSpPr>
          <p:cNvPr id="12" name="Oval 11">
            <a:extLst>
              <a:ext uri="{FF2B5EF4-FFF2-40B4-BE49-F238E27FC236}">
                <a16:creationId xmlns:a16="http://schemas.microsoft.com/office/drawing/2014/main" id="{47255A76-E264-3B97-4C3A-583D3A2E2B8D}"/>
              </a:ext>
            </a:extLst>
          </p:cNvPr>
          <p:cNvSpPr/>
          <p:nvPr/>
        </p:nvSpPr>
        <p:spPr>
          <a:xfrm>
            <a:off x="119270" y="540297"/>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a:t>1</a:t>
            </a:r>
          </a:p>
        </p:txBody>
      </p:sp>
      <p:sp>
        <p:nvSpPr>
          <p:cNvPr id="13" name="Oval 12">
            <a:extLst>
              <a:ext uri="{FF2B5EF4-FFF2-40B4-BE49-F238E27FC236}">
                <a16:creationId xmlns:a16="http://schemas.microsoft.com/office/drawing/2014/main" id="{BB7D90F6-5B12-7665-F99C-ACE801E23989}"/>
              </a:ext>
            </a:extLst>
          </p:cNvPr>
          <p:cNvSpPr/>
          <p:nvPr/>
        </p:nvSpPr>
        <p:spPr>
          <a:xfrm>
            <a:off x="5997064" y="4052123"/>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a:t>4</a:t>
            </a:r>
          </a:p>
        </p:txBody>
      </p:sp>
      <p:sp>
        <p:nvSpPr>
          <p:cNvPr id="14" name="Oval 13">
            <a:extLst>
              <a:ext uri="{FF2B5EF4-FFF2-40B4-BE49-F238E27FC236}">
                <a16:creationId xmlns:a16="http://schemas.microsoft.com/office/drawing/2014/main" id="{1F7CB29D-E1EB-3338-D484-CA3077C302AE}"/>
              </a:ext>
            </a:extLst>
          </p:cNvPr>
          <p:cNvSpPr/>
          <p:nvPr/>
        </p:nvSpPr>
        <p:spPr>
          <a:xfrm>
            <a:off x="119269" y="4052123"/>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a:t>3</a:t>
            </a:r>
          </a:p>
        </p:txBody>
      </p:sp>
      <p:sp>
        <p:nvSpPr>
          <p:cNvPr id="15" name="Oval 14">
            <a:extLst>
              <a:ext uri="{FF2B5EF4-FFF2-40B4-BE49-F238E27FC236}">
                <a16:creationId xmlns:a16="http://schemas.microsoft.com/office/drawing/2014/main" id="{DCDA37D7-C65D-9421-D5C1-AC4CD6E98E5A}"/>
              </a:ext>
            </a:extLst>
          </p:cNvPr>
          <p:cNvSpPr/>
          <p:nvPr/>
        </p:nvSpPr>
        <p:spPr>
          <a:xfrm>
            <a:off x="5992726" y="552028"/>
            <a:ext cx="515007" cy="63914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b="1"/>
              <a:t>2</a:t>
            </a:r>
          </a:p>
        </p:txBody>
      </p:sp>
    </p:spTree>
    <p:extLst>
      <p:ext uri="{BB962C8B-B14F-4D97-AF65-F5344CB8AC3E}">
        <p14:creationId xmlns:p14="http://schemas.microsoft.com/office/powerpoint/2010/main" val="7044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5DADA4-5F07-4828-8FC4-F9C0CA812604}"/>
              </a:ext>
            </a:extLst>
          </p:cNvPr>
          <p:cNvSpPr/>
          <p:nvPr/>
        </p:nvSpPr>
        <p:spPr bwMode="auto">
          <a:xfrm>
            <a:off x="116771" y="116136"/>
            <a:ext cx="2960298" cy="369332"/>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spAutoFit/>
          </a:bodyPr>
          <a:lstStyle/>
          <a:p>
            <a:pPr defTabSz="685800"/>
            <a:r>
              <a:rPr lang="en-IE" sz="2400">
                <a:latin typeface="Tahoma" pitchFamily="34" charset="0"/>
                <a:hlinkClick r:id="rId2"/>
              </a:rPr>
              <a:t>www.careersportal.ie</a:t>
            </a:r>
            <a:r>
              <a:rPr lang="en-IE" sz="2400">
                <a:latin typeface="Tahoma" pitchFamily="34"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1" t="8474" r="1005" b="4827"/>
          <a:stretch/>
        </p:blipFill>
        <p:spPr>
          <a:xfrm>
            <a:off x="1145629" y="1135116"/>
            <a:ext cx="10363200" cy="4624553"/>
          </a:xfrm>
          <a:prstGeom prst="rect">
            <a:avLst/>
          </a:prstGeom>
        </p:spPr>
      </p:pic>
      <p:sp>
        <p:nvSpPr>
          <p:cNvPr id="6" name="Right Arrow 5"/>
          <p:cNvSpPr/>
          <p:nvPr/>
        </p:nvSpPr>
        <p:spPr>
          <a:xfrm>
            <a:off x="388883" y="3752193"/>
            <a:ext cx="1975945" cy="6726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ight Arrow 7"/>
          <p:cNvSpPr/>
          <p:nvPr/>
        </p:nvSpPr>
        <p:spPr>
          <a:xfrm rot="10800000">
            <a:off x="5717628" y="4960883"/>
            <a:ext cx="2249213" cy="1786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5340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8D0C8-D085-66EC-4017-C2982879975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CAT 4</a:t>
            </a:r>
          </a:p>
        </p:txBody>
      </p:sp>
      <p:pic>
        <p:nvPicPr>
          <p:cNvPr id="5" name="Content Placeholder 4">
            <a:extLst>
              <a:ext uri="{FF2B5EF4-FFF2-40B4-BE49-F238E27FC236}">
                <a16:creationId xmlns:a16="http://schemas.microsoft.com/office/drawing/2014/main" id="{C00A6B02-CBC1-5DA6-FE32-A8BA0CFEDEE7}"/>
              </a:ext>
            </a:extLst>
          </p:cNvPr>
          <p:cNvPicPr>
            <a:picLocks noGrp="1" noChangeAspect="1"/>
          </p:cNvPicPr>
          <p:nvPr>
            <p:ph sz="half" idx="2"/>
          </p:nvPr>
        </p:nvPicPr>
        <p:blipFill>
          <a:blip r:embed="rId2"/>
          <a:srcRect l="1338" r="12143" b="1"/>
          <a:stretch>
            <a:fillRect/>
          </a:stretch>
        </p:blipFill>
        <p:spPr>
          <a:xfrm>
            <a:off x="198741" y="1519296"/>
            <a:ext cx="5854984" cy="4781509"/>
          </a:xfrm>
          <a:prstGeom prst="rect">
            <a:avLst/>
          </a:prstGeom>
        </p:spPr>
      </p:pic>
      <p:pic>
        <p:nvPicPr>
          <p:cNvPr id="7" name="Content Placeholder 4" descr="A blue rectangular sign with white text&#10;&#10;AI-generated content may be incorrect.">
            <a:extLst>
              <a:ext uri="{FF2B5EF4-FFF2-40B4-BE49-F238E27FC236}">
                <a16:creationId xmlns:a16="http://schemas.microsoft.com/office/drawing/2014/main" id="{F59E7BA0-DDEA-784C-23C0-AECE16BF4490}"/>
              </a:ext>
            </a:extLst>
          </p:cNvPr>
          <p:cNvPicPr>
            <a:picLocks noGrp="1" noChangeAspect="1"/>
          </p:cNvPicPr>
          <p:nvPr>
            <p:ph sz="half" idx="1"/>
          </p:nvPr>
        </p:nvPicPr>
        <p:blipFill>
          <a:blip r:embed="rId3"/>
          <a:srcRect t="4745" r="-2" b="12235"/>
          <a:stretch>
            <a:fillRect/>
          </a:stretch>
        </p:blipFill>
        <p:spPr>
          <a:xfrm>
            <a:off x="6125358" y="1545126"/>
            <a:ext cx="5867899" cy="4755679"/>
          </a:xfrm>
          <a:prstGeom prst="rect">
            <a:avLst/>
          </a:prstGeom>
        </p:spPr>
      </p:pic>
    </p:spTree>
    <p:extLst>
      <p:ext uri="{BB962C8B-B14F-4D97-AF65-F5344CB8AC3E}">
        <p14:creationId xmlns:p14="http://schemas.microsoft.com/office/powerpoint/2010/main" val="400444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BA48-C731-FBAA-E1CD-0E3056F4CF9F}"/>
              </a:ext>
            </a:extLst>
          </p:cNvPr>
          <p:cNvSpPr>
            <a:spLocks noGrp="1"/>
          </p:cNvSpPr>
          <p:nvPr>
            <p:ph type="title"/>
          </p:nvPr>
        </p:nvSpPr>
        <p:spPr>
          <a:xfrm>
            <a:off x="365839" y="67383"/>
            <a:ext cx="3786997" cy="779224"/>
          </a:xfrm>
        </p:spPr>
        <p:txBody>
          <a:bodyPr/>
          <a:lstStyle/>
          <a:p>
            <a:r>
              <a:rPr lang="en-US">
                <a:cs typeface="Calibri Light"/>
              </a:rPr>
              <a:t>www.qualifax.ie</a:t>
            </a:r>
            <a:endParaRPr lang="en-US"/>
          </a:p>
        </p:txBody>
      </p:sp>
      <p:pic>
        <p:nvPicPr>
          <p:cNvPr id="4" name="Content Placeholder 3" descr="A screenshot of a medical exam&#10;&#10;Description automatically generated">
            <a:extLst>
              <a:ext uri="{FF2B5EF4-FFF2-40B4-BE49-F238E27FC236}">
                <a16:creationId xmlns:a16="http://schemas.microsoft.com/office/drawing/2014/main" id="{218C5572-6CFB-D9AF-B777-B33BD57E6239}"/>
              </a:ext>
            </a:extLst>
          </p:cNvPr>
          <p:cNvPicPr>
            <a:picLocks noGrp="1" noChangeAspect="1"/>
          </p:cNvPicPr>
          <p:nvPr>
            <p:ph idx="1"/>
          </p:nvPr>
        </p:nvPicPr>
        <p:blipFill>
          <a:blip r:embed="rId2"/>
          <a:stretch>
            <a:fillRect/>
          </a:stretch>
        </p:blipFill>
        <p:spPr>
          <a:xfrm>
            <a:off x="121383" y="839093"/>
            <a:ext cx="6124575" cy="3390900"/>
          </a:xfrm>
        </p:spPr>
      </p:pic>
      <p:pic>
        <p:nvPicPr>
          <p:cNvPr id="5" name="Picture 4" descr="A white text on a white background&#10;&#10;Description automatically generated">
            <a:extLst>
              <a:ext uri="{FF2B5EF4-FFF2-40B4-BE49-F238E27FC236}">
                <a16:creationId xmlns:a16="http://schemas.microsoft.com/office/drawing/2014/main" id="{C75028BF-B3E8-964F-E81A-C5A1B4086BC4}"/>
              </a:ext>
            </a:extLst>
          </p:cNvPr>
          <p:cNvPicPr>
            <a:picLocks noChangeAspect="1"/>
          </p:cNvPicPr>
          <p:nvPr/>
        </p:nvPicPr>
        <p:blipFill>
          <a:blip r:embed="rId3"/>
          <a:stretch>
            <a:fillRect/>
          </a:stretch>
        </p:blipFill>
        <p:spPr>
          <a:xfrm>
            <a:off x="4578829" y="3806872"/>
            <a:ext cx="7200900" cy="3050597"/>
          </a:xfrm>
          <a:prstGeom prst="rect">
            <a:avLst/>
          </a:prstGeom>
        </p:spPr>
      </p:pic>
      <p:sp>
        <p:nvSpPr>
          <p:cNvPr id="6" name="Speech Bubble: Rectangle with Corners Rounded 5">
            <a:extLst>
              <a:ext uri="{FF2B5EF4-FFF2-40B4-BE49-F238E27FC236}">
                <a16:creationId xmlns:a16="http://schemas.microsoft.com/office/drawing/2014/main" id="{0034AA60-30AC-98F6-E477-720DA4B6BAA7}"/>
              </a:ext>
            </a:extLst>
          </p:cNvPr>
          <p:cNvSpPr/>
          <p:nvPr/>
        </p:nvSpPr>
        <p:spPr>
          <a:xfrm>
            <a:off x="7338402" y="836875"/>
            <a:ext cx="4259282" cy="236450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rgbClr val="000000"/>
                </a:solidFill>
                <a:cs typeface="Calibri"/>
              </a:rPr>
              <a:t>Specific Subject Requirement: Irish, Eng, Mat, </a:t>
            </a:r>
            <a:r>
              <a:rPr lang="en-GB" sz="2400" b="1">
                <a:solidFill>
                  <a:srgbClr val="000000"/>
                </a:solidFill>
                <a:cs typeface="Calibri"/>
              </a:rPr>
              <a:t>Lab Sc O6/H7</a:t>
            </a:r>
            <a:endParaRPr lang="en-US" sz="2400">
              <a:solidFill>
                <a:srgbClr val="000000"/>
              </a:solidFill>
              <a:cs typeface="Calibri"/>
            </a:endParaRPr>
          </a:p>
          <a:p>
            <a:pPr algn="ctr"/>
            <a:endParaRPr lang="en-GB" sz="2400">
              <a:solidFill>
                <a:srgbClr val="000000"/>
              </a:solidFill>
              <a:cs typeface="Calibri"/>
            </a:endParaRPr>
          </a:p>
          <a:p>
            <a:pPr algn="ctr"/>
            <a:r>
              <a:rPr lang="en-GB" sz="2400">
                <a:solidFill>
                  <a:srgbClr val="000000"/>
                </a:solidFill>
                <a:cs typeface="Calibri"/>
              </a:rPr>
              <a:t>*Irish Exemption Contact admissions office*</a:t>
            </a:r>
            <a:endParaRPr lang="en-US" sz="2400">
              <a:solidFill>
                <a:srgbClr val="000000"/>
              </a:solidFill>
              <a:cs typeface="Calibri"/>
            </a:endParaRPr>
          </a:p>
          <a:p>
            <a:pPr algn="ctr"/>
            <a:endParaRPr lang="en-US">
              <a:cs typeface="Calibri"/>
            </a:endParaRPr>
          </a:p>
        </p:txBody>
      </p:sp>
    </p:spTree>
    <p:extLst>
      <p:ext uri="{BB962C8B-B14F-4D97-AF65-F5344CB8AC3E}">
        <p14:creationId xmlns:p14="http://schemas.microsoft.com/office/powerpoint/2010/main" val="154251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289" t="15996" r="20374" b="17600"/>
          <a:stretch/>
        </p:blipFill>
        <p:spPr>
          <a:xfrm>
            <a:off x="119270" y="222316"/>
            <a:ext cx="6200805" cy="3206684"/>
          </a:xfrm>
          <a:prstGeom prst="rect">
            <a:avLst/>
          </a:prstGeom>
        </p:spPr>
      </p:pic>
      <p:pic>
        <p:nvPicPr>
          <p:cNvPr id="8" name="Picture 7"/>
          <p:cNvPicPr>
            <a:picLocks noChangeAspect="1"/>
          </p:cNvPicPr>
          <p:nvPr/>
        </p:nvPicPr>
        <p:blipFill rotWithShape="1">
          <a:blip r:embed="rId3"/>
          <a:srcRect l="-46" t="15608" r="20709" b="17738"/>
          <a:stretch/>
        </p:blipFill>
        <p:spPr>
          <a:xfrm>
            <a:off x="6494412" y="3246783"/>
            <a:ext cx="5540517" cy="3388901"/>
          </a:xfrm>
          <a:prstGeom prst="rect">
            <a:avLst/>
          </a:prstGeom>
        </p:spPr>
      </p:pic>
      <p:pic>
        <p:nvPicPr>
          <p:cNvPr id="9" name="Picture 8"/>
          <p:cNvPicPr>
            <a:picLocks noChangeAspect="1"/>
          </p:cNvPicPr>
          <p:nvPr/>
        </p:nvPicPr>
        <p:blipFill rotWithShape="1">
          <a:blip r:embed="rId4"/>
          <a:srcRect l="122" t="15859" r="21378" b="20244"/>
          <a:stretch/>
        </p:blipFill>
        <p:spPr>
          <a:xfrm>
            <a:off x="157071" y="3750366"/>
            <a:ext cx="6163003" cy="2885318"/>
          </a:xfrm>
          <a:prstGeom prst="rect">
            <a:avLst/>
          </a:prstGeom>
        </p:spPr>
      </p:pic>
      <p:sp>
        <p:nvSpPr>
          <p:cNvPr id="2" name="TextBox 1"/>
          <p:cNvSpPr txBox="1"/>
          <p:nvPr/>
        </p:nvSpPr>
        <p:spPr>
          <a:xfrm>
            <a:off x="6621517" y="651641"/>
            <a:ext cx="4981904" cy="1938992"/>
          </a:xfrm>
          <a:prstGeom prst="rect">
            <a:avLst/>
          </a:prstGeom>
          <a:noFill/>
        </p:spPr>
        <p:txBody>
          <a:bodyPr wrap="square" rtlCol="0">
            <a:spAutoFit/>
          </a:bodyPr>
          <a:lstStyle/>
          <a:p>
            <a:pPr algn="ctr"/>
            <a:r>
              <a:rPr lang="en-US" sz="2400"/>
              <a:t>When considering the subjects you wish to take keep in mind that throughout 2</a:t>
            </a:r>
            <a:r>
              <a:rPr lang="en-US" sz="2400" baseline="30000"/>
              <a:t>nd</a:t>
            </a:r>
            <a:r>
              <a:rPr lang="en-US" sz="2400"/>
              <a:t> &amp; 3</a:t>
            </a:r>
            <a:r>
              <a:rPr lang="en-US" sz="2400" baseline="30000"/>
              <a:t>rd</a:t>
            </a:r>
            <a:r>
              <a:rPr lang="en-US" sz="2400"/>
              <a:t> year there will be CBA’s (Classroom Based Assessments); with a final exam in 3</a:t>
            </a:r>
            <a:r>
              <a:rPr lang="en-US" sz="2400" baseline="30000"/>
              <a:t>rd</a:t>
            </a:r>
            <a:r>
              <a:rPr lang="en-US" sz="2400"/>
              <a:t> year*</a:t>
            </a:r>
            <a:endParaRPr lang="en-IE" sz="2400"/>
          </a:p>
        </p:txBody>
      </p:sp>
    </p:spTree>
    <p:extLst>
      <p:ext uri="{BB962C8B-B14F-4D97-AF65-F5344CB8AC3E}">
        <p14:creationId xmlns:p14="http://schemas.microsoft.com/office/powerpoint/2010/main" val="76059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33"/>
            <a:ext cx="10515600" cy="1325563"/>
          </a:xfrm>
        </p:spPr>
        <p:txBody>
          <a:bodyPr/>
          <a:lstStyle/>
          <a:p>
            <a:r>
              <a:rPr lang="en-IE" b="1"/>
              <a:t>Modern Foreign Languages</a:t>
            </a:r>
          </a:p>
        </p:txBody>
      </p:sp>
      <p:sp>
        <p:nvSpPr>
          <p:cNvPr id="3" name="Content Placeholder 2"/>
          <p:cNvSpPr>
            <a:spLocks noGrp="1"/>
          </p:cNvSpPr>
          <p:nvPr>
            <p:ph idx="1"/>
          </p:nvPr>
        </p:nvSpPr>
        <p:spPr>
          <a:xfrm>
            <a:off x="212034" y="830316"/>
            <a:ext cx="11906393" cy="6027683"/>
          </a:xfrm>
        </p:spPr>
        <p:txBody>
          <a:bodyPr vert="horz" lIns="91440" tIns="45720" rIns="91440" bIns="45720" rtlCol="0" anchor="t">
            <a:normAutofit/>
          </a:bodyPr>
          <a:lstStyle/>
          <a:p>
            <a:pPr marL="0" indent="0">
              <a:buNone/>
            </a:pPr>
            <a:r>
              <a:rPr lang="en-US"/>
              <a:t>Choice between French or German. </a:t>
            </a:r>
          </a:p>
          <a:p>
            <a:pPr marL="0"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0" indent="0">
              <a:buNone/>
            </a:pPr>
            <a:r>
              <a:rPr lang="en-US">
                <a:ea typeface="+mn-lt"/>
                <a:cs typeface="+mn-lt"/>
                <a:hlinkClick r:id="rId2"/>
              </a:rPr>
              <a:t>Modern Foreign Languages | Curriculum Online</a:t>
            </a:r>
            <a:endParaRPr lang="en-US"/>
          </a:p>
          <a:p>
            <a:pPr marL="0" indent="0">
              <a:buNone/>
            </a:pPr>
            <a:endParaRPr lang="en-IE"/>
          </a:p>
        </p:txBody>
      </p:sp>
      <p:pic>
        <p:nvPicPr>
          <p:cNvPr id="4" name="Picture 3"/>
          <p:cNvPicPr>
            <a:picLocks noChangeAspect="1"/>
          </p:cNvPicPr>
          <p:nvPr/>
        </p:nvPicPr>
        <p:blipFill>
          <a:blip r:embed="rId3"/>
          <a:stretch>
            <a:fillRect/>
          </a:stretch>
        </p:blipFill>
        <p:spPr>
          <a:xfrm>
            <a:off x="8251277" y="69752"/>
            <a:ext cx="3867150" cy="1521128"/>
          </a:xfrm>
          <a:prstGeom prst="rect">
            <a:avLst/>
          </a:prstGeom>
        </p:spPr>
      </p:pic>
      <p:graphicFrame>
        <p:nvGraphicFramePr>
          <p:cNvPr id="5" name="Table 5">
            <a:extLst>
              <a:ext uri="{FF2B5EF4-FFF2-40B4-BE49-F238E27FC236}">
                <a16:creationId xmlns:a16="http://schemas.microsoft.com/office/drawing/2014/main" id="{C3D8190C-9A53-DBE3-DB3D-B8DB6C83748A}"/>
              </a:ext>
            </a:extLst>
          </p:cNvPr>
          <p:cNvGraphicFramePr>
            <a:graphicFrameLocks noGrp="1"/>
          </p:cNvGraphicFramePr>
          <p:nvPr>
            <p:extLst>
              <p:ext uri="{D42A27DB-BD31-4B8C-83A1-F6EECF244321}">
                <p14:modId xmlns:p14="http://schemas.microsoft.com/office/powerpoint/2010/main" val="2897806366"/>
              </p:ext>
            </p:extLst>
          </p:nvPr>
        </p:nvGraphicFramePr>
        <p:xfrm>
          <a:off x="290026" y="1590880"/>
          <a:ext cx="11689940" cy="4236720"/>
        </p:xfrm>
        <a:graphic>
          <a:graphicData uri="http://schemas.openxmlformats.org/drawingml/2006/table">
            <a:tbl>
              <a:tblPr firstRow="1" bandRow="1">
                <a:tableStyleId>{00A15C55-8517-42AA-B614-E9B94910E393}</a:tableStyleId>
              </a:tblPr>
              <a:tblGrid>
                <a:gridCol w="11689940">
                  <a:extLst>
                    <a:ext uri="{9D8B030D-6E8A-4147-A177-3AD203B41FA5}">
                      <a16:colId xmlns:a16="http://schemas.microsoft.com/office/drawing/2014/main" val="2621430828"/>
                    </a:ext>
                  </a:extLst>
                </a:gridCol>
              </a:tblGrid>
              <a:tr h="370840">
                <a:tc>
                  <a:txBody>
                    <a:bodyPr/>
                    <a:lstStyle/>
                    <a:p>
                      <a:pPr marL="0" indent="0">
                        <a:buNone/>
                      </a:pPr>
                      <a:r>
                        <a:rPr lang="en-US" sz="2000" b="1">
                          <a:solidFill>
                            <a:schemeClr val="tx1"/>
                          </a:solidFill>
                        </a:rPr>
                        <a:t>3 Strands: </a:t>
                      </a:r>
                    </a:p>
                    <a:p>
                      <a:pPr marL="971550" lvl="1" indent="-514350">
                        <a:buAutoNum type="arabicParenR"/>
                      </a:pPr>
                      <a:r>
                        <a:rPr lang="en-US" sz="2000" b="0">
                          <a:solidFill>
                            <a:schemeClr val="tx1"/>
                          </a:solidFill>
                        </a:rPr>
                        <a:t>Communicative Competence </a:t>
                      </a:r>
                    </a:p>
                    <a:p>
                      <a:pPr marL="971550" lvl="1" indent="-514350">
                        <a:buAutoNum type="arabicParenR"/>
                      </a:pPr>
                      <a:r>
                        <a:rPr lang="en-US" sz="2000" b="0">
                          <a:solidFill>
                            <a:schemeClr val="tx1"/>
                          </a:solidFill>
                        </a:rPr>
                        <a:t>Language Awareness </a:t>
                      </a:r>
                    </a:p>
                    <a:p>
                      <a:pPr marL="971550" lvl="1" indent="-514350">
                        <a:buAutoNum type="arabicParenR"/>
                      </a:pPr>
                      <a:r>
                        <a:rPr lang="en-US" sz="2000" b="0">
                          <a:solidFill>
                            <a:schemeClr val="tx1"/>
                          </a:solidFill>
                        </a:rPr>
                        <a:t>Socio-cultural Knowledge &amp; Cultural Awareness </a:t>
                      </a:r>
                    </a:p>
                    <a:p>
                      <a:pPr marL="457200" lvl="1" indent="0">
                        <a:buNone/>
                      </a:pPr>
                      <a:r>
                        <a:rPr lang="en-US" sz="2000" b="0" i="1">
                          <a:solidFill>
                            <a:schemeClr val="tx1"/>
                          </a:solidFill>
                        </a:rPr>
                        <a:t>*For 4 of the 7 universities you need a foreign language (exceptions: Science, Nursing and Engineering). </a:t>
                      </a:r>
                    </a:p>
                    <a:p>
                      <a:endParaRPr lang="en-GB" sz="2000">
                        <a:solidFill>
                          <a:schemeClr val="tx1"/>
                        </a:solidFill>
                      </a:endParaRPr>
                    </a:p>
                  </a:txBody>
                  <a:tcPr>
                    <a:solidFill>
                      <a:schemeClr val="accent4">
                        <a:lumMod val="40000"/>
                        <a:lumOff val="60000"/>
                      </a:schemeClr>
                    </a:solidFill>
                  </a:tcPr>
                </a:tc>
                <a:extLst>
                  <a:ext uri="{0D108BD9-81ED-4DB2-BD59-A6C34878D82A}">
                    <a16:rowId xmlns:a16="http://schemas.microsoft.com/office/drawing/2014/main" val="1665408515"/>
                  </a:ext>
                </a:extLst>
              </a:tr>
              <a:tr h="370840">
                <a:tc>
                  <a:txBody>
                    <a:bodyPr/>
                    <a:lstStyle/>
                    <a:p>
                      <a:pPr marL="0" indent="0">
                        <a:buNone/>
                      </a:pPr>
                      <a:r>
                        <a:rPr lang="en-US" sz="2000" b="1">
                          <a:solidFill>
                            <a:schemeClr val="tx1"/>
                          </a:solidFill>
                        </a:rPr>
                        <a:t>Examination: </a:t>
                      </a:r>
                    </a:p>
                    <a:p>
                      <a:pPr marL="0" indent="0">
                        <a:buNone/>
                      </a:pPr>
                      <a:r>
                        <a:rPr lang="en-US" sz="2000">
                          <a:solidFill>
                            <a:schemeClr val="tx1"/>
                          </a:solidFill>
                        </a:rPr>
                        <a:t>CBA 1 (2nd Year) Oral Presentation </a:t>
                      </a:r>
                    </a:p>
                    <a:p>
                      <a:pPr marL="0" indent="0">
                        <a:buNone/>
                      </a:pPr>
                      <a:r>
                        <a:rPr lang="en-US" sz="2000">
                          <a:solidFill>
                            <a:schemeClr val="tx1"/>
                          </a:solidFill>
                        </a:rPr>
                        <a:t>CBA 2 (3rd Year) Language Portfolio </a:t>
                      </a:r>
                    </a:p>
                    <a:p>
                      <a:pPr marL="0" indent="0">
                        <a:buNone/>
                      </a:pPr>
                      <a:r>
                        <a:rPr lang="en-US" sz="2000">
                          <a:solidFill>
                            <a:schemeClr val="tx1"/>
                          </a:solidFill>
                        </a:rPr>
                        <a:t>SEC Examination: Final Exam (1 Common Paper) (Aural) </a:t>
                      </a:r>
                    </a:p>
                    <a:p>
                      <a:pPr marL="0" indent="0">
                        <a:buNone/>
                      </a:pPr>
                      <a:r>
                        <a:rPr lang="en-US" sz="2000">
                          <a:solidFill>
                            <a:schemeClr val="tx1"/>
                          </a:solidFill>
                        </a:rPr>
                        <a:t>		</a:t>
                      </a:r>
                    </a:p>
                  </a:txBody>
                  <a:tcPr/>
                </a:tc>
                <a:extLst>
                  <a:ext uri="{0D108BD9-81ED-4DB2-BD59-A6C34878D82A}">
                    <a16:rowId xmlns:a16="http://schemas.microsoft.com/office/drawing/2014/main" val="471975166"/>
                  </a:ext>
                </a:extLst>
              </a:tr>
              <a:tr h="370840">
                <a:tc>
                  <a:txBody>
                    <a:bodyPr/>
                    <a:lstStyle/>
                    <a:p>
                      <a:pPr marL="0" indent="0">
                        <a:buNone/>
                      </a:pPr>
                      <a:r>
                        <a:rPr lang="en-US" sz="2000" b="1">
                          <a:solidFill>
                            <a:schemeClr val="tx1"/>
                          </a:solidFill>
                        </a:rPr>
                        <a:t>Careers/Courses:</a:t>
                      </a:r>
                      <a:r>
                        <a:rPr lang="en-US" sz="2000">
                          <a:solidFill>
                            <a:schemeClr val="tx1"/>
                          </a:solidFill>
                        </a:rPr>
                        <a:t> European Studies, Marketing, Hotel Management, Translation, EU, Teaching, Cadets, Tourism &amp; Leisure. </a:t>
                      </a:r>
                    </a:p>
                  </a:txBody>
                  <a:tcPr/>
                </a:tc>
                <a:extLst>
                  <a:ext uri="{0D108BD9-81ED-4DB2-BD59-A6C34878D82A}">
                    <a16:rowId xmlns:a16="http://schemas.microsoft.com/office/drawing/2014/main" val="1793799873"/>
                  </a:ext>
                </a:extLst>
              </a:tr>
            </a:tbl>
          </a:graphicData>
        </a:graphic>
      </p:graphicFrame>
    </p:spTree>
    <p:extLst>
      <p:ext uri="{BB962C8B-B14F-4D97-AF65-F5344CB8AC3E}">
        <p14:creationId xmlns:p14="http://schemas.microsoft.com/office/powerpoint/2010/main" val="67372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747" y="194613"/>
            <a:ext cx="2368027" cy="1325563"/>
          </a:xfrm>
        </p:spPr>
        <p:txBody>
          <a:bodyPr/>
          <a:lstStyle/>
          <a:p>
            <a:r>
              <a:rPr lang="en-US" b="1"/>
              <a:t>Business</a:t>
            </a:r>
            <a:endParaRPr lang="en-IE" b="1"/>
          </a:p>
        </p:txBody>
      </p:sp>
      <p:sp>
        <p:nvSpPr>
          <p:cNvPr id="5" name="Content Placeholder 4"/>
          <p:cNvSpPr>
            <a:spLocks noGrp="1"/>
          </p:cNvSpPr>
          <p:nvPr>
            <p:ph idx="1"/>
          </p:nvPr>
        </p:nvSpPr>
        <p:spPr>
          <a:xfrm>
            <a:off x="131379" y="6114108"/>
            <a:ext cx="9529456" cy="549279"/>
          </a:xfrm>
        </p:spPr>
        <p:txBody>
          <a:bodyPr>
            <a:normAutofit fontScale="92500"/>
          </a:bodyPr>
          <a:lstStyle/>
          <a:p>
            <a:pPr marL="0" indent="0">
              <a:buNone/>
            </a:pPr>
            <a:r>
              <a:rPr lang="en-US"/>
              <a:t> </a:t>
            </a:r>
            <a:r>
              <a:rPr lang="en-US" sz="2000">
                <a:hlinkClick r:id="rId2"/>
              </a:rPr>
              <a:t>https://curriculumonline.ie/Junior-cycle/Junior-Cycle-Subjects/Business-Studies/Rationale</a:t>
            </a:r>
            <a:endParaRPr lang="en-US" sz="2000"/>
          </a:p>
          <a:p>
            <a:pPr marL="0" indent="0">
              <a:buNone/>
            </a:pPr>
            <a:endParaRPr lang="en-US"/>
          </a:p>
          <a:p>
            <a:pPr marL="0" indent="0">
              <a:buNone/>
            </a:pPr>
            <a:endParaRPr lang="en-US"/>
          </a:p>
          <a:p>
            <a:pPr marL="0" indent="0">
              <a:buNone/>
            </a:pPr>
            <a:endParaRPr lang="en-US"/>
          </a:p>
          <a:p>
            <a:pPr marL="0" indent="0">
              <a:buNone/>
            </a:pPr>
            <a:endParaRPr lang="en-IE"/>
          </a:p>
        </p:txBody>
      </p:sp>
      <p:pic>
        <p:nvPicPr>
          <p:cNvPr id="9" name="Picture 8"/>
          <p:cNvPicPr>
            <a:picLocks noChangeAspect="1"/>
          </p:cNvPicPr>
          <p:nvPr/>
        </p:nvPicPr>
        <p:blipFill rotWithShape="1">
          <a:blip r:embed="rId3"/>
          <a:srcRect l="5944" t="24615"/>
          <a:stretch/>
        </p:blipFill>
        <p:spPr>
          <a:xfrm>
            <a:off x="6407198" y="194613"/>
            <a:ext cx="5522044" cy="1620935"/>
          </a:xfrm>
          <a:prstGeom prst="rect">
            <a:avLst/>
          </a:prstGeom>
        </p:spPr>
      </p:pic>
      <p:graphicFrame>
        <p:nvGraphicFramePr>
          <p:cNvPr id="4" name="Table 3">
            <a:extLst>
              <a:ext uri="{FF2B5EF4-FFF2-40B4-BE49-F238E27FC236}">
                <a16:creationId xmlns:a16="http://schemas.microsoft.com/office/drawing/2014/main" id="{849594CB-FF3C-5B46-2DC8-79B2689B1D3C}"/>
              </a:ext>
            </a:extLst>
          </p:cNvPr>
          <p:cNvGraphicFramePr>
            <a:graphicFrameLocks noGrp="1"/>
          </p:cNvGraphicFramePr>
          <p:nvPr>
            <p:extLst>
              <p:ext uri="{D42A27DB-BD31-4B8C-83A1-F6EECF244321}">
                <p14:modId xmlns:p14="http://schemas.microsoft.com/office/powerpoint/2010/main" val="4074025052"/>
              </p:ext>
            </p:extLst>
          </p:nvPr>
        </p:nvGraphicFramePr>
        <p:xfrm>
          <a:off x="131379" y="1908314"/>
          <a:ext cx="11797863" cy="3985765"/>
        </p:xfrm>
        <a:graphic>
          <a:graphicData uri="http://schemas.openxmlformats.org/drawingml/2006/table">
            <a:tbl>
              <a:tblPr firstRow="1" bandRow="1">
                <a:tableStyleId>{93296810-A885-4BE3-A3E7-6D5BEEA58F35}</a:tableStyleId>
              </a:tblPr>
              <a:tblGrid>
                <a:gridCol w="11797863">
                  <a:extLst>
                    <a:ext uri="{9D8B030D-6E8A-4147-A177-3AD203B41FA5}">
                      <a16:colId xmlns:a16="http://schemas.microsoft.com/office/drawing/2014/main" val="1626263906"/>
                    </a:ext>
                  </a:extLst>
                </a:gridCol>
              </a:tblGrid>
              <a:tr h="1245703">
                <a:tc>
                  <a:txBody>
                    <a:bodyPr/>
                    <a:lstStyle/>
                    <a:p>
                      <a:pPr marL="0" indent="0">
                        <a:buNone/>
                      </a:pPr>
                      <a:r>
                        <a:rPr lang="en-US" sz="2000" b="0">
                          <a:solidFill>
                            <a:schemeClr val="tx1"/>
                          </a:solidFill>
                        </a:rPr>
                        <a:t>Business Studies is concerned with understanding the environment in which business operates including households. </a:t>
                      </a:r>
                    </a:p>
                    <a:p>
                      <a:pPr marL="0" indent="0">
                        <a:buNone/>
                      </a:pPr>
                      <a:r>
                        <a:rPr lang="en-US" sz="2000" b="0">
                          <a:solidFill>
                            <a:schemeClr val="tx1"/>
                          </a:solidFill>
                        </a:rPr>
                        <a:t>3 Main Sections:  1)Personal Finance </a:t>
                      </a:r>
                    </a:p>
                    <a:p>
                      <a:pPr marL="457200" lvl="1" indent="0">
                        <a:buNone/>
                      </a:pPr>
                      <a:r>
                        <a:rPr lang="en-US" sz="2000" b="0">
                          <a:solidFill>
                            <a:schemeClr val="tx1"/>
                          </a:solidFill>
                        </a:rPr>
                        <a:t>                        2)Our Economy </a:t>
                      </a:r>
                    </a:p>
                    <a:p>
                      <a:pPr marL="457200" lvl="1" indent="0">
                        <a:buNone/>
                      </a:pPr>
                      <a:r>
                        <a:rPr lang="en-US" sz="2000" b="0">
                          <a:solidFill>
                            <a:schemeClr val="tx1"/>
                          </a:solidFill>
                        </a:rPr>
                        <a:t>                        3)Enterprise </a:t>
                      </a:r>
                    </a:p>
                  </a:txBody>
                  <a:tcPr>
                    <a:solidFill>
                      <a:schemeClr val="accent6">
                        <a:lumMod val="40000"/>
                        <a:lumOff val="60000"/>
                      </a:schemeClr>
                    </a:solidFill>
                  </a:tcPr>
                </a:tc>
                <a:extLst>
                  <a:ext uri="{0D108BD9-81ED-4DB2-BD59-A6C34878D82A}">
                    <a16:rowId xmlns:a16="http://schemas.microsoft.com/office/drawing/2014/main" val="2847286627"/>
                  </a:ext>
                </a:extLst>
              </a:tr>
              <a:tr h="1550505">
                <a:tc>
                  <a:txBody>
                    <a:bodyPr/>
                    <a:lstStyle/>
                    <a:p>
                      <a:pPr marL="0" indent="0">
                        <a:buNone/>
                      </a:pPr>
                      <a:r>
                        <a:rPr lang="en-US" sz="2000" b="1">
                          <a:solidFill>
                            <a:schemeClr val="tx1"/>
                          </a:solidFill>
                        </a:rPr>
                        <a:t>Examination : </a:t>
                      </a:r>
                    </a:p>
                    <a:p>
                      <a:pPr marL="0" indent="0">
                        <a:buNone/>
                      </a:pPr>
                      <a:r>
                        <a:rPr lang="en-US" sz="2000">
                          <a:solidFill>
                            <a:schemeClr val="tx1"/>
                          </a:solidFill>
                        </a:rPr>
                        <a:t>CBA 1 (2nd Year) Business in Action </a:t>
                      </a:r>
                    </a:p>
                    <a:p>
                      <a:pPr marL="0" indent="0">
                        <a:buNone/>
                      </a:pPr>
                      <a:r>
                        <a:rPr lang="en-US" sz="2000">
                          <a:solidFill>
                            <a:schemeClr val="tx1"/>
                          </a:solidFill>
                        </a:rPr>
                        <a:t>CBA 2 (3rd Year) Presentation </a:t>
                      </a:r>
                    </a:p>
                    <a:p>
                      <a:pPr marL="0" indent="0">
                        <a:buNone/>
                      </a:pPr>
                      <a:r>
                        <a:rPr lang="en-US" sz="2000">
                          <a:solidFill>
                            <a:schemeClr val="tx1"/>
                          </a:solidFill>
                        </a:rPr>
                        <a:t>SEC Examination:Written Test (1 Common Paper). </a:t>
                      </a:r>
                    </a:p>
                    <a:p>
                      <a:pPr marL="0" indent="0">
                        <a:buNone/>
                      </a:pPr>
                      <a:r>
                        <a:rPr lang="en-US" sz="2000">
                          <a:solidFill>
                            <a:schemeClr val="tx1"/>
                          </a:solidFill>
                        </a:rPr>
                        <a:t>		</a:t>
                      </a:r>
                    </a:p>
                  </a:txBody>
                  <a:tcPr/>
                </a:tc>
                <a:extLst>
                  <a:ext uri="{0D108BD9-81ED-4DB2-BD59-A6C34878D82A}">
                    <a16:rowId xmlns:a16="http://schemas.microsoft.com/office/drawing/2014/main" val="1955855161"/>
                  </a:ext>
                </a:extLst>
              </a:tr>
              <a:tr h="754885">
                <a:tc>
                  <a:txBody>
                    <a:bodyPr/>
                    <a:lstStyle/>
                    <a:p>
                      <a:pPr marL="0" indent="0">
                        <a:buNone/>
                      </a:pPr>
                      <a:r>
                        <a:rPr lang="en-US" sz="2000" b="1">
                          <a:solidFill>
                            <a:schemeClr val="tx1"/>
                          </a:solidFill>
                        </a:rPr>
                        <a:t>Careers / Courses : </a:t>
                      </a:r>
                      <a:r>
                        <a:rPr lang="en-US" sz="2000">
                          <a:solidFill>
                            <a:schemeClr val="tx1"/>
                          </a:solidFill>
                        </a:rPr>
                        <a:t>Accounting, Banking, Bookkeeping, Administration, Insurance, Sales, Marketing, Customs and Excise, Taxation and Law. </a:t>
                      </a:r>
                    </a:p>
                  </a:txBody>
                  <a:tcPr/>
                </a:tc>
                <a:extLst>
                  <a:ext uri="{0D108BD9-81ED-4DB2-BD59-A6C34878D82A}">
                    <a16:rowId xmlns:a16="http://schemas.microsoft.com/office/drawing/2014/main" val="2998710237"/>
                  </a:ext>
                </a:extLst>
              </a:tr>
            </a:tbl>
          </a:graphicData>
        </a:graphic>
      </p:graphicFrame>
    </p:spTree>
    <p:extLst>
      <p:ext uri="{BB962C8B-B14F-4D97-AF65-F5344CB8AC3E}">
        <p14:creationId xmlns:p14="http://schemas.microsoft.com/office/powerpoint/2010/main" val="298644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78" y="208317"/>
            <a:ext cx="3260035" cy="1120946"/>
          </a:xfrm>
        </p:spPr>
        <p:txBody>
          <a:bodyPr/>
          <a:lstStyle/>
          <a:p>
            <a:r>
              <a:rPr lang="en-US" b="1"/>
              <a:t>Visual Art</a:t>
            </a:r>
            <a:endParaRPr lang="en-IE" b="1"/>
          </a:p>
        </p:txBody>
      </p:sp>
      <p:sp>
        <p:nvSpPr>
          <p:cNvPr id="3" name="Content Placeholder 2"/>
          <p:cNvSpPr>
            <a:spLocks noGrp="1"/>
          </p:cNvSpPr>
          <p:nvPr>
            <p:ph idx="1"/>
          </p:nvPr>
        </p:nvSpPr>
        <p:spPr>
          <a:xfrm>
            <a:off x="343529" y="6255027"/>
            <a:ext cx="9828542" cy="602973"/>
          </a:xfrm>
        </p:spPr>
        <p:txBody>
          <a:bodyPr>
            <a:normAutofit fontScale="77500" lnSpcReduction="20000"/>
          </a:bodyPr>
          <a:lstStyle/>
          <a:p>
            <a:pPr marL="0" indent="0">
              <a:buNone/>
            </a:pPr>
            <a:r>
              <a:rPr lang="en-US">
                <a:hlinkClick r:id="rId2"/>
              </a:rPr>
              <a:t>https://curriculumonline.ie/Junior-cycle/Junior-Cycle-Subjects/Visual-Art/Rationale/</a:t>
            </a:r>
            <a:endParaRPr lang="en-US"/>
          </a:p>
          <a:p>
            <a:pPr marL="0" indent="0">
              <a:buNone/>
            </a:pPr>
            <a:endParaRPr lang="en-IE"/>
          </a:p>
        </p:txBody>
      </p:sp>
      <p:pic>
        <p:nvPicPr>
          <p:cNvPr id="4" name="Picture 3"/>
          <p:cNvPicPr>
            <a:picLocks noChangeAspect="1"/>
          </p:cNvPicPr>
          <p:nvPr/>
        </p:nvPicPr>
        <p:blipFill rotWithShape="1">
          <a:blip r:embed="rId3"/>
          <a:srcRect l="62636" t="15147" r="5102" b="16351"/>
          <a:stretch/>
        </p:blipFill>
        <p:spPr>
          <a:xfrm>
            <a:off x="7541857" y="174188"/>
            <a:ext cx="3868265" cy="2310149"/>
          </a:xfrm>
          <a:prstGeom prst="rect">
            <a:avLst/>
          </a:prstGeom>
        </p:spPr>
      </p:pic>
      <p:graphicFrame>
        <p:nvGraphicFramePr>
          <p:cNvPr id="5" name="Table 5">
            <a:extLst>
              <a:ext uri="{FF2B5EF4-FFF2-40B4-BE49-F238E27FC236}">
                <a16:creationId xmlns:a16="http://schemas.microsoft.com/office/drawing/2014/main" id="{56A4CD0B-C210-E00A-BE5B-DE813B29A9A9}"/>
              </a:ext>
            </a:extLst>
          </p:cNvPr>
          <p:cNvGraphicFramePr>
            <a:graphicFrameLocks noGrp="1"/>
          </p:cNvGraphicFramePr>
          <p:nvPr>
            <p:extLst>
              <p:ext uri="{D42A27DB-BD31-4B8C-83A1-F6EECF244321}">
                <p14:modId xmlns:p14="http://schemas.microsoft.com/office/powerpoint/2010/main" val="3265301264"/>
              </p:ext>
            </p:extLst>
          </p:nvPr>
        </p:nvGraphicFramePr>
        <p:xfrm>
          <a:off x="147144" y="1687073"/>
          <a:ext cx="11885830" cy="4097622"/>
        </p:xfrm>
        <a:graphic>
          <a:graphicData uri="http://schemas.openxmlformats.org/drawingml/2006/table">
            <a:tbl>
              <a:tblPr firstRow="1" bandRow="1">
                <a:tableStyleId>{F5AB1C69-6EDB-4FF4-983F-18BD219EF322}</a:tableStyleId>
              </a:tblPr>
              <a:tblGrid>
                <a:gridCol w="11885830">
                  <a:extLst>
                    <a:ext uri="{9D8B030D-6E8A-4147-A177-3AD203B41FA5}">
                      <a16:colId xmlns:a16="http://schemas.microsoft.com/office/drawing/2014/main" val="778102809"/>
                    </a:ext>
                  </a:extLst>
                </a:gridCol>
              </a:tblGrid>
              <a:tr h="1824753">
                <a:tc>
                  <a:txBody>
                    <a:bodyPr/>
                    <a:lstStyle/>
                    <a:p>
                      <a:pPr marL="0" indent="0">
                        <a:buNone/>
                      </a:pPr>
                      <a:r>
                        <a:rPr lang="en-US" sz="2000" b="0">
                          <a:solidFill>
                            <a:schemeClr val="tx1"/>
                          </a:solidFill>
                        </a:rPr>
                        <a:t>This course aims to develop the expressive, communicative and functional modes of art, craft and design with drawing as the central activity. Four main areas: </a:t>
                      </a:r>
                    </a:p>
                    <a:p>
                      <a:pPr marL="971550" lvl="1" indent="-514350">
                        <a:buAutoNum type="arabicPeriod"/>
                      </a:pPr>
                      <a:r>
                        <a:rPr lang="en-US" sz="2000">
                          <a:solidFill>
                            <a:schemeClr val="tx1"/>
                          </a:solidFill>
                        </a:rPr>
                        <a:t>Art (drawing: life, still life) </a:t>
                      </a:r>
                    </a:p>
                    <a:p>
                      <a:pPr marL="971550" lvl="1" indent="-514350">
                        <a:buAutoNum type="arabicPeriod"/>
                      </a:pPr>
                      <a:r>
                        <a:rPr lang="en-US" sz="2000">
                          <a:solidFill>
                            <a:schemeClr val="tx1"/>
                          </a:solidFill>
                        </a:rPr>
                        <a:t>Design (layout, composition, lettering) </a:t>
                      </a:r>
                    </a:p>
                    <a:p>
                      <a:pPr marL="971550" lvl="1" indent="-514350">
                        <a:buAutoNum type="arabicPeriod"/>
                      </a:pPr>
                      <a:r>
                        <a:rPr lang="en-US" sz="2000">
                          <a:solidFill>
                            <a:schemeClr val="tx1"/>
                          </a:solidFill>
                        </a:rPr>
                        <a:t>Crafts (pottery, puppetry, embroidery &amp; collage </a:t>
                      </a:r>
                      <a:r>
                        <a:rPr lang="en-US" sz="2000" err="1">
                          <a:solidFill>
                            <a:schemeClr val="tx1"/>
                          </a:solidFill>
                        </a:rPr>
                        <a:t>etc</a:t>
                      </a:r>
                      <a:r>
                        <a:rPr lang="en-US" sz="2000">
                          <a:solidFill>
                            <a:schemeClr val="tx1"/>
                          </a:solidFill>
                        </a:rPr>
                        <a:t>) </a:t>
                      </a:r>
                    </a:p>
                    <a:p>
                      <a:pPr marL="971550" lvl="1" indent="-514350">
                        <a:buAutoNum type="arabicPeriod"/>
                      </a:pPr>
                      <a:r>
                        <a:rPr lang="en-US" sz="2000">
                          <a:solidFill>
                            <a:schemeClr val="tx1"/>
                          </a:solidFill>
                        </a:rPr>
                        <a:t>History &amp; Appreciation </a:t>
                      </a:r>
                    </a:p>
                  </a:txBody>
                  <a:tcPr>
                    <a:solidFill>
                      <a:srgbClr val="FF99FF"/>
                    </a:solidFill>
                  </a:tcPr>
                </a:tc>
                <a:extLst>
                  <a:ext uri="{0D108BD9-81ED-4DB2-BD59-A6C34878D82A}">
                    <a16:rowId xmlns:a16="http://schemas.microsoft.com/office/drawing/2014/main" val="1352245241"/>
                  </a:ext>
                </a:extLst>
              </a:tr>
              <a:tr h="1248196">
                <a:tc>
                  <a:txBody>
                    <a:bodyPr/>
                    <a:lstStyle/>
                    <a:p>
                      <a:pPr marL="0" indent="0">
                        <a:buNone/>
                      </a:pPr>
                      <a:r>
                        <a:rPr lang="en-US" sz="2000" b="1"/>
                        <a:t>Examination: </a:t>
                      </a:r>
                    </a:p>
                    <a:p>
                      <a:pPr marL="0" indent="0">
                        <a:buNone/>
                      </a:pPr>
                      <a:r>
                        <a:rPr lang="en-US" sz="2000"/>
                        <a:t>CBA 1 (2nd Year) From Process to </a:t>
                      </a:r>
                      <a:r>
                        <a:rPr lang="en-US" sz="2000" err="1"/>
                        <a:t>Realisation</a:t>
                      </a:r>
                      <a:r>
                        <a:rPr lang="en-US" sz="2000"/>
                        <a:t> </a:t>
                      </a:r>
                    </a:p>
                    <a:p>
                      <a:pPr marL="0" indent="0">
                        <a:buNone/>
                      </a:pPr>
                      <a:r>
                        <a:rPr lang="en-US" sz="2000"/>
                        <a:t>CBA 2 (3rd Year) Communicate &amp; Reflect </a:t>
                      </a:r>
                    </a:p>
                    <a:p>
                      <a:pPr marL="0" indent="0">
                        <a:buNone/>
                      </a:pPr>
                      <a:r>
                        <a:rPr lang="en-US" sz="2000"/>
                        <a:t>SEC Examination: </a:t>
                      </a:r>
                      <a:r>
                        <a:rPr lang="en-IE" sz="2000"/>
                        <a:t>a school-based project, chosen from a list of themes completed during 3</a:t>
                      </a:r>
                      <a:r>
                        <a:rPr lang="en-IE" sz="2000" baseline="30000"/>
                        <a:t>rd</a:t>
                      </a:r>
                      <a:r>
                        <a:rPr lang="en-IE" sz="2000"/>
                        <a:t> year</a:t>
                      </a:r>
                      <a:endParaRPr lang="en-US" sz="2000"/>
                    </a:p>
                  </a:txBody>
                  <a:tcPr>
                    <a:solidFill>
                      <a:srgbClr val="FFCCFF"/>
                    </a:solidFill>
                  </a:tcPr>
                </a:tc>
                <a:extLst>
                  <a:ext uri="{0D108BD9-81ED-4DB2-BD59-A6C34878D82A}">
                    <a16:rowId xmlns:a16="http://schemas.microsoft.com/office/drawing/2014/main" val="144492329"/>
                  </a:ext>
                </a:extLst>
              </a:tr>
              <a:tr h="866742">
                <a:tc>
                  <a:txBody>
                    <a:bodyPr/>
                    <a:lstStyle/>
                    <a:p>
                      <a:pPr marL="0" indent="0">
                        <a:buNone/>
                      </a:pPr>
                      <a:r>
                        <a:rPr lang="en-US" sz="2000" b="1"/>
                        <a:t>Careers/Courses:</a:t>
                      </a:r>
                      <a:r>
                        <a:rPr lang="en-US" sz="2000"/>
                        <a:t> Graphic Design, Film, Animation, Teaching. </a:t>
                      </a:r>
                    </a:p>
                  </a:txBody>
                  <a:tcPr>
                    <a:solidFill>
                      <a:srgbClr val="FFE1FF"/>
                    </a:solidFill>
                  </a:tcPr>
                </a:tc>
                <a:extLst>
                  <a:ext uri="{0D108BD9-81ED-4DB2-BD59-A6C34878D82A}">
                    <a16:rowId xmlns:a16="http://schemas.microsoft.com/office/drawing/2014/main" val="1097871684"/>
                  </a:ext>
                </a:extLst>
              </a:tr>
            </a:tbl>
          </a:graphicData>
        </a:graphic>
      </p:graphicFrame>
    </p:spTree>
    <p:extLst>
      <p:ext uri="{BB962C8B-B14F-4D97-AF65-F5344CB8AC3E}">
        <p14:creationId xmlns:p14="http://schemas.microsoft.com/office/powerpoint/2010/main" val="2003843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51" y="7276"/>
            <a:ext cx="3053675" cy="1325563"/>
          </a:xfrm>
        </p:spPr>
        <p:txBody>
          <a:bodyPr/>
          <a:lstStyle/>
          <a:p>
            <a:r>
              <a:rPr lang="en-US" b="1"/>
              <a:t>Engineering</a:t>
            </a:r>
            <a:endParaRPr lang="en-IE" b="1"/>
          </a:p>
        </p:txBody>
      </p:sp>
      <p:sp>
        <p:nvSpPr>
          <p:cNvPr id="3" name="Content Placeholder 2"/>
          <p:cNvSpPr>
            <a:spLocks noGrp="1"/>
          </p:cNvSpPr>
          <p:nvPr>
            <p:ph idx="1"/>
          </p:nvPr>
        </p:nvSpPr>
        <p:spPr>
          <a:xfrm>
            <a:off x="214091" y="6305568"/>
            <a:ext cx="11763818" cy="508033"/>
          </a:xfrm>
        </p:spPr>
        <p:txBody>
          <a:bodyPr>
            <a:normAutofit/>
          </a:bodyPr>
          <a:lstStyle/>
          <a:p>
            <a:pPr marL="0" indent="0">
              <a:buNone/>
            </a:pPr>
            <a:r>
              <a:rPr lang="en-US" sz="2400">
                <a:hlinkClick r:id="rId2"/>
              </a:rPr>
              <a:t>https://curriculumonline.ie/Junior-cycle/Junior-Cycle-Subjects/Engineering/Rationale/</a:t>
            </a:r>
            <a:endParaRPr lang="en-US" sz="2400"/>
          </a:p>
        </p:txBody>
      </p:sp>
      <p:pic>
        <p:nvPicPr>
          <p:cNvPr id="1032" name="Picture 8" descr="MrBarryCCC on Twitter: &quot;Junior Cycle Engineering project 2022, Marble  Machine with 3D printed slide. https://t.co/doFI1fJR8l&quot;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00764"/>
            <a:ext cx="5028249" cy="1820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D62AB0BC-8987-4809-247D-944FF030E8A2}"/>
              </a:ext>
            </a:extLst>
          </p:cNvPr>
          <p:cNvGraphicFramePr>
            <a:graphicFrameLocks noGrp="1"/>
          </p:cNvGraphicFramePr>
          <p:nvPr>
            <p:extLst>
              <p:ext uri="{D42A27DB-BD31-4B8C-83A1-F6EECF244321}">
                <p14:modId xmlns:p14="http://schemas.microsoft.com/office/powerpoint/2010/main" val="3148641610"/>
              </p:ext>
            </p:extLst>
          </p:nvPr>
        </p:nvGraphicFramePr>
        <p:xfrm>
          <a:off x="219935" y="1646422"/>
          <a:ext cx="11763818" cy="4518991"/>
        </p:xfrm>
        <a:graphic>
          <a:graphicData uri="http://schemas.openxmlformats.org/drawingml/2006/table">
            <a:tbl>
              <a:tblPr firstRow="1" bandRow="1">
                <a:tableStyleId>{5C22544A-7EE6-4342-B048-85BDC9FD1C3A}</a:tableStyleId>
              </a:tblPr>
              <a:tblGrid>
                <a:gridCol w="11763818">
                  <a:extLst>
                    <a:ext uri="{9D8B030D-6E8A-4147-A177-3AD203B41FA5}">
                      <a16:colId xmlns:a16="http://schemas.microsoft.com/office/drawing/2014/main" val="2438018491"/>
                    </a:ext>
                  </a:extLst>
                </a:gridCol>
              </a:tblGrid>
              <a:tr h="2163285">
                <a:tc>
                  <a:txBody>
                    <a:bodyPr/>
                    <a:lstStyle/>
                    <a:p>
                      <a:pPr marL="0" indent="0">
                        <a:buNone/>
                      </a:pPr>
                      <a:r>
                        <a:rPr lang="en-US" sz="2000" b="0">
                          <a:solidFill>
                            <a:schemeClr val="tx1"/>
                          </a:solidFill>
                        </a:rPr>
                        <a:t>In Engineering you will learn how to work with metal and assemble different parts. Plastics and wood are also investigated. What will you do:</a:t>
                      </a:r>
                    </a:p>
                    <a:p>
                      <a:pPr lvl="1">
                        <a:buFont typeface="Wingdings" panose="05000000000000000000" pitchFamily="2" charset="2"/>
                        <a:buChar char="ü"/>
                      </a:pPr>
                      <a:r>
                        <a:rPr lang="en-US" sz="2000">
                          <a:solidFill>
                            <a:schemeClr val="tx1"/>
                          </a:solidFill>
                        </a:rPr>
                        <a:t>examine properties of metal/wood/plastics</a:t>
                      </a:r>
                    </a:p>
                    <a:p>
                      <a:pPr lvl="1">
                        <a:buFont typeface="Wingdings" panose="05000000000000000000" pitchFamily="2" charset="2"/>
                        <a:buChar char="ü"/>
                      </a:pPr>
                      <a:r>
                        <a:rPr lang="en-US" sz="2000">
                          <a:solidFill>
                            <a:schemeClr val="tx1"/>
                          </a:solidFill>
                        </a:rPr>
                        <a:t>examine how things work</a:t>
                      </a:r>
                    </a:p>
                    <a:p>
                      <a:pPr lvl="1">
                        <a:buFont typeface="Wingdings" panose="05000000000000000000" pitchFamily="2" charset="2"/>
                        <a:buChar char="ü"/>
                      </a:pPr>
                      <a:r>
                        <a:rPr lang="en-US" sz="2000">
                          <a:solidFill>
                            <a:schemeClr val="tx1"/>
                          </a:solidFill>
                        </a:rPr>
                        <a:t>freehand sketching</a:t>
                      </a:r>
                    </a:p>
                    <a:p>
                      <a:pPr lvl="1">
                        <a:buFont typeface="Wingdings" panose="05000000000000000000" pitchFamily="2" charset="2"/>
                        <a:buChar char="ü"/>
                      </a:pPr>
                      <a:r>
                        <a:rPr lang="en-US" sz="2000">
                          <a:solidFill>
                            <a:schemeClr val="tx1"/>
                          </a:solidFill>
                        </a:rPr>
                        <a:t>joining and assembling materials</a:t>
                      </a:r>
                    </a:p>
                    <a:p>
                      <a:pPr lvl="1">
                        <a:buFont typeface="Wingdings" panose="05000000000000000000" pitchFamily="2" charset="2"/>
                        <a:buChar char="ü"/>
                      </a:pPr>
                      <a:r>
                        <a:rPr lang="en-US" sz="2000">
                          <a:solidFill>
                            <a:schemeClr val="tx1"/>
                          </a:solidFill>
                        </a:rPr>
                        <a:t>learn about basic electronic components </a:t>
                      </a:r>
                    </a:p>
                  </a:txBody>
                  <a:tcPr>
                    <a:solidFill>
                      <a:schemeClr val="accent1">
                        <a:lumMod val="60000"/>
                        <a:lumOff val="40000"/>
                      </a:schemeClr>
                    </a:solidFill>
                  </a:tcPr>
                </a:tc>
                <a:extLst>
                  <a:ext uri="{0D108BD9-81ED-4DB2-BD59-A6C34878D82A}">
                    <a16:rowId xmlns:a16="http://schemas.microsoft.com/office/drawing/2014/main" val="933473837"/>
                  </a:ext>
                </a:extLst>
              </a:tr>
              <a:tr h="1278305">
                <a:tc>
                  <a:txBody>
                    <a:bodyPr/>
                    <a:lstStyle/>
                    <a:p>
                      <a:pPr marL="0" indent="0">
                        <a:buNone/>
                      </a:pPr>
                      <a:r>
                        <a:rPr lang="en-US" sz="2000" b="1">
                          <a:solidFill>
                            <a:schemeClr val="tx1"/>
                          </a:solidFill>
                        </a:rPr>
                        <a:t>Examination: </a:t>
                      </a:r>
                    </a:p>
                    <a:p>
                      <a:pPr marL="0" indent="0">
                        <a:buNone/>
                      </a:pPr>
                      <a:r>
                        <a:rPr lang="en-US" sz="2000">
                          <a:solidFill>
                            <a:schemeClr val="tx1"/>
                          </a:solidFill>
                        </a:rPr>
                        <a:t>CBA 1 (2nd Year) Engineering in Action </a:t>
                      </a:r>
                    </a:p>
                    <a:p>
                      <a:pPr marL="0" indent="0">
                        <a:buNone/>
                      </a:pPr>
                      <a:r>
                        <a:rPr lang="en-US" sz="2000">
                          <a:solidFill>
                            <a:schemeClr val="tx1"/>
                          </a:solidFill>
                        </a:rPr>
                        <a:t>CBA 2 (3rd Year) Research &amp; Development </a:t>
                      </a:r>
                    </a:p>
                    <a:p>
                      <a:pPr marL="0" indent="0">
                        <a:buNone/>
                      </a:pPr>
                      <a:r>
                        <a:rPr lang="en-US" sz="2000">
                          <a:solidFill>
                            <a:schemeClr val="tx1"/>
                          </a:solidFill>
                        </a:rPr>
                        <a:t>SEC Examination: Project 70% &amp; Written Examination 30% </a:t>
                      </a:r>
                    </a:p>
                  </a:txBody>
                  <a:tcPr/>
                </a:tc>
                <a:extLst>
                  <a:ext uri="{0D108BD9-81ED-4DB2-BD59-A6C34878D82A}">
                    <a16:rowId xmlns:a16="http://schemas.microsoft.com/office/drawing/2014/main" val="1523729440"/>
                  </a:ext>
                </a:extLst>
              </a:tr>
              <a:tr h="983311">
                <a:tc>
                  <a:txBody>
                    <a:bodyPr/>
                    <a:lstStyle/>
                    <a:p>
                      <a:pPr marL="0" indent="0">
                        <a:buNone/>
                      </a:pPr>
                      <a:r>
                        <a:rPr lang="en-US" sz="2000" b="1">
                          <a:solidFill>
                            <a:schemeClr val="tx1"/>
                          </a:solidFill>
                        </a:rPr>
                        <a:t>Careers/Courses: </a:t>
                      </a:r>
                      <a:r>
                        <a:rPr lang="en-US" sz="2000">
                          <a:solidFill>
                            <a:schemeClr val="tx1"/>
                          </a:solidFill>
                        </a:rPr>
                        <a:t>Aircraft Technician, Fitter/Turner, Industrial Design / Operatives, Mechanics, Mechanical Production, Structural and Civil Engineer, Toolmaker and Welder. </a:t>
                      </a:r>
                    </a:p>
                  </a:txBody>
                  <a:tcPr/>
                </a:tc>
                <a:extLst>
                  <a:ext uri="{0D108BD9-81ED-4DB2-BD59-A6C34878D82A}">
                    <a16:rowId xmlns:a16="http://schemas.microsoft.com/office/drawing/2014/main" val="1225127414"/>
                  </a:ext>
                </a:extLst>
              </a:tr>
            </a:tbl>
          </a:graphicData>
        </a:graphic>
      </p:graphicFrame>
    </p:spTree>
    <p:extLst>
      <p:ext uri="{BB962C8B-B14F-4D97-AF65-F5344CB8AC3E}">
        <p14:creationId xmlns:p14="http://schemas.microsoft.com/office/powerpoint/2010/main" val="1421378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2" y="149822"/>
            <a:ext cx="2504661" cy="1325563"/>
          </a:xfrm>
        </p:spPr>
        <p:txBody>
          <a:bodyPr/>
          <a:lstStyle/>
          <a:p>
            <a:r>
              <a:rPr lang="en-IE" b="1"/>
              <a:t>Graphics</a:t>
            </a:r>
          </a:p>
        </p:txBody>
      </p:sp>
      <p:sp>
        <p:nvSpPr>
          <p:cNvPr id="3" name="Content Placeholder 2"/>
          <p:cNvSpPr>
            <a:spLocks noGrp="1"/>
          </p:cNvSpPr>
          <p:nvPr>
            <p:ph idx="1"/>
          </p:nvPr>
        </p:nvSpPr>
        <p:spPr>
          <a:xfrm>
            <a:off x="198783" y="6366786"/>
            <a:ext cx="10515600" cy="522063"/>
          </a:xfrm>
        </p:spPr>
        <p:txBody>
          <a:bodyPr>
            <a:normAutofit/>
          </a:bodyPr>
          <a:lstStyle/>
          <a:p>
            <a:pPr marL="0" indent="0">
              <a:buNone/>
            </a:pPr>
            <a:r>
              <a:rPr lang="en-US" sz="2400">
                <a:hlinkClick r:id="rId2"/>
              </a:rPr>
              <a:t>https://curriculumonline.ie/Junior-cycle/Junior-Cycle-Subjects/Graphics/Rationale/</a:t>
            </a:r>
            <a:endParaRPr lang="en-US" sz="2400"/>
          </a:p>
        </p:txBody>
      </p:sp>
      <p:pic>
        <p:nvPicPr>
          <p:cNvPr id="4" name="Picture 3"/>
          <p:cNvPicPr>
            <a:picLocks noChangeAspect="1"/>
          </p:cNvPicPr>
          <p:nvPr/>
        </p:nvPicPr>
        <p:blipFill>
          <a:blip r:embed="rId3"/>
          <a:stretch>
            <a:fillRect/>
          </a:stretch>
        </p:blipFill>
        <p:spPr>
          <a:xfrm>
            <a:off x="6400800" y="149822"/>
            <a:ext cx="5466522" cy="2010282"/>
          </a:xfrm>
          <a:prstGeom prst="rect">
            <a:avLst/>
          </a:prstGeom>
        </p:spPr>
      </p:pic>
      <p:graphicFrame>
        <p:nvGraphicFramePr>
          <p:cNvPr id="5" name="Table 5">
            <a:extLst>
              <a:ext uri="{FF2B5EF4-FFF2-40B4-BE49-F238E27FC236}">
                <a16:creationId xmlns:a16="http://schemas.microsoft.com/office/drawing/2014/main" id="{B81877B0-C76D-6388-4DE4-247A8C6588F3}"/>
              </a:ext>
            </a:extLst>
          </p:cNvPr>
          <p:cNvGraphicFramePr>
            <a:graphicFrameLocks noGrp="1"/>
          </p:cNvGraphicFramePr>
          <p:nvPr>
            <p:extLst>
              <p:ext uri="{D42A27DB-BD31-4B8C-83A1-F6EECF244321}">
                <p14:modId xmlns:p14="http://schemas.microsoft.com/office/powerpoint/2010/main" val="4103462496"/>
              </p:ext>
            </p:extLst>
          </p:nvPr>
        </p:nvGraphicFramePr>
        <p:xfrm>
          <a:off x="198783" y="1733826"/>
          <a:ext cx="11668539" cy="4297680"/>
        </p:xfrm>
        <a:graphic>
          <a:graphicData uri="http://schemas.openxmlformats.org/drawingml/2006/table">
            <a:tbl>
              <a:tblPr firstRow="1" bandRow="1">
                <a:tableStyleId>{00A15C55-8517-42AA-B614-E9B94910E393}</a:tableStyleId>
              </a:tblPr>
              <a:tblGrid>
                <a:gridCol w="11668539">
                  <a:extLst>
                    <a:ext uri="{9D8B030D-6E8A-4147-A177-3AD203B41FA5}">
                      <a16:colId xmlns:a16="http://schemas.microsoft.com/office/drawing/2014/main" val="3918747094"/>
                    </a:ext>
                  </a:extLst>
                </a:gridCol>
              </a:tblGrid>
              <a:tr h="370840">
                <a:tc>
                  <a:txBody>
                    <a:bodyPr/>
                    <a:lstStyle/>
                    <a:p>
                      <a:pPr marL="0" indent="0">
                        <a:buNone/>
                      </a:pPr>
                      <a:r>
                        <a:rPr lang="en-US" sz="2200" b="0">
                          <a:solidFill>
                            <a:schemeClr val="tx1"/>
                          </a:solidFill>
                        </a:rPr>
                        <a:t>In Technical Graphics you will learn how to represent 3-D objects on paper and on computer. What will you do:</a:t>
                      </a:r>
                    </a:p>
                    <a:p>
                      <a:pPr lvl="1">
                        <a:buFont typeface="Wingdings" panose="05000000000000000000" pitchFamily="2" charset="2"/>
                        <a:buChar char="ü"/>
                      </a:pPr>
                      <a:r>
                        <a:rPr lang="en-US" sz="2200">
                          <a:solidFill>
                            <a:schemeClr val="tx1"/>
                          </a:solidFill>
                        </a:rPr>
                        <a:t>produce neat drawings of everyday items</a:t>
                      </a:r>
                    </a:p>
                    <a:p>
                      <a:pPr lvl="1">
                        <a:buFont typeface="Wingdings" panose="05000000000000000000" pitchFamily="2" charset="2"/>
                        <a:buChar char="ü"/>
                      </a:pPr>
                      <a:r>
                        <a:rPr lang="en-US" sz="2200">
                          <a:solidFill>
                            <a:schemeClr val="tx1"/>
                          </a:solidFill>
                        </a:rPr>
                        <a:t>create models on the computer</a:t>
                      </a:r>
                    </a:p>
                    <a:p>
                      <a:pPr lvl="1">
                        <a:buFont typeface="Wingdings" panose="05000000000000000000" pitchFamily="2" charset="2"/>
                        <a:buChar char="ü"/>
                      </a:pPr>
                      <a:r>
                        <a:rPr lang="en-US" sz="2200">
                          <a:solidFill>
                            <a:schemeClr val="tx1"/>
                          </a:solidFill>
                        </a:rPr>
                        <a:t>sketching, </a:t>
                      </a:r>
                      <a:r>
                        <a:rPr lang="en-US" sz="2200" err="1">
                          <a:solidFill>
                            <a:schemeClr val="tx1"/>
                          </a:solidFill>
                        </a:rPr>
                        <a:t>colouring</a:t>
                      </a:r>
                      <a:r>
                        <a:rPr lang="en-US" sz="2200">
                          <a:solidFill>
                            <a:schemeClr val="tx1"/>
                          </a:solidFill>
                        </a:rPr>
                        <a:t> and shading of objects</a:t>
                      </a:r>
                    </a:p>
                    <a:p>
                      <a:pPr lvl="1">
                        <a:buFont typeface="Wingdings" panose="05000000000000000000" pitchFamily="2" charset="2"/>
                        <a:buChar char="ü"/>
                      </a:pPr>
                      <a:r>
                        <a:rPr lang="en-US" sz="2200">
                          <a:solidFill>
                            <a:schemeClr val="tx1"/>
                          </a:solidFill>
                        </a:rPr>
                        <a:t>make cardboard / paper cut-outs of items </a:t>
                      </a:r>
                    </a:p>
                  </a:txBody>
                  <a:tcPr>
                    <a:solidFill>
                      <a:schemeClr val="accent4">
                        <a:lumMod val="40000"/>
                        <a:lumOff val="60000"/>
                      </a:schemeClr>
                    </a:solidFill>
                  </a:tcPr>
                </a:tc>
                <a:extLst>
                  <a:ext uri="{0D108BD9-81ED-4DB2-BD59-A6C34878D82A}">
                    <a16:rowId xmlns:a16="http://schemas.microsoft.com/office/drawing/2014/main" val="3849700965"/>
                  </a:ext>
                </a:extLst>
              </a:tr>
              <a:tr h="370840">
                <a:tc>
                  <a:txBody>
                    <a:bodyPr/>
                    <a:lstStyle/>
                    <a:p>
                      <a:pPr marL="0" indent="0">
                        <a:buNone/>
                      </a:pPr>
                      <a:r>
                        <a:rPr lang="en-US" sz="2200" b="1">
                          <a:solidFill>
                            <a:schemeClr val="tx1"/>
                          </a:solidFill>
                        </a:rPr>
                        <a:t>Examination: </a:t>
                      </a:r>
                    </a:p>
                    <a:p>
                      <a:pPr marL="0" indent="0">
                        <a:buNone/>
                      </a:pPr>
                      <a:r>
                        <a:rPr lang="en-US" sz="2200">
                          <a:solidFill>
                            <a:schemeClr val="tx1"/>
                          </a:solidFill>
                        </a:rPr>
                        <a:t>CBA 1 (2nd Year) Communication through Sketching </a:t>
                      </a:r>
                    </a:p>
                    <a:p>
                      <a:pPr marL="0" indent="0">
                        <a:buNone/>
                      </a:pPr>
                      <a:r>
                        <a:rPr lang="en-US" sz="2200">
                          <a:solidFill>
                            <a:schemeClr val="tx1"/>
                          </a:solidFill>
                        </a:rPr>
                        <a:t>CBA 2 (3rd Year) Graphical Presentation Skills </a:t>
                      </a:r>
                    </a:p>
                    <a:p>
                      <a:pPr marL="0" indent="0">
                        <a:buNone/>
                      </a:pPr>
                      <a:r>
                        <a:rPr lang="en-US" sz="2200">
                          <a:solidFill>
                            <a:schemeClr val="tx1"/>
                          </a:solidFill>
                        </a:rPr>
                        <a:t>SEC Examination: Project 70% &amp; Written Examination 30% </a:t>
                      </a:r>
                    </a:p>
                  </a:txBody>
                  <a:tcPr/>
                </a:tc>
                <a:extLst>
                  <a:ext uri="{0D108BD9-81ED-4DB2-BD59-A6C34878D82A}">
                    <a16:rowId xmlns:a16="http://schemas.microsoft.com/office/drawing/2014/main" val="4134363577"/>
                  </a:ext>
                </a:extLst>
              </a:tr>
              <a:tr h="370840">
                <a:tc>
                  <a:txBody>
                    <a:bodyPr/>
                    <a:lstStyle/>
                    <a:p>
                      <a:pPr marL="0" indent="0">
                        <a:buNone/>
                      </a:pPr>
                      <a:r>
                        <a:rPr lang="en-US" sz="2200" b="1">
                          <a:solidFill>
                            <a:schemeClr val="tx1"/>
                          </a:solidFill>
                        </a:rPr>
                        <a:t>Careers/Courses: </a:t>
                      </a:r>
                      <a:r>
                        <a:rPr lang="en-US" sz="2200">
                          <a:solidFill>
                            <a:schemeClr val="tx1"/>
                          </a:solidFill>
                        </a:rPr>
                        <a:t>Civil Engineering, Mechanical Engineering, Construction Management, Architecture, Product Design, Quantity Surveyor, Draughtsman, Graphic Design and Teaching . </a:t>
                      </a:r>
                    </a:p>
                  </a:txBody>
                  <a:tcPr/>
                </a:tc>
                <a:extLst>
                  <a:ext uri="{0D108BD9-81ED-4DB2-BD59-A6C34878D82A}">
                    <a16:rowId xmlns:a16="http://schemas.microsoft.com/office/drawing/2014/main" val="4230981035"/>
                  </a:ext>
                </a:extLst>
              </a:tr>
            </a:tbl>
          </a:graphicData>
        </a:graphic>
      </p:graphicFrame>
    </p:spTree>
    <p:extLst>
      <p:ext uri="{BB962C8B-B14F-4D97-AF65-F5344CB8AC3E}">
        <p14:creationId xmlns:p14="http://schemas.microsoft.com/office/powerpoint/2010/main" val="4167988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13" y="88444"/>
            <a:ext cx="4755588" cy="1325563"/>
          </a:xfrm>
        </p:spPr>
        <p:txBody>
          <a:bodyPr/>
          <a:lstStyle/>
          <a:p>
            <a:r>
              <a:rPr lang="en-IE" b="1"/>
              <a:t>Wood Technology</a:t>
            </a:r>
          </a:p>
        </p:txBody>
      </p:sp>
      <p:sp>
        <p:nvSpPr>
          <p:cNvPr id="3" name="Content Placeholder 2"/>
          <p:cNvSpPr>
            <a:spLocks noGrp="1"/>
          </p:cNvSpPr>
          <p:nvPr>
            <p:ph idx="1"/>
          </p:nvPr>
        </p:nvSpPr>
        <p:spPr>
          <a:xfrm>
            <a:off x="81455" y="6333109"/>
            <a:ext cx="12110545" cy="508380"/>
          </a:xfrm>
        </p:spPr>
        <p:txBody>
          <a:bodyPr vert="horz" lIns="91440" tIns="45720" rIns="91440" bIns="45720" rtlCol="0" anchor="t">
            <a:normAutofit/>
          </a:bodyPr>
          <a:lstStyle/>
          <a:p>
            <a:pPr marL="0" indent="0">
              <a:buNone/>
            </a:pPr>
            <a:r>
              <a:rPr lang="en-US" sz="2000">
                <a:ea typeface="+mn-lt"/>
                <a:cs typeface="+mn-lt"/>
                <a:hlinkClick r:id="rId2"/>
              </a:rPr>
              <a:t>Wood Technology | Curriculum Online</a:t>
            </a:r>
            <a:endParaRPr lang="en-US"/>
          </a:p>
        </p:txBody>
      </p:sp>
      <p:pic>
        <p:nvPicPr>
          <p:cNvPr id="4" name="Picture 3"/>
          <p:cNvPicPr>
            <a:picLocks noChangeAspect="1"/>
          </p:cNvPicPr>
          <p:nvPr/>
        </p:nvPicPr>
        <p:blipFill>
          <a:blip r:embed="rId3"/>
          <a:stretch>
            <a:fillRect/>
          </a:stretch>
        </p:blipFill>
        <p:spPr>
          <a:xfrm>
            <a:off x="5380383" y="43983"/>
            <a:ext cx="6391204" cy="2169130"/>
          </a:xfrm>
          <a:prstGeom prst="rect">
            <a:avLst/>
          </a:prstGeom>
        </p:spPr>
      </p:pic>
      <p:graphicFrame>
        <p:nvGraphicFramePr>
          <p:cNvPr id="5" name="Table 5">
            <a:extLst>
              <a:ext uri="{FF2B5EF4-FFF2-40B4-BE49-F238E27FC236}">
                <a16:creationId xmlns:a16="http://schemas.microsoft.com/office/drawing/2014/main" id="{37189167-0EA0-9589-DB7A-6227DD294DD3}"/>
              </a:ext>
            </a:extLst>
          </p:cNvPr>
          <p:cNvGraphicFramePr>
            <a:graphicFrameLocks noGrp="1"/>
          </p:cNvGraphicFramePr>
          <p:nvPr>
            <p:extLst>
              <p:ext uri="{D42A27DB-BD31-4B8C-83A1-F6EECF244321}">
                <p14:modId xmlns:p14="http://schemas.microsoft.com/office/powerpoint/2010/main" val="3591048153"/>
              </p:ext>
            </p:extLst>
          </p:nvPr>
        </p:nvGraphicFramePr>
        <p:xfrm>
          <a:off x="203200" y="1899633"/>
          <a:ext cx="11568387" cy="3931920"/>
        </p:xfrm>
        <a:graphic>
          <a:graphicData uri="http://schemas.openxmlformats.org/drawingml/2006/table">
            <a:tbl>
              <a:tblPr firstRow="1" bandRow="1">
                <a:tableStyleId>{21E4AEA4-8DFA-4A89-87EB-49C32662AFE0}</a:tableStyleId>
              </a:tblPr>
              <a:tblGrid>
                <a:gridCol w="11568387">
                  <a:extLst>
                    <a:ext uri="{9D8B030D-6E8A-4147-A177-3AD203B41FA5}">
                      <a16:colId xmlns:a16="http://schemas.microsoft.com/office/drawing/2014/main" val="666888077"/>
                    </a:ext>
                  </a:extLst>
                </a:gridCol>
              </a:tblGrid>
              <a:tr h="370840">
                <a:tc>
                  <a:txBody>
                    <a:bodyPr/>
                    <a:lstStyle/>
                    <a:p>
                      <a:pPr marL="0" indent="0">
                        <a:buNone/>
                      </a:pPr>
                      <a:r>
                        <a:rPr lang="en-US" sz="2000" b="0">
                          <a:solidFill>
                            <a:schemeClr val="tx1"/>
                          </a:solidFill>
                        </a:rPr>
                        <a:t>In Woodwork you will learn to design small projects and the skills required to use tools and equipment to make your designs. Main sections: </a:t>
                      </a:r>
                    </a:p>
                    <a:p>
                      <a:pPr marL="971550" lvl="1" indent="-514350">
                        <a:buAutoNum type="arabicParenR"/>
                      </a:pPr>
                      <a:r>
                        <a:rPr lang="en-US" sz="2000">
                          <a:solidFill>
                            <a:schemeClr val="tx1"/>
                          </a:solidFill>
                        </a:rPr>
                        <a:t>Examine trees &amp; the environment </a:t>
                      </a:r>
                    </a:p>
                    <a:p>
                      <a:pPr marL="971550" lvl="1" indent="-514350">
                        <a:buAutoNum type="arabicParenR"/>
                      </a:pPr>
                      <a:r>
                        <a:rPr lang="en-US" sz="2000">
                          <a:solidFill>
                            <a:schemeClr val="tx1"/>
                          </a:solidFill>
                        </a:rPr>
                        <a:t>Sketching </a:t>
                      </a:r>
                    </a:p>
                    <a:p>
                      <a:pPr marL="971550" lvl="1" indent="-514350">
                        <a:buAutoNum type="arabicParenR"/>
                      </a:pPr>
                      <a:r>
                        <a:rPr lang="en-US" sz="2000">
                          <a:solidFill>
                            <a:schemeClr val="tx1"/>
                          </a:solidFill>
                        </a:rPr>
                        <a:t>Design Project &amp; Folder </a:t>
                      </a:r>
                    </a:p>
                    <a:p>
                      <a:pPr marL="971550" lvl="1" indent="-514350">
                        <a:buAutoNum type="arabicParenR"/>
                      </a:pPr>
                      <a:r>
                        <a:rPr lang="en-US" sz="2000">
                          <a:solidFill>
                            <a:schemeClr val="tx1"/>
                          </a:solidFill>
                        </a:rPr>
                        <a:t>Woodwork theory </a:t>
                      </a:r>
                    </a:p>
                  </a:txBody>
                  <a:tcPr>
                    <a:solidFill>
                      <a:schemeClr val="accent2">
                        <a:lumMod val="60000"/>
                        <a:lumOff val="40000"/>
                      </a:schemeClr>
                    </a:solidFill>
                  </a:tcPr>
                </a:tc>
                <a:extLst>
                  <a:ext uri="{0D108BD9-81ED-4DB2-BD59-A6C34878D82A}">
                    <a16:rowId xmlns:a16="http://schemas.microsoft.com/office/drawing/2014/main" val="2985458341"/>
                  </a:ext>
                </a:extLst>
              </a:tr>
              <a:tr h="370840">
                <a:tc>
                  <a:txBody>
                    <a:bodyPr/>
                    <a:lstStyle/>
                    <a:p>
                      <a:pPr marL="0" indent="0">
                        <a:buNone/>
                      </a:pPr>
                      <a:r>
                        <a:rPr lang="en-US" sz="2000" b="1"/>
                        <a:t>Examination: </a:t>
                      </a:r>
                    </a:p>
                    <a:p>
                      <a:pPr marL="0" indent="0">
                        <a:buNone/>
                      </a:pPr>
                      <a:r>
                        <a:rPr lang="en-US" sz="2000"/>
                        <a:t>CBA 1 (2nd Year) Wood Science in our Environment </a:t>
                      </a:r>
                    </a:p>
                    <a:p>
                      <a:pPr marL="0" indent="0">
                        <a:buNone/>
                      </a:pPr>
                      <a:r>
                        <a:rPr lang="en-US" sz="2000"/>
                        <a:t>CBA 2 (3rd Year) Student Self-analysis &amp; Evaluation </a:t>
                      </a:r>
                    </a:p>
                    <a:p>
                      <a:pPr marL="0" indent="0">
                        <a:buNone/>
                      </a:pPr>
                      <a:r>
                        <a:rPr lang="en-US" sz="2000"/>
                        <a:t>SEC Examination: Project 70% &amp; Written Examination 30% </a:t>
                      </a:r>
                    </a:p>
                  </a:txBody>
                  <a:tcPr/>
                </a:tc>
                <a:extLst>
                  <a:ext uri="{0D108BD9-81ED-4DB2-BD59-A6C34878D82A}">
                    <a16:rowId xmlns:a16="http://schemas.microsoft.com/office/drawing/2014/main" val="3751931495"/>
                  </a:ext>
                </a:extLst>
              </a:tr>
              <a:tr h="370840">
                <a:tc>
                  <a:txBody>
                    <a:bodyPr/>
                    <a:lstStyle/>
                    <a:p>
                      <a:pPr marL="0" indent="0">
                        <a:buNone/>
                      </a:pPr>
                      <a:r>
                        <a:rPr lang="en-US" sz="2000" b="1"/>
                        <a:t>Careers/Courses: </a:t>
                      </a:r>
                      <a:r>
                        <a:rPr lang="en-US" sz="2000"/>
                        <a:t>Sustainable Energy Consultant, Civil Engineering, Mechanical Engineering, Construction Management, Architecture, Quantity Surveyor, Site Foremen, Plumber, Carpenter, Joiner. </a:t>
                      </a:r>
                    </a:p>
                  </a:txBody>
                  <a:tcPr/>
                </a:tc>
                <a:extLst>
                  <a:ext uri="{0D108BD9-81ED-4DB2-BD59-A6C34878D82A}">
                    <a16:rowId xmlns:a16="http://schemas.microsoft.com/office/drawing/2014/main" val="2795007591"/>
                  </a:ext>
                </a:extLst>
              </a:tr>
            </a:tbl>
          </a:graphicData>
        </a:graphic>
      </p:graphicFrame>
    </p:spTree>
    <p:extLst>
      <p:ext uri="{BB962C8B-B14F-4D97-AF65-F5344CB8AC3E}">
        <p14:creationId xmlns:p14="http://schemas.microsoft.com/office/powerpoint/2010/main" val="1761680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944"/>
            <a:ext cx="10515600" cy="1325563"/>
          </a:xfrm>
        </p:spPr>
        <p:txBody>
          <a:bodyPr/>
          <a:lstStyle/>
          <a:p>
            <a:r>
              <a:rPr lang="en-IE" b="1"/>
              <a:t>Geography</a:t>
            </a:r>
          </a:p>
        </p:txBody>
      </p:sp>
      <p:sp>
        <p:nvSpPr>
          <p:cNvPr id="3" name="Content Placeholder 2"/>
          <p:cNvSpPr>
            <a:spLocks noGrp="1"/>
          </p:cNvSpPr>
          <p:nvPr>
            <p:ph idx="1"/>
          </p:nvPr>
        </p:nvSpPr>
        <p:spPr>
          <a:xfrm>
            <a:off x="232598" y="6232992"/>
            <a:ext cx="9613767" cy="640838"/>
          </a:xfrm>
        </p:spPr>
        <p:txBody>
          <a:bodyPr>
            <a:normAutofit fontScale="85000" lnSpcReduction="10000"/>
          </a:bodyPr>
          <a:lstStyle/>
          <a:p>
            <a:pPr marL="0" indent="0">
              <a:buNone/>
            </a:pPr>
            <a:r>
              <a:rPr lang="en-US">
                <a:hlinkClick r:id="rId2"/>
              </a:rPr>
              <a:t>https://curriculumonline.ie/Junior-cycle/Junior-Cycle-Subjects/Geography/</a:t>
            </a:r>
            <a:endParaRPr lang="en-US"/>
          </a:p>
          <a:p>
            <a:pPr marL="0" indent="0">
              <a:buNone/>
            </a:pPr>
            <a:endParaRPr lang="en-IE"/>
          </a:p>
        </p:txBody>
      </p:sp>
      <p:pic>
        <p:nvPicPr>
          <p:cNvPr id="4" name="Picture 3"/>
          <p:cNvPicPr>
            <a:picLocks noChangeAspect="1"/>
          </p:cNvPicPr>
          <p:nvPr/>
        </p:nvPicPr>
        <p:blipFill>
          <a:blip r:embed="rId3"/>
          <a:stretch>
            <a:fillRect/>
          </a:stretch>
        </p:blipFill>
        <p:spPr>
          <a:xfrm>
            <a:off x="2637184" y="0"/>
            <a:ext cx="9324298" cy="3429000"/>
          </a:xfrm>
          <a:prstGeom prst="rect">
            <a:avLst/>
          </a:prstGeom>
        </p:spPr>
      </p:pic>
      <p:graphicFrame>
        <p:nvGraphicFramePr>
          <p:cNvPr id="5" name="Table 5">
            <a:extLst>
              <a:ext uri="{FF2B5EF4-FFF2-40B4-BE49-F238E27FC236}">
                <a16:creationId xmlns:a16="http://schemas.microsoft.com/office/drawing/2014/main" id="{9878B825-C6A9-03A4-851F-F30A72723A97}"/>
              </a:ext>
            </a:extLst>
          </p:cNvPr>
          <p:cNvGraphicFramePr>
            <a:graphicFrameLocks noGrp="1"/>
          </p:cNvGraphicFramePr>
          <p:nvPr>
            <p:extLst>
              <p:ext uri="{D42A27DB-BD31-4B8C-83A1-F6EECF244321}">
                <p14:modId xmlns:p14="http://schemas.microsoft.com/office/powerpoint/2010/main" val="2310984898"/>
              </p:ext>
            </p:extLst>
          </p:nvPr>
        </p:nvGraphicFramePr>
        <p:xfrm>
          <a:off x="209317" y="3418652"/>
          <a:ext cx="11752164" cy="2204720"/>
        </p:xfrm>
        <a:graphic>
          <a:graphicData uri="http://schemas.openxmlformats.org/drawingml/2006/table">
            <a:tbl>
              <a:tblPr firstRow="1" bandRow="1">
                <a:tableStyleId>{93296810-A885-4BE3-A3E7-6D5BEEA58F35}</a:tableStyleId>
              </a:tblPr>
              <a:tblGrid>
                <a:gridCol w="11752164">
                  <a:extLst>
                    <a:ext uri="{9D8B030D-6E8A-4147-A177-3AD203B41FA5}">
                      <a16:colId xmlns:a16="http://schemas.microsoft.com/office/drawing/2014/main" val="3688023771"/>
                    </a:ext>
                  </a:extLst>
                </a:gridCol>
              </a:tblGrid>
              <a:tr h="370840">
                <a:tc>
                  <a:txBody>
                    <a:bodyPr/>
                    <a:lstStyle/>
                    <a:p>
                      <a:pPr marL="0" indent="0">
                        <a:buNone/>
                      </a:pPr>
                      <a:r>
                        <a:rPr lang="en-US" b="0">
                          <a:solidFill>
                            <a:schemeClr val="tx1"/>
                          </a:solidFill>
                        </a:rPr>
                        <a:t>Geography is the study of the Earth’s landscapes, peoples, places, and environments. The study of geography helps to explore and understand the world around you. What will you learn? </a:t>
                      </a:r>
                    </a:p>
                    <a:p>
                      <a:pPr marL="971550" lvl="1" indent="-514350">
                        <a:buAutoNum type="arabicPeriod"/>
                      </a:pPr>
                      <a:r>
                        <a:rPr lang="en-US">
                          <a:solidFill>
                            <a:schemeClr val="tx1"/>
                          </a:solidFill>
                        </a:rPr>
                        <a:t>The Human Habitat - Processes and Change </a:t>
                      </a:r>
                    </a:p>
                    <a:p>
                      <a:pPr marL="971550" lvl="1" indent="-514350">
                        <a:buAutoNum type="arabicPeriod"/>
                      </a:pPr>
                      <a:r>
                        <a:rPr lang="en-US">
                          <a:solidFill>
                            <a:schemeClr val="tx1"/>
                          </a:solidFill>
                        </a:rPr>
                        <a:t>Population, Settlement Patterns and </a:t>
                      </a:r>
                      <a:r>
                        <a:rPr lang="en-US" err="1">
                          <a:solidFill>
                            <a:schemeClr val="tx1"/>
                          </a:solidFill>
                        </a:rPr>
                        <a:t>Urbanisation</a:t>
                      </a:r>
                      <a:r>
                        <a:rPr lang="en-US">
                          <a:solidFill>
                            <a:schemeClr val="tx1"/>
                          </a:solidFill>
                        </a:rPr>
                        <a:t> </a:t>
                      </a:r>
                    </a:p>
                    <a:p>
                      <a:pPr marL="971550" lvl="1" indent="-514350">
                        <a:buAutoNum type="arabicPeriod"/>
                      </a:pPr>
                      <a:r>
                        <a:rPr lang="en-US">
                          <a:solidFill>
                            <a:schemeClr val="tx1"/>
                          </a:solidFill>
                        </a:rPr>
                        <a:t>Patterns in Economic Activity </a:t>
                      </a:r>
                    </a:p>
                  </a:txBody>
                  <a:tcPr>
                    <a:solidFill>
                      <a:schemeClr val="accent6">
                        <a:lumMod val="40000"/>
                        <a:lumOff val="60000"/>
                      </a:schemeClr>
                    </a:solidFill>
                  </a:tcPr>
                </a:tc>
                <a:extLst>
                  <a:ext uri="{0D108BD9-81ED-4DB2-BD59-A6C34878D82A}">
                    <a16:rowId xmlns:a16="http://schemas.microsoft.com/office/drawing/2014/main" val="762196147"/>
                  </a:ext>
                </a:extLst>
              </a:tr>
              <a:tr h="370840">
                <a:tc>
                  <a:txBody>
                    <a:bodyPr/>
                    <a:lstStyle/>
                    <a:p>
                      <a:pPr marL="0" indent="0">
                        <a:buNone/>
                      </a:pPr>
                      <a:r>
                        <a:rPr lang="en-US" b="1"/>
                        <a:t>Examination : </a:t>
                      </a:r>
                      <a:r>
                        <a:rPr lang="en-US"/>
                        <a:t>Written Test (1 Common Paper).</a:t>
                      </a:r>
                    </a:p>
                  </a:txBody>
                  <a:tcPr/>
                </a:tc>
                <a:extLst>
                  <a:ext uri="{0D108BD9-81ED-4DB2-BD59-A6C34878D82A}">
                    <a16:rowId xmlns:a16="http://schemas.microsoft.com/office/drawing/2014/main" val="3883251065"/>
                  </a:ext>
                </a:extLst>
              </a:tr>
              <a:tr h="370840">
                <a:tc>
                  <a:txBody>
                    <a:bodyPr/>
                    <a:lstStyle/>
                    <a:p>
                      <a:pPr marL="0" indent="0">
                        <a:buNone/>
                      </a:pPr>
                      <a:r>
                        <a:rPr lang="en-US" b="1"/>
                        <a:t>Careers/Courses: </a:t>
                      </a:r>
                      <a:r>
                        <a:rPr lang="en-US"/>
                        <a:t>Town planning, Teaching, Engineering, Geology. </a:t>
                      </a:r>
                    </a:p>
                  </a:txBody>
                  <a:tcPr/>
                </a:tc>
                <a:extLst>
                  <a:ext uri="{0D108BD9-81ED-4DB2-BD59-A6C34878D82A}">
                    <a16:rowId xmlns:a16="http://schemas.microsoft.com/office/drawing/2014/main" val="3939920039"/>
                  </a:ext>
                </a:extLst>
              </a:tr>
            </a:tbl>
          </a:graphicData>
        </a:graphic>
      </p:graphicFrame>
      <p:sp>
        <p:nvSpPr>
          <p:cNvPr id="6" name="Arrow: Right 5">
            <a:extLst>
              <a:ext uri="{FF2B5EF4-FFF2-40B4-BE49-F238E27FC236}">
                <a16:creationId xmlns:a16="http://schemas.microsoft.com/office/drawing/2014/main" id="{1A64CA09-6E36-CA14-C67C-66E306B601F0}"/>
              </a:ext>
            </a:extLst>
          </p:cNvPr>
          <p:cNvSpPr/>
          <p:nvPr/>
        </p:nvSpPr>
        <p:spPr>
          <a:xfrm>
            <a:off x="209317" y="1112619"/>
            <a:ext cx="2427867" cy="189597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i="1"/>
              <a:t>Enlarge this image so you can see all the topics covered</a:t>
            </a:r>
            <a:r>
              <a:rPr lang="en-GB"/>
              <a:t>.</a:t>
            </a:r>
          </a:p>
        </p:txBody>
      </p:sp>
    </p:spTree>
    <p:extLst>
      <p:ext uri="{BB962C8B-B14F-4D97-AF65-F5344CB8AC3E}">
        <p14:creationId xmlns:p14="http://schemas.microsoft.com/office/powerpoint/2010/main" val="308802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929" y="145774"/>
            <a:ext cx="5075583" cy="1325563"/>
          </a:xfrm>
        </p:spPr>
        <p:txBody>
          <a:bodyPr/>
          <a:lstStyle/>
          <a:p>
            <a:r>
              <a:rPr lang="en-IE" b="1"/>
              <a:t>Home Economics</a:t>
            </a:r>
          </a:p>
        </p:txBody>
      </p:sp>
      <p:sp>
        <p:nvSpPr>
          <p:cNvPr id="3" name="Content Placeholder 2"/>
          <p:cNvSpPr>
            <a:spLocks noGrp="1"/>
          </p:cNvSpPr>
          <p:nvPr>
            <p:ph idx="1"/>
          </p:nvPr>
        </p:nvSpPr>
        <p:spPr>
          <a:xfrm>
            <a:off x="89338" y="6294783"/>
            <a:ext cx="10070662" cy="404190"/>
          </a:xfrm>
        </p:spPr>
        <p:txBody>
          <a:bodyPr>
            <a:normAutofit/>
          </a:bodyPr>
          <a:lstStyle/>
          <a:p>
            <a:pPr marL="0" indent="0">
              <a:buNone/>
            </a:pPr>
            <a:r>
              <a:rPr lang="en-US" sz="2000">
                <a:hlinkClick r:id="rId2"/>
              </a:rPr>
              <a:t>https://curriculumonline.ie/Junior-cycle/Junior-Cycle-subjects/Home-Economics/Rationale/</a:t>
            </a:r>
            <a:endParaRPr lang="en-US" sz="2000"/>
          </a:p>
        </p:txBody>
      </p:sp>
      <p:pic>
        <p:nvPicPr>
          <p:cNvPr id="4" name="Picture 3"/>
          <p:cNvPicPr>
            <a:picLocks noChangeAspect="1"/>
          </p:cNvPicPr>
          <p:nvPr/>
        </p:nvPicPr>
        <p:blipFill>
          <a:blip r:embed="rId3"/>
          <a:stretch>
            <a:fillRect/>
          </a:stretch>
        </p:blipFill>
        <p:spPr>
          <a:xfrm>
            <a:off x="7865853" y="66608"/>
            <a:ext cx="3226218" cy="2127732"/>
          </a:xfrm>
          <a:prstGeom prst="rect">
            <a:avLst/>
          </a:prstGeom>
        </p:spPr>
      </p:pic>
      <p:graphicFrame>
        <p:nvGraphicFramePr>
          <p:cNvPr id="5" name="Table 5">
            <a:extLst>
              <a:ext uri="{FF2B5EF4-FFF2-40B4-BE49-F238E27FC236}">
                <a16:creationId xmlns:a16="http://schemas.microsoft.com/office/drawing/2014/main" id="{0BA36946-77F3-0730-6676-43A2381F29FB}"/>
              </a:ext>
            </a:extLst>
          </p:cNvPr>
          <p:cNvGraphicFramePr>
            <a:graphicFrameLocks noGrp="1"/>
          </p:cNvGraphicFramePr>
          <p:nvPr>
            <p:extLst>
              <p:ext uri="{D42A27DB-BD31-4B8C-83A1-F6EECF244321}">
                <p14:modId xmlns:p14="http://schemas.microsoft.com/office/powerpoint/2010/main" val="2462562591"/>
              </p:ext>
            </p:extLst>
          </p:nvPr>
        </p:nvGraphicFramePr>
        <p:xfrm>
          <a:off x="237092" y="1895061"/>
          <a:ext cx="11717816" cy="3998293"/>
        </p:xfrm>
        <a:graphic>
          <a:graphicData uri="http://schemas.openxmlformats.org/drawingml/2006/table">
            <a:tbl>
              <a:tblPr firstRow="1" bandRow="1">
                <a:tableStyleId>{F5AB1C69-6EDB-4FF4-983F-18BD219EF322}</a:tableStyleId>
              </a:tblPr>
              <a:tblGrid>
                <a:gridCol w="11717816">
                  <a:extLst>
                    <a:ext uri="{9D8B030D-6E8A-4147-A177-3AD203B41FA5}">
                      <a16:colId xmlns:a16="http://schemas.microsoft.com/office/drawing/2014/main" val="4132307534"/>
                    </a:ext>
                  </a:extLst>
                </a:gridCol>
              </a:tblGrid>
              <a:tr h="1446095">
                <a:tc>
                  <a:txBody>
                    <a:bodyPr/>
                    <a:lstStyle/>
                    <a:p>
                      <a:pPr marL="0" indent="0">
                        <a:buNone/>
                      </a:pPr>
                      <a:r>
                        <a:rPr lang="en-US" sz="2200" b="0">
                          <a:solidFill>
                            <a:schemeClr val="tx1"/>
                          </a:solidFill>
                        </a:rPr>
                        <a:t>Junior Cycle Home Economics develops knowledge, understanding, skills and values necessary for healthy and sustainable living as an individual and as a member of families &amp; society. 3 Strands: </a:t>
                      </a:r>
                    </a:p>
                    <a:p>
                      <a:pPr marL="971550" lvl="1" indent="-514350">
                        <a:buAutoNum type="arabicParenR"/>
                      </a:pPr>
                      <a:r>
                        <a:rPr lang="en-US" sz="2200">
                          <a:solidFill>
                            <a:schemeClr val="tx1"/>
                          </a:solidFill>
                        </a:rPr>
                        <a:t>Food, Health &amp; Culinary skills </a:t>
                      </a:r>
                    </a:p>
                    <a:p>
                      <a:pPr marL="971550" lvl="1" indent="-514350">
                        <a:buAutoNum type="arabicParenR"/>
                      </a:pPr>
                      <a:r>
                        <a:rPr lang="en-US" sz="2200">
                          <a:solidFill>
                            <a:schemeClr val="tx1"/>
                          </a:solidFill>
                        </a:rPr>
                        <a:t>Responsible Family living </a:t>
                      </a:r>
                    </a:p>
                    <a:p>
                      <a:pPr marL="971550" lvl="1" indent="-514350">
                        <a:buAutoNum type="arabicParenR"/>
                      </a:pPr>
                      <a:r>
                        <a:rPr lang="en-US" sz="2200">
                          <a:solidFill>
                            <a:schemeClr val="tx1"/>
                          </a:solidFill>
                        </a:rPr>
                        <a:t>Textiles &amp; Craft </a:t>
                      </a:r>
                    </a:p>
                  </a:txBody>
                  <a:tcPr>
                    <a:solidFill>
                      <a:srgbClr val="FF99FF"/>
                    </a:solidFill>
                  </a:tcPr>
                </a:tc>
                <a:extLst>
                  <a:ext uri="{0D108BD9-81ED-4DB2-BD59-A6C34878D82A}">
                    <a16:rowId xmlns:a16="http://schemas.microsoft.com/office/drawing/2014/main" val="220577110"/>
                  </a:ext>
                </a:extLst>
              </a:tr>
              <a:tr h="1161821">
                <a:tc>
                  <a:txBody>
                    <a:bodyPr/>
                    <a:lstStyle/>
                    <a:p>
                      <a:pPr marL="0" indent="0">
                        <a:buNone/>
                      </a:pPr>
                      <a:r>
                        <a:rPr lang="en-US" sz="2200" b="1">
                          <a:solidFill>
                            <a:schemeClr val="tx1"/>
                          </a:solidFill>
                        </a:rPr>
                        <a:t>Examination: </a:t>
                      </a:r>
                    </a:p>
                    <a:p>
                      <a:pPr marL="0" indent="0">
                        <a:buNone/>
                      </a:pPr>
                      <a:r>
                        <a:rPr lang="en-US" sz="2200">
                          <a:solidFill>
                            <a:schemeClr val="tx1"/>
                          </a:solidFill>
                        </a:rPr>
                        <a:t>CBA 1 (2nd Year) Creative Textiles </a:t>
                      </a:r>
                    </a:p>
                    <a:p>
                      <a:pPr marL="0" indent="0">
                        <a:buNone/>
                      </a:pPr>
                      <a:r>
                        <a:rPr lang="en-US" sz="2200">
                          <a:solidFill>
                            <a:schemeClr val="tx1"/>
                          </a:solidFill>
                        </a:rPr>
                        <a:t>CBA 2 (3rd Year) Food Literacy Skills Brief </a:t>
                      </a:r>
                    </a:p>
                    <a:p>
                      <a:pPr marL="0" indent="0">
                        <a:buNone/>
                      </a:pPr>
                      <a:r>
                        <a:rPr lang="en-US" sz="2200">
                          <a:solidFill>
                            <a:schemeClr val="tx1"/>
                          </a:solidFill>
                        </a:rPr>
                        <a:t>SEC Examination: Cookery Exam 50% &amp; Written Exam 50% </a:t>
                      </a:r>
                    </a:p>
                  </a:txBody>
                  <a:tcPr>
                    <a:solidFill>
                      <a:srgbClr val="FFE1FF"/>
                    </a:solidFill>
                  </a:tcPr>
                </a:tc>
                <a:extLst>
                  <a:ext uri="{0D108BD9-81ED-4DB2-BD59-A6C34878D82A}">
                    <a16:rowId xmlns:a16="http://schemas.microsoft.com/office/drawing/2014/main" val="2331949792"/>
                  </a:ext>
                </a:extLst>
              </a:tr>
              <a:tr h="797893">
                <a:tc>
                  <a:txBody>
                    <a:bodyPr/>
                    <a:lstStyle/>
                    <a:p>
                      <a:r>
                        <a:rPr lang="en-GB" sz="2200" b="1" i="0" kern="1200">
                          <a:solidFill>
                            <a:schemeClr val="tx1"/>
                          </a:solidFill>
                          <a:effectLst/>
                          <a:latin typeface="+mn-lt"/>
                          <a:ea typeface="+mn-ea"/>
                          <a:cs typeface="+mn-cs"/>
                        </a:rPr>
                        <a:t>Careers/Courses: </a:t>
                      </a:r>
                      <a:r>
                        <a:rPr lang="en-GB" sz="2200" b="0" i="0" kern="1200">
                          <a:solidFill>
                            <a:schemeClr val="tx1"/>
                          </a:solidFill>
                          <a:effectLst/>
                          <a:latin typeface="+mn-lt"/>
                          <a:ea typeface="+mn-ea"/>
                          <a:cs typeface="+mn-cs"/>
                        </a:rPr>
                        <a:t>Hotel, Catering &amp; Tourism, Culinary Arts, Fashion &amp; Design, Childcare, Home Economics Teaching, Social Care, Food Science</a:t>
                      </a:r>
                      <a:endParaRPr lang="en-GB" sz="2200">
                        <a:solidFill>
                          <a:schemeClr val="tx1"/>
                        </a:solidFill>
                      </a:endParaRPr>
                    </a:p>
                  </a:txBody>
                  <a:tcPr>
                    <a:solidFill>
                      <a:srgbClr val="FFCCFF"/>
                    </a:solidFill>
                  </a:tcPr>
                </a:tc>
                <a:extLst>
                  <a:ext uri="{0D108BD9-81ED-4DB2-BD59-A6C34878D82A}">
                    <a16:rowId xmlns:a16="http://schemas.microsoft.com/office/drawing/2014/main" val="1644774626"/>
                  </a:ext>
                </a:extLst>
              </a:tr>
            </a:tbl>
          </a:graphicData>
        </a:graphic>
      </p:graphicFrame>
    </p:spTree>
    <p:extLst>
      <p:ext uri="{BB962C8B-B14F-4D97-AF65-F5344CB8AC3E}">
        <p14:creationId xmlns:p14="http://schemas.microsoft.com/office/powerpoint/2010/main" val="122328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numbers and symbols&#10;&#10;AI-generated content may be incorrect.">
            <a:extLst>
              <a:ext uri="{FF2B5EF4-FFF2-40B4-BE49-F238E27FC236}">
                <a16:creationId xmlns:a16="http://schemas.microsoft.com/office/drawing/2014/main" id="{8C39D592-CA52-70ED-90AC-1E6D2DB1F494}"/>
              </a:ext>
            </a:extLst>
          </p:cNvPr>
          <p:cNvPicPr>
            <a:picLocks noGrp="1" noChangeAspect="1"/>
          </p:cNvPicPr>
          <p:nvPr>
            <p:ph sz="half" idx="2"/>
          </p:nvPr>
        </p:nvPicPr>
        <p:blipFill>
          <a:blip r:embed="rId2"/>
          <a:srcRect l="253" r="1951"/>
          <a:stretch>
            <a:fillRect/>
          </a:stretch>
        </p:blipFill>
        <p:spPr>
          <a:xfrm>
            <a:off x="1143018" y="643467"/>
            <a:ext cx="9905963" cy="5571066"/>
          </a:xfrm>
          <a:prstGeom prst="rect">
            <a:avLst/>
          </a:prstGeom>
        </p:spPr>
      </p:pic>
    </p:spTree>
    <p:extLst>
      <p:ext uri="{BB962C8B-B14F-4D97-AF65-F5344CB8AC3E}">
        <p14:creationId xmlns:p14="http://schemas.microsoft.com/office/powerpoint/2010/main" val="1834977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819"/>
            <a:ext cx="10515600" cy="1325563"/>
          </a:xfrm>
        </p:spPr>
        <p:txBody>
          <a:bodyPr/>
          <a:lstStyle/>
          <a:p>
            <a:r>
              <a:rPr lang="en-IE" b="1"/>
              <a:t>Music</a:t>
            </a:r>
          </a:p>
        </p:txBody>
      </p:sp>
      <p:sp>
        <p:nvSpPr>
          <p:cNvPr id="3" name="Content Placeholder 2"/>
          <p:cNvSpPr>
            <a:spLocks noGrp="1"/>
          </p:cNvSpPr>
          <p:nvPr>
            <p:ph idx="1"/>
          </p:nvPr>
        </p:nvSpPr>
        <p:spPr>
          <a:xfrm>
            <a:off x="245622" y="6297360"/>
            <a:ext cx="9759769" cy="368483"/>
          </a:xfrm>
        </p:spPr>
        <p:txBody>
          <a:bodyPr vert="horz" lIns="91440" tIns="45720" rIns="91440" bIns="45720" rtlCol="0" anchor="t">
            <a:normAutofit/>
          </a:bodyPr>
          <a:lstStyle/>
          <a:p>
            <a:pPr marL="0" indent="0">
              <a:buNone/>
            </a:pPr>
            <a:r>
              <a:rPr lang="en-US" sz="2000">
                <a:ea typeface="+mn-lt"/>
                <a:cs typeface="+mn-lt"/>
                <a:hlinkClick r:id="rId2"/>
              </a:rPr>
              <a:t>Music | Curriculum Online</a:t>
            </a:r>
            <a:endParaRPr lang="en-US"/>
          </a:p>
        </p:txBody>
      </p:sp>
      <p:pic>
        <p:nvPicPr>
          <p:cNvPr id="6" name="Picture 5"/>
          <p:cNvPicPr>
            <a:picLocks noChangeAspect="1"/>
          </p:cNvPicPr>
          <p:nvPr/>
        </p:nvPicPr>
        <p:blipFill>
          <a:blip r:embed="rId3"/>
          <a:stretch>
            <a:fillRect/>
          </a:stretch>
        </p:blipFill>
        <p:spPr>
          <a:xfrm>
            <a:off x="8145793" y="192156"/>
            <a:ext cx="3719195" cy="5792567"/>
          </a:xfrm>
          <a:prstGeom prst="rect">
            <a:avLst/>
          </a:prstGeom>
        </p:spPr>
      </p:pic>
      <p:graphicFrame>
        <p:nvGraphicFramePr>
          <p:cNvPr id="4" name="Table 4">
            <a:extLst>
              <a:ext uri="{FF2B5EF4-FFF2-40B4-BE49-F238E27FC236}">
                <a16:creationId xmlns:a16="http://schemas.microsoft.com/office/drawing/2014/main" id="{88846462-2C7E-B435-96FA-6CCA0A496BEC}"/>
              </a:ext>
            </a:extLst>
          </p:cNvPr>
          <p:cNvGraphicFramePr>
            <a:graphicFrameLocks noGrp="1"/>
          </p:cNvGraphicFramePr>
          <p:nvPr>
            <p:extLst>
              <p:ext uri="{D42A27DB-BD31-4B8C-83A1-F6EECF244321}">
                <p14:modId xmlns:p14="http://schemas.microsoft.com/office/powerpoint/2010/main" val="1627914631"/>
              </p:ext>
            </p:extLst>
          </p:nvPr>
        </p:nvGraphicFramePr>
        <p:xfrm>
          <a:off x="123687" y="873276"/>
          <a:ext cx="8128000" cy="4992422"/>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277340424"/>
                    </a:ext>
                  </a:extLst>
                </a:gridCol>
              </a:tblGrid>
              <a:tr h="1697939">
                <a:tc>
                  <a:txBody>
                    <a:bodyPr/>
                    <a:lstStyle/>
                    <a:p>
                      <a:pPr marL="0" indent="0">
                        <a:buNone/>
                      </a:pPr>
                      <a:r>
                        <a:rPr lang="en-US" sz="2200" b="0">
                          <a:solidFill>
                            <a:schemeClr val="tx1"/>
                          </a:solidFill>
                        </a:rPr>
                        <a:t>In Junior Certificate Music, you will sing and possibly learn how to play an instrument. You will listen to many types of music such as pop, classical and traditional Irish music. You will also start composing. What will you do:</a:t>
                      </a:r>
                    </a:p>
                    <a:p>
                      <a:pPr lvl="1">
                        <a:buFont typeface="Wingdings" panose="05000000000000000000" pitchFamily="2" charset="2"/>
                        <a:buChar char="ü"/>
                      </a:pPr>
                      <a:r>
                        <a:rPr lang="en-US" sz="2200">
                          <a:solidFill>
                            <a:schemeClr val="tx1"/>
                          </a:solidFill>
                        </a:rPr>
                        <a:t>learn about many types of music</a:t>
                      </a:r>
                    </a:p>
                    <a:p>
                      <a:pPr lvl="1">
                        <a:buFont typeface="Wingdings" panose="05000000000000000000" pitchFamily="2" charset="2"/>
                        <a:buChar char="ü"/>
                      </a:pPr>
                      <a:r>
                        <a:rPr lang="en-US" sz="2200">
                          <a:solidFill>
                            <a:schemeClr val="tx1"/>
                          </a:solidFill>
                        </a:rPr>
                        <a:t>learn how to read and write music</a:t>
                      </a:r>
                    </a:p>
                    <a:p>
                      <a:pPr lvl="1">
                        <a:buFont typeface="Wingdings" panose="05000000000000000000" pitchFamily="2" charset="2"/>
                        <a:buChar char="ü"/>
                      </a:pPr>
                      <a:r>
                        <a:rPr lang="en-US" sz="2200">
                          <a:solidFill>
                            <a:schemeClr val="tx1"/>
                          </a:solidFill>
                        </a:rPr>
                        <a:t>learn how to sing songs and maybe how to play an instrument. </a:t>
                      </a:r>
                    </a:p>
                  </a:txBody>
                  <a:tcPr>
                    <a:solidFill>
                      <a:schemeClr val="accent1">
                        <a:lumMod val="40000"/>
                        <a:lumOff val="60000"/>
                      </a:schemeClr>
                    </a:solidFill>
                  </a:tcPr>
                </a:tc>
                <a:extLst>
                  <a:ext uri="{0D108BD9-81ED-4DB2-BD59-A6C34878D82A}">
                    <a16:rowId xmlns:a16="http://schemas.microsoft.com/office/drawing/2014/main" val="4001808194"/>
                  </a:ext>
                </a:extLst>
              </a:tr>
              <a:tr h="1131114">
                <a:tc>
                  <a:txBody>
                    <a:bodyPr/>
                    <a:lstStyle/>
                    <a:p>
                      <a:pPr marL="0" indent="0">
                        <a:buNone/>
                      </a:pPr>
                      <a:r>
                        <a:rPr lang="en-US" sz="2200" b="1"/>
                        <a:t>Examination: </a:t>
                      </a:r>
                    </a:p>
                    <a:p>
                      <a:pPr marL="0" indent="0">
                        <a:buNone/>
                      </a:pPr>
                      <a:r>
                        <a:rPr lang="en-US" sz="2200"/>
                        <a:t>CBA 1 (2nd Year) Composition Portfolio </a:t>
                      </a:r>
                    </a:p>
                    <a:p>
                      <a:pPr marL="0" indent="0">
                        <a:buNone/>
                      </a:pPr>
                      <a:r>
                        <a:rPr lang="en-US" sz="2200"/>
                        <a:t>CBA 2 (3rd Year) </a:t>
                      </a:r>
                      <a:r>
                        <a:rPr lang="en-US" sz="2200" err="1"/>
                        <a:t>Programme</a:t>
                      </a:r>
                      <a:r>
                        <a:rPr lang="en-US" sz="2200"/>
                        <a:t> Note (Leads on to Practical Exam) </a:t>
                      </a:r>
                    </a:p>
                    <a:p>
                      <a:pPr marL="0" indent="0">
                        <a:buNone/>
                      </a:pPr>
                      <a:r>
                        <a:rPr lang="en-US" sz="2200"/>
                        <a:t>SEC Examination: Practical Exam 30% &amp; Written Examination 70% </a:t>
                      </a:r>
                    </a:p>
                  </a:txBody>
                  <a:tcPr/>
                </a:tc>
                <a:extLst>
                  <a:ext uri="{0D108BD9-81ED-4DB2-BD59-A6C34878D82A}">
                    <a16:rowId xmlns:a16="http://schemas.microsoft.com/office/drawing/2014/main" val="1134107716"/>
                  </a:ext>
                </a:extLst>
              </a:tr>
              <a:tr h="1121462">
                <a:tc>
                  <a:txBody>
                    <a:bodyPr/>
                    <a:lstStyle/>
                    <a:p>
                      <a:pPr marL="0" indent="0">
                        <a:buNone/>
                      </a:pPr>
                      <a:r>
                        <a:rPr lang="en-US" sz="2200" b="1"/>
                        <a:t>Careers/Courses: </a:t>
                      </a:r>
                      <a:r>
                        <a:rPr lang="en-US" sz="2200"/>
                        <a:t>Composer, Conductor, Sound Engineer, Primary School Teaching, Drama &amp; Theatre &amp; Communications. </a:t>
                      </a:r>
                    </a:p>
                  </a:txBody>
                  <a:tcPr/>
                </a:tc>
                <a:extLst>
                  <a:ext uri="{0D108BD9-81ED-4DB2-BD59-A6C34878D82A}">
                    <a16:rowId xmlns:a16="http://schemas.microsoft.com/office/drawing/2014/main" val="1432127322"/>
                  </a:ext>
                </a:extLst>
              </a:tr>
            </a:tbl>
          </a:graphicData>
        </a:graphic>
      </p:graphicFrame>
    </p:spTree>
    <p:extLst>
      <p:ext uri="{BB962C8B-B14F-4D97-AF65-F5344CB8AC3E}">
        <p14:creationId xmlns:p14="http://schemas.microsoft.com/office/powerpoint/2010/main" val="46388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17D8-5C48-4273-93C1-9155D1C8AA62}"/>
              </a:ext>
            </a:extLst>
          </p:cNvPr>
          <p:cNvSpPr>
            <a:spLocks noGrp="1"/>
          </p:cNvSpPr>
          <p:nvPr>
            <p:ph type="title"/>
          </p:nvPr>
        </p:nvSpPr>
        <p:spPr>
          <a:xfrm>
            <a:off x="762000" y="559678"/>
            <a:ext cx="3567915" cy="4952492"/>
          </a:xfrm>
        </p:spPr>
        <p:txBody>
          <a:bodyPr>
            <a:normAutofit/>
          </a:bodyPr>
          <a:lstStyle/>
          <a:p>
            <a:r>
              <a:rPr lang="en-IE">
                <a:solidFill>
                  <a:schemeClr val="bg1"/>
                </a:solidFill>
              </a:rPr>
              <a:t>Choosing subjects </a:t>
            </a:r>
          </a:p>
        </p:txBody>
      </p:sp>
      <p:graphicFrame>
        <p:nvGraphicFramePr>
          <p:cNvPr id="5" name="Content Placeholder 2">
            <a:extLst>
              <a:ext uri="{FF2B5EF4-FFF2-40B4-BE49-F238E27FC236}">
                <a16:creationId xmlns:a16="http://schemas.microsoft.com/office/drawing/2014/main" id="{041C03B1-F0E4-4773-865F-3AC5D12A5669}"/>
              </a:ext>
            </a:extLst>
          </p:cNvPr>
          <p:cNvGraphicFramePr>
            <a:graphicFrameLocks noGrp="1"/>
          </p:cNvGraphicFramePr>
          <p:nvPr>
            <p:ph idx="1"/>
            <p:extLst>
              <p:ext uri="{D42A27DB-BD31-4B8C-83A1-F6EECF244321}">
                <p14:modId xmlns:p14="http://schemas.microsoft.com/office/powerpoint/2010/main" val="4249198372"/>
              </p:ext>
            </p:extLst>
          </p:nvPr>
        </p:nvGraphicFramePr>
        <p:xfrm>
          <a:off x="3737113" y="568325"/>
          <a:ext cx="8136835" cy="6099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932890" y="5744324"/>
            <a:ext cx="6563372" cy="923330"/>
          </a:xfrm>
          <a:prstGeom prst="rect">
            <a:avLst/>
          </a:prstGeom>
          <a:noFill/>
        </p:spPr>
        <p:txBody>
          <a:bodyPr wrap="square" rtlCol="0">
            <a:spAutoFit/>
          </a:bodyPr>
          <a:lstStyle/>
          <a:p>
            <a:r>
              <a:rPr lang="en-US" b="1">
                <a:solidFill>
                  <a:schemeClr val="bg1"/>
                </a:solidFill>
              </a:rPr>
              <a:t>Use the hyperlinks attached to this presentation to research the subjects on offer; to assess the type of learner you are or identify possible career interests </a:t>
            </a:r>
          </a:p>
        </p:txBody>
      </p:sp>
      <p:sp>
        <p:nvSpPr>
          <p:cNvPr id="6" name="TextBox 5"/>
          <p:cNvSpPr txBox="1"/>
          <p:nvPr/>
        </p:nvSpPr>
        <p:spPr>
          <a:xfrm>
            <a:off x="264811" y="98013"/>
            <a:ext cx="7949765" cy="461665"/>
          </a:xfrm>
          <a:prstGeom prst="rect">
            <a:avLst/>
          </a:prstGeom>
          <a:noFill/>
        </p:spPr>
        <p:txBody>
          <a:bodyPr wrap="square" rtlCol="0">
            <a:spAutoFit/>
          </a:bodyPr>
          <a:lstStyle/>
          <a:p>
            <a:r>
              <a:rPr lang="en-US" sz="2400" b="1">
                <a:latin typeface="Aharoni" panose="02010803020104030203" pitchFamily="2" charset="-79"/>
                <a:cs typeface="Aharoni" panose="02010803020104030203" pitchFamily="2" charset="-79"/>
              </a:rPr>
              <a:t>Take the time to make an informed decision </a:t>
            </a:r>
          </a:p>
        </p:txBody>
      </p:sp>
      <p:pic>
        <p:nvPicPr>
          <p:cNvPr id="8" name="Picture 7" descr="\\W2K8BCC-TEACHER\redirection$\caroline.glynn\Pictures\Screenshots\Screenshot (132).png"/>
          <p:cNvPicPr/>
          <p:nvPr/>
        </p:nvPicPr>
        <p:blipFill rotWithShape="1">
          <a:blip r:embed="rId7" cstate="print">
            <a:extLst>
              <a:ext uri="{28A0092B-C50C-407E-A947-70E740481C1C}">
                <a14:useLocalDpi xmlns:a14="http://schemas.microsoft.com/office/drawing/2010/main" val="0"/>
              </a:ext>
            </a:extLst>
          </a:blip>
          <a:srcRect l="40884" t="19795" r="32522" b="36473"/>
          <a:stretch/>
        </p:blipFill>
        <p:spPr bwMode="auto">
          <a:xfrm>
            <a:off x="1021957" y="587714"/>
            <a:ext cx="1524000" cy="1409700"/>
          </a:xfrm>
          <a:prstGeom prst="rect">
            <a:avLst/>
          </a:prstGeom>
          <a:noFill/>
          <a:ln>
            <a:noFill/>
          </a:ln>
          <a:extLst>
            <a:ext uri="{53640926-AAD7-44D8-BBD7-CCE9431645EC}">
              <a14:shadowObscured xmlns:a14="http://schemas.microsoft.com/office/drawing/2010/main"/>
            </a:ext>
          </a:extLst>
        </p:spPr>
      </p:pic>
      <p:pic>
        <p:nvPicPr>
          <p:cNvPr id="9" name="Picture 8" descr="\\W2K8BCC-TEACHER\redirection$\caroline.glynn\Pictures\Screenshots\Screenshot (135).png"/>
          <p:cNvPicPr/>
          <p:nvPr/>
        </p:nvPicPr>
        <p:blipFill rotWithShape="1">
          <a:blip r:embed="rId8" cstate="print">
            <a:extLst>
              <a:ext uri="{28A0092B-C50C-407E-A947-70E740481C1C}">
                <a14:useLocalDpi xmlns:a14="http://schemas.microsoft.com/office/drawing/2010/main" val="0"/>
              </a:ext>
            </a:extLst>
          </a:blip>
          <a:srcRect l="42545" t="20682" r="33188" b="38836"/>
          <a:stretch/>
        </p:blipFill>
        <p:spPr bwMode="auto">
          <a:xfrm>
            <a:off x="1021957" y="2145469"/>
            <a:ext cx="1524000" cy="1362075"/>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9"/>
          <a:stretch>
            <a:fillRect/>
          </a:stretch>
        </p:blipFill>
        <p:spPr>
          <a:xfrm>
            <a:off x="1021957" y="3655599"/>
            <a:ext cx="1524000" cy="1383912"/>
          </a:xfrm>
          <a:prstGeom prst="rect">
            <a:avLst/>
          </a:prstGeom>
        </p:spPr>
      </p:pic>
      <p:pic>
        <p:nvPicPr>
          <p:cNvPr id="11" name="Picture 10" descr="\\W2K8BCC-TEACHER\redirection$\caroline.glynn\Pictures\Screenshots\Screenshot (134).png"/>
          <p:cNvPicPr/>
          <p:nvPr/>
        </p:nvPicPr>
        <p:blipFill rotWithShape="1">
          <a:blip r:embed="rId10" cstate="print">
            <a:extLst>
              <a:ext uri="{28A0092B-C50C-407E-A947-70E740481C1C}">
                <a14:useLocalDpi xmlns:a14="http://schemas.microsoft.com/office/drawing/2010/main" val="0"/>
              </a:ext>
            </a:extLst>
          </a:blip>
          <a:srcRect l="39387" t="21272" r="33353" b="38541"/>
          <a:stretch/>
        </p:blipFill>
        <p:spPr bwMode="auto">
          <a:xfrm>
            <a:off x="1021957" y="5187566"/>
            <a:ext cx="1524000" cy="129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683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272FDCF-F1FD-C6D0-A408-D24864A254D0}"/>
              </a:ext>
            </a:extLst>
          </p:cNvPr>
          <p:cNvSpPr>
            <a:spLocks noGrp="1"/>
          </p:cNvSpPr>
          <p:nvPr>
            <p:ph type="title"/>
          </p:nvPr>
        </p:nvSpPr>
        <p:spPr>
          <a:xfrm>
            <a:off x="874815" y="798703"/>
            <a:ext cx="5221185" cy="3072015"/>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 for listening</a:t>
            </a:r>
          </a:p>
        </p:txBody>
      </p:sp>
      <p:sp>
        <p:nvSpPr>
          <p:cNvPr id="3" name="Content Placeholder 2">
            <a:extLst>
              <a:ext uri="{FF2B5EF4-FFF2-40B4-BE49-F238E27FC236}">
                <a16:creationId xmlns:a16="http://schemas.microsoft.com/office/drawing/2014/main" id="{F8D414ED-AB2F-0C4B-D5C5-5911A1E5829E}"/>
              </a:ext>
            </a:extLst>
          </p:cNvPr>
          <p:cNvSpPr>
            <a:spLocks noGrp="1"/>
          </p:cNvSpPr>
          <p:nvPr>
            <p:ph idx="1"/>
          </p:nvPr>
        </p:nvSpPr>
        <p:spPr>
          <a:xfrm>
            <a:off x="368710" y="4793226"/>
            <a:ext cx="6896753" cy="1271674"/>
          </a:xfrm>
        </p:spPr>
        <p:txBody>
          <a:bodyPr vert="horz" lIns="91440" tIns="45720" rIns="91440" bIns="45720" rtlCol="0" anchor="t">
            <a:normAutofit/>
          </a:bodyPr>
          <a:lstStyle/>
          <a:p>
            <a:pPr marL="0" indent="0" algn="ctr">
              <a:buNone/>
            </a:pPr>
            <a:r>
              <a:rPr lang="en-US" sz="4000" b="1" kern="1200">
                <a:solidFill>
                  <a:schemeClr val="tx1"/>
                </a:solidFill>
                <a:latin typeface="+mn-lt"/>
                <a:ea typeface="+mn-ea"/>
                <a:cs typeface="+mn-cs"/>
              </a:rPr>
              <a:t>trudy.carroll@borrisokanecc.ie</a:t>
            </a:r>
          </a:p>
        </p:txBody>
      </p:sp>
      <p:sp>
        <p:nvSpPr>
          <p:cNvPr id="11" name="Freeform: Shape 10">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416B711-84F4-C8F4-3966-7099514A0011}"/>
              </a:ext>
            </a:extLst>
          </p:cNvPr>
          <p:cNvPicPr>
            <a:picLocks noChangeAspect="1"/>
          </p:cNvPicPr>
          <p:nvPr/>
        </p:nvPicPr>
        <p:blipFill>
          <a:blip r:embed="rId2"/>
          <a:stretch>
            <a:fillRect/>
          </a:stretch>
        </p:blipFill>
        <p:spPr>
          <a:xfrm>
            <a:off x="7265463" y="1209578"/>
            <a:ext cx="3711063"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15" name="Freeform: Shape 14">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81779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460938" y="2916621"/>
            <a:ext cx="9144000" cy="1143000"/>
          </a:xfrm>
        </p:spPr>
        <p:txBody>
          <a:bodyPr vert="horz" lIns="91440" tIns="45720" rIns="91440" bIns="45720" rtlCol="0" anchor="t">
            <a:normAutofit/>
          </a:bodyPr>
          <a:lstStyle/>
          <a:p>
            <a:r>
              <a:rPr lang="en-US" sz="4400" b="1"/>
              <a:t>Subject Options – 1st Year 2025/2026</a:t>
            </a:r>
            <a:endParaRPr lang="en-IE" sz="4400" b="1"/>
          </a:p>
        </p:txBody>
      </p:sp>
    </p:spTree>
    <p:extLst>
      <p:ext uri="{BB962C8B-B14F-4D97-AF65-F5344CB8AC3E}">
        <p14:creationId xmlns:p14="http://schemas.microsoft.com/office/powerpoint/2010/main" val="1379427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Choosing subject options</a:t>
            </a:r>
            <a:endParaRPr lang="en-IE"/>
          </a:p>
        </p:txBody>
      </p:sp>
      <p:sp>
        <p:nvSpPr>
          <p:cNvPr id="3" name="Content Placeholder 2"/>
          <p:cNvSpPr>
            <a:spLocks noGrp="1"/>
          </p:cNvSpPr>
          <p:nvPr>
            <p:ph idx="1"/>
          </p:nvPr>
        </p:nvSpPr>
        <p:spPr/>
        <p:txBody>
          <a:bodyPr vert="horz" lIns="91440" tIns="45720" rIns="91440" bIns="45720" rtlCol="0" anchor="t">
            <a:normAutofit/>
          </a:bodyPr>
          <a:lstStyle/>
          <a:p>
            <a:r>
              <a:rPr lang="en-US"/>
              <a:t>All subject options will be chosen through </a:t>
            </a:r>
            <a:r>
              <a:rPr lang="en-US" err="1"/>
              <a:t>VSWare</a:t>
            </a:r>
            <a:endParaRPr lang="en-US"/>
          </a:p>
          <a:p>
            <a:endParaRPr lang="en-US"/>
          </a:p>
          <a:p>
            <a:r>
              <a:rPr lang="en-US"/>
              <a:t>The options will become Friday morning Jan 9th at 9am and will remain open until 16th Jan 2026</a:t>
            </a:r>
            <a:endParaRPr lang="en-US">
              <a:ea typeface="Calibri"/>
              <a:cs typeface="Calibri"/>
            </a:endParaRPr>
          </a:p>
          <a:p>
            <a:endParaRPr lang="en-US"/>
          </a:p>
          <a:p>
            <a:r>
              <a:rPr lang="en-US"/>
              <a:t>Once submitted, changes can be made up to closing date </a:t>
            </a:r>
          </a:p>
          <a:p>
            <a:endParaRPr lang="en-US"/>
          </a:p>
          <a:p>
            <a:r>
              <a:rPr lang="en-US"/>
              <a:t>The following slides will help with choosing the options</a:t>
            </a:r>
          </a:p>
          <a:p>
            <a:endParaRPr lang="en-US"/>
          </a:p>
          <a:p>
            <a:endParaRPr lang="en-IE"/>
          </a:p>
        </p:txBody>
      </p:sp>
    </p:spTree>
    <p:extLst>
      <p:ext uri="{BB962C8B-B14F-4D97-AF65-F5344CB8AC3E}">
        <p14:creationId xmlns:p14="http://schemas.microsoft.com/office/powerpoint/2010/main" val="347228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Step One </a:t>
            </a:r>
            <a:endParaRPr lang="en-IE"/>
          </a:p>
        </p:txBody>
      </p:sp>
      <p:sp>
        <p:nvSpPr>
          <p:cNvPr id="3" name="Content Placeholder 2"/>
          <p:cNvSpPr>
            <a:spLocks noGrp="1"/>
          </p:cNvSpPr>
          <p:nvPr>
            <p:ph idx="1"/>
          </p:nvPr>
        </p:nvSpPr>
        <p:spPr>
          <a:xfrm>
            <a:off x="838200" y="1531620"/>
            <a:ext cx="11325980" cy="4645343"/>
          </a:xfrm>
        </p:spPr>
        <p:txBody>
          <a:bodyPr vert="horz" lIns="91440" tIns="45720" rIns="91440" bIns="45720" rtlCol="0" anchor="t">
            <a:normAutofit/>
          </a:bodyPr>
          <a:lstStyle/>
          <a:p>
            <a:r>
              <a:rPr lang="en-US"/>
              <a:t>Log into the </a:t>
            </a:r>
            <a:r>
              <a:rPr lang="en-US" err="1"/>
              <a:t>Vsware</a:t>
            </a:r>
            <a:r>
              <a:rPr lang="en-US"/>
              <a:t> app with username and password</a:t>
            </a:r>
          </a:p>
          <a:p>
            <a:r>
              <a:rPr lang="en-US"/>
              <a:t>Any issues with logins, please email the school on info@borrisokanecc.ie</a:t>
            </a:r>
            <a:endParaRPr lang="en-IE"/>
          </a:p>
        </p:txBody>
      </p:sp>
      <p:pic>
        <p:nvPicPr>
          <p:cNvPr id="4" name="Picture 3"/>
          <p:cNvPicPr>
            <a:picLocks noChangeAspect="1"/>
          </p:cNvPicPr>
          <p:nvPr/>
        </p:nvPicPr>
        <p:blipFill>
          <a:blip r:embed="rId2"/>
          <a:stretch>
            <a:fillRect/>
          </a:stretch>
        </p:blipFill>
        <p:spPr>
          <a:xfrm>
            <a:off x="4761186" y="2618447"/>
            <a:ext cx="2939611" cy="3653109"/>
          </a:xfrm>
          <a:prstGeom prst="rect">
            <a:avLst/>
          </a:prstGeom>
        </p:spPr>
      </p:pic>
    </p:spTree>
    <p:extLst>
      <p:ext uri="{BB962C8B-B14F-4D97-AF65-F5344CB8AC3E}">
        <p14:creationId xmlns:p14="http://schemas.microsoft.com/office/powerpoint/2010/main" val="179706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Step Two</a:t>
            </a:r>
            <a:endParaRPr lang="en-IE"/>
          </a:p>
        </p:txBody>
      </p:sp>
      <p:sp>
        <p:nvSpPr>
          <p:cNvPr id="3" name="Content Placeholder 2"/>
          <p:cNvSpPr>
            <a:spLocks noGrp="1"/>
          </p:cNvSpPr>
          <p:nvPr>
            <p:ph idx="1"/>
          </p:nvPr>
        </p:nvSpPr>
        <p:spPr/>
        <p:txBody>
          <a:bodyPr/>
          <a:lstStyle/>
          <a:p>
            <a:r>
              <a:rPr lang="en-US"/>
              <a:t>Click on ‘Your Students’ and select the student for whom you are picking option subjects </a:t>
            </a:r>
            <a:endParaRPr lang="en-IE"/>
          </a:p>
        </p:txBody>
      </p:sp>
      <p:pic>
        <p:nvPicPr>
          <p:cNvPr id="4" name="Picture 3"/>
          <p:cNvPicPr>
            <a:picLocks noChangeAspect="1"/>
          </p:cNvPicPr>
          <p:nvPr/>
        </p:nvPicPr>
        <p:blipFill>
          <a:blip r:embed="rId2"/>
          <a:stretch>
            <a:fillRect/>
          </a:stretch>
        </p:blipFill>
        <p:spPr>
          <a:xfrm>
            <a:off x="2271986" y="3144678"/>
            <a:ext cx="6477000" cy="1419225"/>
          </a:xfrm>
          <a:prstGeom prst="rect">
            <a:avLst/>
          </a:prstGeom>
        </p:spPr>
      </p:pic>
    </p:spTree>
    <p:extLst>
      <p:ext uri="{BB962C8B-B14F-4D97-AF65-F5344CB8AC3E}">
        <p14:creationId xmlns:p14="http://schemas.microsoft.com/office/powerpoint/2010/main" val="3642672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Step Three</a:t>
            </a:r>
            <a:endParaRPr lang="en-IE"/>
          </a:p>
        </p:txBody>
      </p:sp>
      <p:sp>
        <p:nvSpPr>
          <p:cNvPr id="5" name="Content Placeholder 4"/>
          <p:cNvSpPr>
            <a:spLocks noGrp="1"/>
          </p:cNvSpPr>
          <p:nvPr>
            <p:ph idx="1"/>
          </p:nvPr>
        </p:nvSpPr>
        <p:spPr/>
        <p:txBody>
          <a:bodyPr/>
          <a:lstStyle/>
          <a:p>
            <a:r>
              <a:rPr lang="en-US"/>
              <a:t>Click the student options tab</a:t>
            </a:r>
          </a:p>
          <a:p>
            <a:endParaRPr lang="en-IE"/>
          </a:p>
        </p:txBody>
      </p:sp>
      <p:pic>
        <p:nvPicPr>
          <p:cNvPr id="6" name="Picture 5"/>
          <p:cNvPicPr>
            <a:picLocks noChangeAspect="1"/>
          </p:cNvPicPr>
          <p:nvPr/>
        </p:nvPicPr>
        <p:blipFill>
          <a:blip r:embed="rId2"/>
          <a:stretch>
            <a:fillRect/>
          </a:stretch>
        </p:blipFill>
        <p:spPr>
          <a:xfrm>
            <a:off x="2123090" y="2236389"/>
            <a:ext cx="7449699" cy="3940574"/>
          </a:xfrm>
          <a:prstGeom prst="rect">
            <a:avLst/>
          </a:prstGeom>
        </p:spPr>
      </p:pic>
    </p:spTree>
    <p:extLst>
      <p:ext uri="{BB962C8B-B14F-4D97-AF65-F5344CB8AC3E}">
        <p14:creationId xmlns:p14="http://schemas.microsoft.com/office/powerpoint/2010/main" val="3091028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Step Four</a:t>
            </a:r>
            <a:endParaRPr lang="en-IE"/>
          </a:p>
        </p:txBody>
      </p:sp>
      <p:sp>
        <p:nvSpPr>
          <p:cNvPr id="3" name="Content Placeholder 2"/>
          <p:cNvSpPr>
            <a:spLocks noGrp="1"/>
          </p:cNvSpPr>
          <p:nvPr>
            <p:ph idx="1"/>
          </p:nvPr>
        </p:nvSpPr>
        <p:spPr/>
        <p:txBody>
          <a:bodyPr/>
          <a:lstStyle/>
          <a:p>
            <a:r>
              <a:rPr lang="en-US"/>
              <a:t>On next screen, rank top five subjects in order of preference and click confirm. </a:t>
            </a:r>
          </a:p>
          <a:p>
            <a:endParaRPr lang="en-US"/>
          </a:p>
        </p:txBody>
      </p:sp>
      <p:pic>
        <p:nvPicPr>
          <p:cNvPr id="4" name="Picture 3"/>
          <p:cNvPicPr>
            <a:picLocks noChangeAspect="1"/>
          </p:cNvPicPr>
          <p:nvPr/>
        </p:nvPicPr>
        <p:blipFill>
          <a:blip r:embed="rId2"/>
          <a:stretch>
            <a:fillRect/>
          </a:stretch>
        </p:blipFill>
        <p:spPr>
          <a:xfrm>
            <a:off x="2375338" y="2249214"/>
            <a:ext cx="6159062" cy="4067503"/>
          </a:xfrm>
          <a:prstGeom prst="rect">
            <a:avLst/>
          </a:prstGeom>
        </p:spPr>
      </p:pic>
    </p:spTree>
    <p:extLst>
      <p:ext uri="{BB962C8B-B14F-4D97-AF65-F5344CB8AC3E}">
        <p14:creationId xmlns:p14="http://schemas.microsoft.com/office/powerpoint/2010/main" val="4113347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5C2C-AE2D-2F9E-E790-A1A9FB09A27F}"/>
              </a:ext>
            </a:extLst>
          </p:cNvPr>
          <p:cNvSpPr>
            <a:spLocks noGrp="1"/>
          </p:cNvSpPr>
          <p:nvPr>
            <p:ph type="title"/>
          </p:nvPr>
        </p:nvSpPr>
        <p:spPr/>
        <p:txBody>
          <a:bodyPr/>
          <a:lstStyle/>
          <a:p>
            <a:r>
              <a:rPr lang="en-US"/>
              <a:t>Reminders - </a:t>
            </a:r>
            <a:r>
              <a:rPr lang="en-US" err="1"/>
              <a:t>Behaviour</a:t>
            </a:r>
          </a:p>
        </p:txBody>
      </p:sp>
      <p:sp>
        <p:nvSpPr>
          <p:cNvPr id="3" name="Content Placeholder 2">
            <a:extLst>
              <a:ext uri="{FF2B5EF4-FFF2-40B4-BE49-F238E27FC236}">
                <a16:creationId xmlns:a16="http://schemas.microsoft.com/office/drawing/2014/main" id="{2979FCC8-A4DE-10EA-4665-DBB28327EB55}"/>
              </a:ext>
            </a:extLst>
          </p:cNvPr>
          <p:cNvSpPr>
            <a:spLocks noGrp="1"/>
          </p:cNvSpPr>
          <p:nvPr>
            <p:ph idx="1"/>
          </p:nvPr>
        </p:nvSpPr>
        <p:spPr/>
        <p:txBody>
          <a:bodyPr vert="horz" lIns="91440" tIns="45720" rIns="91440" bIns="45720" rtlCol="0" anchor="t">
            <a:normAutofit/>
          </a:bodyPr>
          <a:lstStyle/>
          <a:p>
            <a:r>
              <a:rPr lang="en-US" sz="2400" err="1">
                <a:highlight>
                  <a:srgbClr val="FFFFFF"/>
                </a:highlight>
              </a:rPr>
              <a:t>Behaviour</a:t>
            </a:r>
            <a:r>
              <a:rPr lang="en-US" sz="2400">
                <a:highlight>
                  <a:srgbClr val="FFFFFF"/>
                </a:highlight>
              </a:rPr>
              <a:t> in hallways - make sure you are lining up outside your classrooms before the beginning of class. Keep the hallways clear: keep your bag on your back, against a wall or on a bag-rack.</a:t>
            </a:r>
            <a:endParaRPr lang="en-US" sz="2400"/>
          </a:p>
          <a:p>
            <a:r>
              <a:rPr lang="en-US" sz="2400" err="1">
                <a:highlight>
                  <a:srgbClr val="FFFFFF"/>
                </a:highlight>
              </a:rPr>
              <a:t>Behaviour</a:t>
            </a:r>
            <a:r>
              <a:rPr lang="en-US" sz="2400">
                <a:highlight>
                  <a:srgbClr val="FFFFFF"/>
                </a:highlight>
              </a:rPr>
              <a:t> at lunchtime - remember that senior students are still in class, be respectful when on the halls at lunchtime. Always be respectful in the canteen, do not litter and treat the canteen staff with respect (say please and thank you!)</a:t>
            </a:r>
            <a:endParaRPr lang="en-US" sz="2400"/>
          </a:p>
          <a:p>
            <a:r>
              <a:rPr lang="en-US" sz="2400">
                <a:highlight>
                  <a:srgbClr val="FFFFFF"/>
                </a:highlight>
              </a:rPr>
              <a:t>Only buy food</a:t>
            </a:r>
            <a:r>
              <a:rPr lang="en-US" sz="2400">
                <a:highlight>
                  <a:srgbClr val="FFFF00"/>
                </a:highlight>
              </a:rPr>
              <a:t> </a:t>
            </a:r>
            <a:r>
              <a:rPr lang="en-US" sz="2400" b="1">
                <a:highlight>
                  <a:srgbClr val="FFFF00"/>
                </a:highlight>
              </a:rPr>
              <a:t>for yourself</a:t>
            </a:r>
            <a:r>
              <a:rPr lang="en-US" sz="2400">
                <a:highlight>
                  <a:srgbClr val="FFFFFF"/>
                </a:highlight>
              </a:rPr>
              <a:t> with your lunch card.</a:t>
            </a:r>
            <a:endParaRPr lang="en-US" sz="2400"/>
          </a:p>
          <a:p>
            <a:r>
              <a:rPr lang="en-US" sz="2400">
                <a:highlight>
                  <a:srgbClr val="FFFFFF"/>
                </a:highlight>
              </a:rPr>
              <a:t>Helmets must be worn at lunchtime when hurling with no exceptions.</a:t>
            </a:r>
            <a:endParaRPr lang="en-US" sz="2400">
              <a:ea typeface="Calibri"/>
              <a:cs typeface="Calibri"/>
            </a:endParaRPr>
          </a:p>
          <a:p>
            <a:r>
              <a:rPr lang="en-US" sz="2400" err="1">
                <a:highlight>
                  <a:srgbClr val="FFFFFF"/>
                </a:highlight>
              </a:rPr>
              <a:t>VSWare</a:t>
            </a:r>
            <a:r>
              <a:rPr lang="en-US" sz="2400">
                <a:highlight>
                  <a:srgbClr val="FFFFFF"/>
                </a:highlight>
              </a:rPr>
              <a:t> Points – 100 points required for end of year trip (Emerald Park)</a:t>
            </a:r>
          </a:p>
          <a:p>
            <a:endParaRPr lang="en-US" sz="1200">
              <a:highlight>
                <a:srgbClr val="FFFFFF"/>
              </a:highlight>
            </a:endParaRPr>
          </a:p>
        </p:txBody>
      </p:sp>
    </p:spTree>
    <p:extLst>
      <p:ext uri="{BB962C8B-B14F-4D97-AF65-F5344CB8AC3E}">
        <p14:creationId xmlns:p14="http://schemas.microsoft.com/office/powerpoint/2010/main" val="237194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46327-0089-7887-3F50-1E19701B822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Athena </a:t>
            </a:r>
          </a:p>
        </p:txBody>
      </p:sp>
      <p:pic>
        <p:nvPicPr>
          <p:cNvPr id="5" name="Content Placeholder 4" descr="A screenshot of a test results&#10;&#10;AI-generated content may be incorrect.">
            <a:extLst>
              <a:ext uri="{FF2B5EF4-FFF2-40B4-BE49-F238E27FC236}">
                <a16:creationId xmlns:a16="http://schemas.microsoft.com/office/drawing/2014/main" id="{3860EDFB-75BC-B4B7-D0C6-3C1FD2A4E652}"/>
              </a:ext>
            </a:extLst>
          </p:cNvPr>
          <p:cNvPicPr>
            <a:picLocks noGrp="1" noChangeAspect="1"/>
          </p:cNvPicPr>
          <p:nvPr>
            <p:ph sz="half" idx="2"/>
          </p:nvPr>
        </p:nvPicPr>
        <p:blipFill>
          <a:blip r:embed="rId2"/>
          <a:stretch>
            <a:fillRect/>
          </a:stretch>
        </p:blipFill>
        <p:spPr>
          <a:xfrm>
            <a:off x="561866" y="1713972"/>
            <a:ext cx="11223250" cy="4497521"/>
          </a:xfrm>
          <a:prstGeom prst="rect">
            <a:avLst/>
          </a:prstGeom>
        </p:spPr>
      </p:pic>
    </p:spTree>
    <p:extLst>
      <p:ext uri="{BB962C8B-B14F-4D97-AF65-F5344CB8AC3E}">
        <p14:creationId xmlns:p14="http://schemas.microsoft.com/office/powerpoint/2010/main" val="3328750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C08D-F98A-977B-44ED-53A682342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521A1-2165-FDDD-60DA-14891AAC6545}"/>
              </a:ext>
            </a:extLst>
          </p:cNvPr>
          <p:cNvSpPr>
            <a:spLocks noGrp="1"/>
          </p:cNvSpPr>
          <p:nvPr>
            <p:ph type="title"/>
          </p:nvPr>
        </p:nvSpPr>
        <p:spPr/>
        <p:txBody>
          <a:bodyPr/>
          <a:lstStyle/>
          <a:p>
            <a:r>
              <a:rPr lang="en-US"/>
              <a:t>Reminders</a:t>
            </a:r>
          </a:p>
        </p:txBody>
      </p:sp>
      <p:sp>
        <p:nvSpPr>
          <p:cNvPr id="3" name="Content Placeholder 2">
            <a:extLst>
              <a:ext uri="{FF2B5EF4-FFF2-40B4-BE49-F238E27FC236}">
                <a16:creationId xmlns:a16="http://schemas.microsoft.com/office/drawing/2014/main" id="{3E9667CE-5E93-6021-6716-980E0B22BFEA}"/>
              </a:ext>
            </a:extLst>
          </p:cNvPr>
          <p:cNvSpPr>
            <a:spLocks noGrp="1"/>
          </p:cNvSpPr>
          <p:nvPr>
            <p:ph idx="1"/>
          </p:nvPr>
        </p:nvSpPr>
        <p:spPr>
          <a:xfrm>
            <a:off x="838200" y="1491598"/>
            <a:ext cx="10515600" cy="4685365"/>
          </a:xfrm>
        </p:spPr>
        <p:txBody>
          <a:bodyPr vert="horz" lIns="91440" tIns="45720" rIns="91440" bIns="45720" rtlCol="0" anchor="t">
            <a:noAutofit/>
          </a:bodyPr>
          <a:lstStyle/>
          <a:p>
            <a:r>
              <a:rPr lang="en-US" sz="2000">
                <a:highlight>
                  <a:srgbClr val="FFFFFF"/>
                </a:highlight>
              </a:rPr>
              <a:t>Uniform  - full school uniform must be worn every day, including the school jacket.</a:t>
            </a:r>
            <a:br>
              <a:rPr lang="en-US" sz="2000">
                <a:highlight>
                  <a:srgbClr val="FFFFFF"/>
                </a:highlight>
              </a:rPr>
            </a:br>
            <a:r>
              <a:rPr lang="en-US" sz="2000">
                <a:highlight>
                  <a:srgbClr val="FFFFFF"/>
                </a:highlight>
              </a:rPr>
              <a:t>PE uniform must be worn on days students have PE </a:t>
            </a:r>
            <a:r>
              <a:rPr lang="en-US" sz="2000" b="1">
                <a:highlight>
                  <a:srgbClr val="FFFFFF"/>
                </a:highlight>
              </a:rPr>
              <a:t>only.</a:t>
            </a:r>
            <a:endParaRPr lang="en-US" sz="2000">
              <a:ea typeface="Calibri"/>
              <a:cs typeface="Calibri"/>
            </a:endParaRPr>
          </a:p>
          <a:p>
            <a:r>
              <a:rPr lang="en-US" sz="2000">
                <a:highlight>
                  <a:srgbClr val="FFFFFF"/>
                </a:highlight>
              </a:rPr>
              <a:t>iPads - iPads must be fully charged coming to school every day. iPads are for school business </a:t>
            </a:r>
            <a:r>
              <a:rPr lang="en-US" sz="2000" b="1">
                <a:highlight>
                  <a:srgbClr val="FFFFFF"/>
                </a:highlight>
              </a:rPr>
              <a:t>only.</a:t>
            </a:r>
            <a:br>
              <a:rPr lang="en-US" sz="2000" b="1">
                <a:highlight>
                  <a:srgbClr val="FFFFFF"/>
                </a:highlight>
              </a:rPr>
            </a:br>
            <a:r>
              <a:rPr lang="en-US" sz="2000" b="1">
                <a:highlight>
                  <a:srgbClr val="FFFFFF"/>
                </a:highlight>
              </a:rPr>
              <a:t>iPads must be kept flat on the desk at all times in school unless with explicit permission from your teachers. When the iPad is not in use, keep it in your school bag.</a:t>
            </a:r>
            <a:endParaRPr lang="en-US" sz="2000">
              <a:ea typeface="Calibri"/>
              <a:cs typeface="Calibri"/>
            </a:endParaRPr>
          </a:p>
          <a:p>
            <a:r>
              <a:rPr lang="en-US" sz="2000">
                <a:highlight>
                  <a:srgbClr val="FFFFFF"/>
                </a:highlight>
              </a:rPr>
              <a:t>Journals - </a:t>
            </a:r>
            <a:r>
              <a:rPr lang="en-US" sz="2000">
                <a:highlight>
                  <a:srgbClr val="FFFF00"/>
                </a:highlight>
              </a:rPr>
              <a:t>Homework must be recorded in your homework journal at the end of each lesson.</a:t>
            </a:r>
            <a:endParaRPr lang="en-US" sz="2000">
              <a:ea typeface="Calibri"/>
              <a:cs typeface="Calibri"/>
            </a:endParaRPr>
          </a:p>
          <a:p>
            <a:r>
              <a:rPr lang="en-US" sz="2000" err="1">
                <a:highlight>
                  <a:srgbClr val="FFFFFF"/>
                </a:highlight>
              </a:rPr>
              <a:t>Organisation</a:t>
            </a:r>
            <a:r>
              <a:rPr lang="en-US" sz="2000">
                <a:highlight>
                  <a:srgbClr val="FFFFFF"/>
                </a:highlight>
              </a:rPr>
              <a:t> - All students in First Year were provided with stationary at the beginning of the year, you must each bring your </a:t>
            </a:r>
            <a:r>
              <a:rPr lang="en-US" sz="2000" b="1">
                <a:highlight>
                  <a:srgbClr val="FFFFFF"/>
                </a:highlight>
              </a:rPr>
              <a:t>calculator, log tables and </a:t>
            </a:r>
            <a:r>
              <a:rPr lang="en-US" sz="2000" b="1" err="1">
                <a:highlight>
                  <a:srgbClr val="FFFFFF"/>
                </a:highlight>
              </a:rPr>
              <a:t>maths</a:t>
            </a:r>
            <a:r>
              <a:rPr lang="en-US" sz="2000" b="1">
                <a:highlight>
                  <a:srgbClr val="FFFFFF"/>
                </a:highlight>
              </a:rPr>
              <a:t> set </a:t>
            </a:r>
            <a:r>
              <a:rPr lang="en-US" sz="2000">
                <a:highlight>
                  <a:srgbClr val="FFFFFF"/>
                </a:highlight>
              </a:rPr>
              <a:t>to school each day, as well as pens, pencils, copy books and all other required equipment.</a:t>
            </a:r>
            <a:endParaRPr lang="en-US" sz="2000">
              <a:ea typeface="Calibri"/>
              <a:cs typeface="Calibri"/>
            </a:endParaRPr>
          </a:p>
          <a:p>
            <a:r>
              <a:rPr lang="en-US" sz="2000">
                <a:highlight>
                  <a:srgbClr val="FFFF00"/>
                </a:highlight>
              </a:rPr>
              <a:t>Phones - no phone use is permitted in school.</a:t>
            </a:r>
            <a:endParaRPr lang="en-US" sz="2000">
              <a:ea typeface="Calibri"/>
              <a:cs typeface="Calibri"/>
            </a:endParaRPr>
          </a:p>
          <a:p>
            <a:r>
              <a:rPr lang="en-US" sz="2000">
                <a:highlight>
                  <a:srgbClr val="FFFFFF"/>
                </a:highlight>
              </a:rPr>
              <a:t>Bullying - All incidents of bullying will be dealt with in line with our </a:t>
            </a:r>
            <a:r>
              <a:rPr lang="en-US" sz="2000" err="1">
                <a:highlight>
                  <a:srgbClr val="FFFFFF"/>
                </a:highlight>
              </a:rPr>
              <a:t>Bí</a:t>
            </a:r>
            <a:r>
              <a:rPr lang="en-US" sz="2000">
                <a:highlight>
                  <a:srgbClr val="FFFFFF"/>
                </a:highlight>
              </a:rPr>
              <a:t> </a:t>
            </a:r>
            <a:r>
              <a:rPr lang="en-US" sz="2000" err="1">
                <a:highlight>
                  <a:srgbClr val="FFFFFF"/>
                </a:highlight>
              </a:rPr>
              <a:t>Cineálta</a:t>
            </a:r>
            <a:r>
              <a:rPr lang="en-US" sz="2000">
                <a:highlight>
                  <a:srgbClr val="FFFFFF"/>
                </a:highlight>
              </a:rPr>
              <a:t> policy. If any students are being bullied,</a:t>
            </a:r>
            <a:r>
              <a:rPr lang="en-US" sz="2000">
                <a:highlight>
                  <a:srgbClr val="FFFF00"/>
                </a:highlight>
              </a:rPr>
              <a:t> </a:t>
            </a:r>
            <a:r>
              <a:rPr lang="en-US" sz="2000" b="1">
                <a:highlight>
                  <a:srgbClr val="FFFF00"/>
                </a:highlight>
              </a:rPr>
              <a:t>do not join in! Report the issue immediately to me, </a:t>
            </a:r>
            <a:r>
              <a:rPr lang="en-US" sz="2000" b="1" err="1">
                <a:highlight>
                  <a:srgbClr val="FFFF00"/>
                </a:highlight>
              </a:rPr>
              <a:t>Ms</a:t>
            </a:r>
            <a:r>
              <a:rPr lang="en-US" sz="2000" b="1">
                <a:highlight>
                  <a:srgbClr val="FFFF00"/>
                </a:highlight>
              </a:rPr>
              <a:t> Maher or </a:t>
            </a:r>
            <a:r>
              <a:rPr lang="en-US" sz="2000" b="1" err="1">
                <a:highlight>
                  <a:srgbClr val="FFFF00"/>
                </a:highlight>
              </a:rPr>
              <a:t>Ms</a:t>
            </a:r>
            <a:r>
              <a:rPr lang="en-US" sz="2000" b="1">
                <a:highlight>
                  <a:srgbClr val="FFFF00"/>
                </a:highlight>
              </a:rPr>
              <a:t> Molloy (no innocent bystanders)</a:t>
            </a:r>
            <a:endParaRPr lang="en-US" sz="2000"/>
          </a:p>
          <a:p>
            <a:endParaRPr lang="en-US" sz="4000"/>
          </a:p>
        </p:txBody>
      </p:sp>
    </p:spTree>
    <p:extLst>
      <p:ext uri="{BB962C8B-B14F-4D97-AF65-F5344CB8AC3E}">
        <p14:creationId xmlns:p14="http://schemas.microsoft.com/office/powerpoint/2010/main" val="2377550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6752FD-0B80-58A3-45CE-BE4233B10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B829D-8337-6C89-F479-864694FA186A}"/>
              </a:ext>
            </a:extLst>
          </p:cNvPr>
          <p:cNvSpPr>
            <a:spLocks noGrp="1"/>
          </p:cNvSpPr>
          <p:nvPr>
            <p:ph type="title"/>
          </p:nvPr>
        </p:nvSpPr>
        <p:spPr>
          <a:xfrm>
            <a:off x="2496200" y="-4317"/>
            <a:ext cx="5458838" cy="1325563"/>
          </a:xfrm>
        </p:spPr>
        <p:txBody>
          <a:bodyPr>
            <a:normAutofit/>
          </a:bodyPr>
          <a:lstStyle/>
          <a:p>
            <a:r>
              <a:rPr lang="en-US"/>
              <a:t>Reminders</a:t>
            </a:r>
          </a:p>
        </p:txBody>
      </p:sp>
      <p:pic>
        <p:nvPicPr>
          <p:cNvPr id="4" name="Picture 3" descr="A qr code on a grey background&#10;&#10;AI-generated content may be incorrect.">
            <a:extLst>
              <a:ext uri="{FF2B5EF4-FFF2-40B4-BE49-F238E27FC236}">
                <a16:creationId xmlns:a16="http://schemas.microsoft.com/office/drawing/2014/main" id="{7797BA8A-E237-F31D-19DF-2F9BB59D133F}"/>
              </a:ext>
            </a:extLst>
          </p:cNvPr>
          <p:cNvPicPr>
            <a:picLocks noChangeAspect="1"/>
          </p:cNvPicPr>
          <p:nvPr/>
        </p:nvPicPr>
        <p:blipFill>
          <a:blip r:embed="rId2"/>
          <a:stretch>
            <a:fillRect/>
          </a:stretch>
        </p:blipFill>
        <p:spPr>
          <a:xfrm>
            <a:off x="449182" y="1693246"/>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6D2C516-BEE0-5156-EEEA-D7D22C15356A}"/>
              </a:ext>
            </a:extLst>
          </p:cNvPr>
          <p:cNvSpPr>
            <a:spLocks noGrp="1"/>
          </p:cNvSpPr>
          <p:nvPr>
            <p:ph idx="1"/>
          </p:nvPr>
        </p:nvSpPr>
        <p:spPr>
          <a:xfrm>
            <a:off x="5894962" y="1984443"/>
            <a:ext cx="5458838" cy="4192520"/>
          </a:xfrm>
        </p:spPr>
        <p:txBody>
          <a:bodyPr vert="horz" lIns="91440" tIns="45720" rIns="91440" bIns="45720" rtlCol="0" anchor="t">
            <a:normAutofit fontScale="92500"/>
          </a:bodyPr>
          <a:lstStyle/>
          <a:p>
            <a:r>
              <a:rPr lang="en-US" sz="2600"/>
              <a:t>A link was sent to all first years with a registration form for Thursday's Parent-Teacher-Student meeting.</a:t>
            </a:r>
          </a:p>
          <a:p>
            <a:pPr marL="0" indent="0">
              <a:buNone/>
            </a:pPr>
            <a:r>
              <a:rPr lang="en-US" sz="2600"/>
              <a:t>   (</a:t>
            </a:r>
            <a:r>
              <a:rPr lang="en-US" sz="4000">
                <a:latin typeface="Times New Roman"/>
                <a:cs typeface="Times New Roman"/>
              </a:rPr>
              <a:t> </a:t>
            </a:r>
            <a:r>
              <a:rPr lang="en-US" sz="2000">
                <a:solidFill>
                  <a:srgbClr val="0A0A0A"/>
                </a:solidFill>
                <a:highlight>
                  <a:srgbClr val="FFFFFF"/>
                </a:highlight>
                <a:latin typeface="Times New Roman"/>
                <a:ea typeface="+mn-lt"/>
                <a:cs typeface="+mn-lt"/>
              </a:rPr>
              <a:t>←</a:t>
            </a:r>
            <a:r>
              <a:rPr lang="en-US" sz="2000">
                <a:solidFill>
                  <a:srgbClr val="0A0A0A"/>
                </a:solidFill>
                <a:highlight>
                  <a:srgbClr val="FFFFFF"/>
                </a:highlight>
                <a:latin typeface="Times New Roman"/>
                <a:cs typeface="Times New Roman"/>
              </a:rPr>
              <a:t> </a:t>
            </a:r>
            <a:r>
              <a:rPr lang="en-US" sz="2600"/>
              <a:t>QR Code)</a:t>
            </a:r>
          </a:p>
          <a:p>
            <a:r>
              <a:rPr lang="en-US" sz="2600"/>
              <a:t>Please fill this in before Thursday</a:t>
            </a:r>
          </a:p>
          <a:p>
            <a:r>
              <a:rPr lang="en-US" sz="2600"/>
              <a:t>If your child has yet to submit their vaccination form, please do so as soon as possible.</a:t>
            </a:r>
          </a:p>
          <a:p>
            <a:r>
              <a:rPr lang="en-US" sz="2600"/>
              <a:t>This form must be returned whether your child is getting vaccinated or not.</a:t>
            </a:r>
            <a:endParaRPr lang="en-US" sz="2600">
              <a:ea typeface="Calibri" panose="020F0502020204030204"/>
              <a:cs typeface="Calibri" panose="020F0502020204030204"/>
            </a:endParaRPr>
          </a:p>
          <a:p>
            <a:endParaRPr lang="en-US" sz="2600"/>
          </a:p>
        </p:txBody>
      </p:sp>
    </p:spTree>
    <p:extLst>
      <p:ext uri="{BB962C8B-B14F-4D97-AF65-F5344CB8AC3E}">
        <p14:creationId xmlns:p14="http://schemas.microsoft.com/office/powerpoint/2010/main" val="173332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sX0" fmla="*/ 0 w 10515600"/>
              <a:gd name="csY0" fmla="*/ 0 h 5416094"/>
              <a:gd name="csX1" fmla="*/ 552069 w 10515600"/>
              <a:gd name="csY1" fmla="*/ 0 h 5416094"/>
              <a:gd name="csX2" fmla="*/ 893826 w 10515600"/>
              <a:gd name="csY2" fmla="*/ 0 h 5416094"/>
              <a:gd name="csX3" fmla="*/ 1761363 w 10515600"/>
              <a:gd name="csY3" fmla="*/ 0 h 5416094"/>
              <a:gd name="csX4" fmla="*/ 2313432 w 10515600"/>
              <a:gd name="csY4" fmla="*/ 0 h 5416094"/>
              <a:gd name="csX5" fmla="*/ 2865501 w 10515600"/>
              <a:gd name="csY5" fmla="*/ 0 h 5416094"/>
              <a:gd name="csX6" fmla="*/ 3733038 w 10515600"/>
              <a:gd name="csY6" fmla="*/ 0 h 5416094"/>
              <a:gd name="csX7" fmla="*/ 4179951 w 10515600"/>
              <a:gd name="csY7" fmla="*/ 0 h 5416094"/>
              <a:gd name="csX8" fmla="*/ 5047488 w 10515600"/>
              <a:gd name="csY8" fmla="*/ 0 h 5416094"/>
              <a:gd name="csX9" fmla="*/ 5915025 w 10515600"/>
              <a:gd name="csY9" fmla="*/ 0 h 5416094"/>
              <a:gd name="csX10" fmla="*/ 6572250 w 10515600"/>
              <a:gd name="csY10" fmla="*/ 0 h 5416094"/>
              <a:gd name="csX11" fmla="*/ 7439787 w 10515600"/>
              <a:gd name="csY11" fmla="*/ 0 h 5416094"/>
              <a:gd name="csX12" fmla="*/ 7991856 w 10515600"/>
              <a:gd name="csY12" fmla="*/ 0 h 5416094"/>
              <a:gd name="csX13" fmla="*/ 8543925 w 10515600"/>
              <a:gd name="csY13" fmla="*/ 0 h 5416094"/>
              <a:gd name="csX14" fmla="*/ 9306306 w 10515600"/>
              <a:gd name="csY14" fmla="*/ 0 h 5416094"/>
              <a:gd name="csX15" fmla="*/ 9858375 w 10515600"/>
              <a:gd name="csY15" fmla="*/ 0 h 5416094"/>
              <a:gd name="csX16" fmla="*/ 10515600 w 10515600"/>
              <a:gd name="csY16" fmla="*/ 0 h 5416094"/>
              <a:gd name="csX17" fmla="*/ 10515600 w 10515600"/>
              <a:gd name="csY17" fmla="*/ 785334 h 5416094"/>
              <a:gd name="csX18" fmla="*/ 10515600 w 10515600"/>
              <a:gd name="csY18" fmla="*/ 1516506 h 5416094"/>
              <a:gd name="csX19" fmla="*/ 10515600 w 10515600"/>
              <a:gd name="csY19" fmla="*/ 2247679 h 5416094"/>
              <a:gd name="csX20" fmla="*/ 10515600 w 10515600"/>
              <a:gd name="csY20" fmla="*/ 2762208 h 5416094"/>
              <a:gd name="csX21" fmla="*/ 10515600 w 10515600"/>
              <a:gd name="csY21" fmla="*/ 3330898 h 5416094"/>
              <a:gd name="csX22" fmla="*/ 10515600 w 10515600"/>
              <a:gd name="csY22" fmla="*/ 4062071 h 5416094"/>
              <a:gd name="csX23" fmla="*/ 10515600 w 10515600"/>
              <a:gd name="csY23" fmla="*/ 4684921 h 5416094"/>
              <a:gd name="csX24" fmla="*/ 10515600 w 10515600"/>
              <a:gd name="csY24" fmla="*/ 5416094 h 5416094"/>
              <a:gd name="csX25" fmla="*/ 9753219 w 10515600"/>
              <a:gd name="csY25" fmla="*/ 5416094 h 5416094"/>
              <a:gd name="csX26" fmla="*/ 9411462 w 10515600"/>
              <a:gd name="csY26" fmla="*/ 5416094 h 5416094"/>
              <a:gd name="csX27" fmla="*/ 8754237 w 10515600"/>
              <a:gd name="csY27" fmla="*/ 5416094 h 5416094"/>
              <a:gd name="csX28" fmla="*/ 8307324 w 10515600"/>
              <a:gd name="csY28" fmla="*/ 5416094 h 5416094"/>
              <a:gd name="csX29" fmla="*/ 7544943 w 10515600"/>
              <a:gd name="csY29" fmla="*/ 5416094 h 5416094"/>
              <a:gd name="csX30" fmla="*/ 7098030 w 10515600"/>
              <a:gd name="csY30" fmla="*/ 5416094 h 5416094"/>
              <a:gd name="csX31" fmla="*/ 6335649 w 10515600"/>
              <a:gd name="csY31" fmla="*/ 5416094 h 5416094"/>
              <a:gd name="csX32" fmla="*/ 5993892 w 10515600"/>
              <a:gd name="csY32" fmla="*/ 5416094 h 5416094"/>
              <a:gd name="csX33" fmla="*/ 5231511 w 10515600"/>
              <a:gd name="csY33" fmla="*/ 5416094 h 5416094"/>
              <a:gd name="csX34" fmla="*/ 4784598 w 10515600"/>
              <a:gd name="csY34" fmla="*/ 5416094 h 5416094"/>
              <a:gd name="csX35" fmla="*/ 4442841 w 10515600"/>
              <a:gd name="csY35" fmla="*/ 5416094 h 5416094"/>
              <a:gd name="csX36" fmla="*/ 3995928 w 10515600"/>
              <a:gd name="csY36" fmla="*/ 5416094 h 5416094"/>
              <a:gd name="csX37" fmla="*/ 3233547 w 10515600"/>
              <a:gd name="csY37" fmla="*/ 5416094 h 5416094"/>
              <a:gd name="csX38" fmla="*/ 2786634 w 10515600"/>
              <a:gd name="csY38" fmla="*/ 5416094 h 5416094"/>
              <a:gd name="csX39" fmla="*/ 2444877 w 10515600"/>
              <a:gd name="csY39" fmla="*/ 5416094 h 5416094"/>
              <a:gd name="csX40" fmla="*/ 1997964 w 10515600"/>
              <a:gd name="csY40" fmla="*/ 5416094 h 5416094"/>
              <a:gd name="csX41" fmla="*/ 1445895 w 10515600"/>
              <a:gd name="csY41" fmla="*/ 5416094 h 5416094"/>
              <a:gd name="csX42" fmla="*/ 788670 w 10515600"/>
              <a:gd name="csY42" fmla="*/ 5416094 h 5416094"/>
              <a:gd name="csX43" fmla="*/ 0 w 10515600"/>
              <a:gd name="csY43" fmla="*/ 5416094 h 5416094"/>
              <a:gd name="csX44" fmla="*/ 0 w 10515600"/>
              <a:gd name="csY44" fmla="*/ 4630760 h 5416094"/>
              <a:gd name="csX45" fmla="*/ 0 w 10515600"/>
              <a:gd name="csY45" fmla="*/ 3953749 h 5416094"/>
              <a:gd name="csX46" fmla="*/ 0 w 10515600"/>
              <a:gd name="csY46" fmla="*/ 3276737 h 5416094"/>
              <a:gd name="csX47" fmla="*/ 0 w 10515600"/>
              <a:gd name="csY47" fmla="*/ 2599725 h 5416094"/>
              <a:gd name="csX48" fmla="*/ 0 w 10515600"/>
              <a:gd name="csY48" fmla="*/ 1922713 h 5416094"/>
              <a:gd name="csX49" fmla="*/ 0 w 10515600"/>
              <a:gd name="csY49" fmla="*/ 1299863 h 5416094"/>
              <a:gd name="csX50" fmla="*/ 0 w 10515600"/>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058A5C9-AD6D-B7BE-7B54-34038166AC5D}"/>
              </a:ext>
            </a:extLst>
          </p:cNvPr>
          <p:cNvPicPr>
            <a:picLocks noGrp="1" noChangeAspect="1"/>
          </p:cNvPicPr>
          <p:nvPr>
            <p:ph sz="half" idx="2"/>
          </p:nvPr>
        </p:nvPicPr>
        <p:blipFill>
          <a:blip r:embed="rId2"/>
          <a:stretch>
            <a:fillRect/>
          </a:stretch>
        </p:blipFill>
        <p:spPr>
          <a:xfrm>
            <a:off x="990600" y="966505"/>
            <a:ext cx="10134600" cy="4864608"/>
          </a:xfrm>
          <a:prstGeom prst="rect">
            <a:avLst/>
          </a:prstGeom>
        </p:spPr>
      </p:pic>
    </p:spTree>
    <p:extLst>
      <p:ext uri="{BB962C8B-B14F-4D97-AF65-F5344CB8AC3E}">
        <p14:creationId xmlns:p14="http://schemas.microsoft.com/office/powerpoint/2010/main" val="4172884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FB97F354-43A4-7D05-8935-7C6AEFE6F54B}"/>
              </a:ext>
            </a:extLst>
          </p:cNvPr>
          <p:cNvPicPr>
            <a:picLocks noGrp="1" noChangeAspect="1"/>
          </p:cNvPicPr>
          <p:nvPr>
            <p:ph sz="half" idx="2"/>
          </p:nvPr>
        </p:nvPicPr>
        <p:blipFill>
          <a:blip r:embed="rId2"/>
          <a:stretch>
            <a:fillRect/>
          </a:stretch>
        </p:blipFill>
        <p:spPr>
          <a:xfrm>
            <a:off x="643467" y="1315325"/>
            <a:ext cx="10905066" cy="3258705"/>
          </a:xfrm>
          <a:prstGeom prst="rect">
            <a:avLst/>
          </a:prstGeom>
        </p:spPr>
      </p:pic>
    </p:spTree>
    <p:extLst>
      <p:ext uri="{BB962C8B-B14F-4D97-AF65-F5344CB8AC3E}">
        <p14:creationId xmlns:p14="http://schemas.microsoft.com/office/powerpoint/2010/main" val="155856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5" y="63452"/>
            <a:ext cx="12102790" cy="660787"/>
          </a:xfrm>
        </p:spPr>
        <p:txBody>
          <a:bodyPr>
            <a:normAutofit/>
          </a:bodyPr>
          <a:lstStyle/>
          <a:p>
            <a:r>
              <a:rPr lang="en-US" sz="3600" b="1"/>
              <a:t>Consider their SAS (Standard Age Score) in the following Batteries:</a:t>
            </a:r>
            <a:endParaRPr lang="en-IE" sz="3600" b="1"/>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636" t="13722" r="43005" b="32715"/>
          <a:stretch/>
        </p:blipFill>
        <p:spPr>
          <a:xfrm>
            <a:off x="535261" y="903249"/>
            <a:ext cx="4482468" cy="1951464"/>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6348" t="16783" r="39204" b="36540"/>
          <a:stretch/>
        </p:blipFill>
        <p:spPr>
          <a:xfrm>
            <a:off x="6880302" y="843579"/>
            <a:ext cx="4299687" cy="1951463"/>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061" t="17101" r="37063" b="36431"/>
          <a:stretch/>
        </p:blipFill>
        <p:spPr>
          <a:xfrm>
            <a:off x="657923" y="3726779"/>
            <a:ext cx="4382105" cy="199049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140" t="17211" r="34475" b="34718"/>
          <a:stretch/>
        </p:blipFill>
        <p:spPr>
          <a:xfrm>
            <a:off x="6880302" y="3810929"/>
            <a:ext cx="4344289" cy="1990492"/>
          </a:xfrm>
          <a:prstGeom prst="rect">
            <a:avLst/>
          </a:prstGeom>
        </p:spPr>
      </p:pic>
      <p:sp>
        <p:nvSpPr>
          <p:cNvPr id="13" name="TextBox 12"/>
          <p:cNvSpPr txBox="1"/>
          <p:nvPr/>
        </p:nvSpPr>
        <p:spPr>
          <a:xfrm>
            <a:off x="-78058" y="2865864"/>
            <a:ext cx="5742878" cy="646331"/>
          </a:xfrm>
          <a:prstGeom prst="rect">
            <a:avLst/>
          </a:prstGeom>
          <a:noFill/>
        </p:spPr>
        <p:txBody>
          <a:bodyPr wrap="square" rtlCol="0">
            <a:spAutoFit/>
          </a:bodyPr>
          <a:lstStyle/>
          <a:p>
            <a:pPr algn="ctr">
              <a:buFont typeface="Wingdings" panose="05000000000000000000" pitchFamily="2" charset="2"/>
              <a:buChar char="Ø"/>
            </a:pPr>
            <a:r>
              <a:rPr lang="en-US" b="1">
                <a:solidFill>
                  <a:srgbClr val="FF0000"/>
                </a:solidFill>
              </a:rPr>
              <a:t>Verbal Reasoning subjects</a:t>
            </a:r>
            <a:r>
              <a:rPr lang="en-US" b="1"/>
              <a:t>: Languages, History, Geography, Home Economics &amp; Business.</a:t>
            </a:r>
          </a:p>
        </p:txBody>
      </p:sp>
      <p:sp>
        <p:nvSpPr>
          <p:cNvPr id="14" name="TextBox 13"/>
          <p:cNvSpPr txBox="1"/>
          <p:nvPr/>
        </p:nvSpPr>
        <p:spPr>
          <a:xfrm>
            <a:off x="6152723" y="2842420"/>
            <a:ext cx="5698273" cy="646331"/>
          </a:xfrm>
          <a:prstGeom prst="rect">
            <a:avLst/>
          </a:prstGeom>
          <a:noFill/>
        </p:spPr>
        <p:txBody>
          <a:bodyPr wrap="square" rtlCol="0">
            <a:spAutoFit/>
          </a:bodyPr>
          <a:lstStyle/>
          <a:p>
            <a:pPr algn="ctr">
              <a:buFont typeface="Wingdings" panose="05000000000000000000" pitchFamily="2" charset="2"/>
              <a:buChar char="Ø"/>
            </a:pPr>
            <a:r>
              <a:rPr lang="en-US" b="1">
                <a:solidFill>
                  <a:srgbClr val="FF0000"/>
                </a:solidFill>
              </a:rPr>
              <a:t>Quantitative Reasoning subjects</a:t>
            </a:r>
            <a:r>
              <a:rPr lang="en-US" b="1"/>
              <a:t>: </a:t>
            </a:r>
            <a:r>
              <a:rPr lang="en-US" b="1" err="1"/>
              <a:t>Maths</a:t>
            </a:r>
            <a:r>
              <a:rPr lang="en-US" b="1"/>
              <a:t>, Metalwork, Graphics, Science</a:t>
            </a:r>
          </a:p>
        </p:txBody>
      </p:sp>
      <p:sp>
        <p:nvSpPr>
          <p:cNvPr id="15" name="TextBox 14"/>
          <p:cNvSpPr txBox="1"/>
          <p:nvPr/>
        </p:nvSpPr>
        <p:spPr>
          <a:xfrm>
            <a:off x="-273371" y="5931856"/>
            <a:ext cx="5675975" cy="646331"/>
          </a:xfrm>
          <a:prstGeom prst="rect">
            <a:avLst/>
          </a:prstGeom>
          <a:noFill/>
        </p:spPr>
        <p:txBody>
          <a:bodyPr wrap="square" rtlCol="0">
            <a:spAutoFit/>
          </a:bodyPr>
          <a:lstStyle/>
          <a:p>
            <a:pPr lvl="1" algn="ctr">
              <a:buFont typeface="Wingdings" panose="05000000000000000000" pitchFamily="2" charset="2"/>
              <a:buChar char="Ø"/>
            </a:pPr>
            <a:r>
              <a:rPr lang="en-US" b="1">
                <a:solidFill>
                  <a:srgbClr val="FF0000"/>
                </a:solidFill>
              </a:rPr>
              <a:t>Non-Verbal Reasoning subjects</a:t>
            </a:r>
            <a:r>
              <a:rPr lang="en-US" b="1"/>
              <a:t>: </a:t>
            </a:r>
            <a:r>
              <a:rPr lang="en-US" b="1" err="1"/>
              <a:t>Maths</a:t>
            </a:r>
            <a:r>
              <a:rPr lang="en-US" b="1"/>
              <a:t>, Art,  Graphics, Metalwork, Wood Technology, Science</a:t>
            </a:r>
          </a:p>
        </p:txBody>
      </p:sp>
      <p:sp>
        <p:nvSpPr>
          <p:cNvPr id="16" name="TextBox 15"/>
          <p:cNvSpPr txBox="1"/>
          <p:nvPr/>
        </p:nvSpPr>
        <p:spPr>
          <a:xfrm>
            <a:off x="6051395" y="5920761"/>
            <a:ext cx="5794760" cy="646331"/>
          </a:xfrm>
          <a:prstGeom prst="rect">
            <a:avLst/>
          </a:prstGeom>
          <a:noFill/>
        </p:spPr>
        <p:txBody>
          <a:bodyPr wrap="square" rtlCol="0">
            <a:spAutoFit/>
          </a:bodyPr>
          <a:lstStyle/>
          <a:p>
            <a:pPr marL="285750" indent="-285750" algn="ctr">
              <a:buFont typeface="Wingdings" panose="05000000000000000000" pitchFamily="2" charset="2"/>
              <a:buChar char="Ø"/>
            </a:pPr>
            <a:r>
              <a:rPr lang="en-US" b="1">
                <a:solidFill>
                  <a:srgbClr val="FF0000"/>
                </a:solidFill>
              </a:rPr>
              <a:t>Spatial Ability subjects</a:t>
            </a:r>
            <a:r>
              <a:rPr lang="en-US" b="1"/>
              <a:t>: Art, Metalwork, Home Economics, Wood Technology, Geography &amp; Graphics.</a:t>
            </a:r>
          </a:p>
        </p:txBody>
      </p:sp>
      <p:cxnSp>
        <p:nvCxnSpPr>
          <p:cNvPr id="7" name="Straight Connector 6">
            <a:extLst>
              <a:ext uri="{FF2B5EF4-FFF2-40B4-BE49-F238E27FC236}">
                <a16:creationId xmlns:a16="http://schemas.microsoft.com/office/drawing/2014/main" id="{236A400B-65B0-67D2-7BBF-E215EEE0DB13}"/>
              </a:ext>
            </a:extLst>
          </p:cNvPr>
          <p:cNvCxnSpPr/>
          <p:nvPr/>
        </p:nvCxnSpPr>
        <p:spPr>
          <a:xfrm>
            <a:off x="198783" y="3501043"/>
            <a:ext cx="117776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423DED-3202-0491-ADD9-4BDEDD8A1A4B}"/>
              </a:ext>
            </a:extLst>
          </p:cNvPr>
          <p:cNvCxnSpPr>
            <a:cxnSpLocks/>
          </p:cNvCxnSpPr>
          <p:nvPr/>
        </p:nvCxnSpPr>
        <p:spPr>
          <a:xfrm>
            <a:off x="5765181" y="668635"/>
            <a:ext cx="22301" cy="594966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23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BD08EE-736E-140C-0FBF-A4D3188E4303}"/>
              </a:ext>
            </a:extLst>
          </p:cNvPr>
          <p:cNvPicPr>
            <a:picLocks noChangeAspect="1"/>
          </p:cNvPicPr>
          <p:nvPr/>
        </p:nvPicPr>
        <p:blipFill>
          <a:blip r:embed="rId2"/>
          <a:stretch>
            <a:fillRect/>
          </a:stretch>
        </p:blipFill>
        <p:spPr>
          <a:xfrm>
            <a:off x="2910877" y="36901"/>
            <a:ext cx="6336362" cy="6820671"/>
          </a:xfrm>
          <a:prstGeom prst="rect">
            <a:avLst/>
          </a:prstGeom>
        </p:spPr>
      </p:pic>
      <p:pic>
        <p:nvPicPr>
          <p:cNvPr id="4" name="Picture 3">
            <a:extLst>
              <a:ext uri="{FF2B5EF4-FFF2-40B4-BE49-F238E27FC236}">
                <a16:creationId xmlns:a16="http://schemas.microsoft.com/office/drawing/2014/main" id="{093A296C-9E95-3127-A077-B931D0C88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83" b="94332" l="5310" r="93363">
                        <a14:foregroundMark x1="10177" y1="24696" x2="10177" y2="24696"/>
                        <a14:foregroundMark x1="24779" y1="10121" x2="56195" y2="7692"/>
                        <a14:foregroundMark x1="56195" y1="7692" x2="66372" y2="10121"/>
                        <a14:foregroundMark x1="93805" y1="22672" x2="93805" y2="22672"/>
                        <a14:foregroundMark x1="5752" y1="22267" x2="5752" y2="22267"/>
                        <a14:foregroundMark x1="25221" y1="22267" x2="63274" y2="65182"/>
                        <a14:foregroundMark x1="20796" y1="80162" x2="42478" y2="85830"/>
                        <a14:foregroundMark x1="60173" y1="83806" x2="70796" y2="82591"/>
                        <a14:foregroundMark x1="56632" y1="84211" x2="60173" y2="83806"/>
                        <a14:foregroundMark x1="42478" y1="85830" x2="56632" y2="84211"/>
                        <a14:foregroundMark x1="70796" y1="82591" x2="77434" y2="79757"/>
                        <a14:foregroundMark x1="46903" y1="94332" x2="53097" y2="94332"/>
                        <a14:foregroundMark x1="45133" y1="89474" x2="56195" y2="90688"/>
                        <a14:backgroundMark x1="54425" y1="83806" x2="54425" y2="83806"/>
                        <a14:backgroundMark x1="53097" y1="84211" x2="53097" y2="84211"/>
                        <a14:backgroundMark x1="53097" y1="83806" x2="53097" y2="83806"/>
                        <a14:backgroundMark x1="52655" y1="84211" x2="52655" y2="84211"/>
                      </a14:backgroundRemoval>
                    </a14:imgEffect>
                  </a14:imgLayer>
                </a14:imgProps>
              </a:ext>
            </a:extLst>
          </a:blip>
          <a:stretch>
            <a:fillRect/>
          </a:stretch>
        </p:blipFill>
        <p:spPr>
          <a:xfrm>
            <a:off x="273388" y="321826"/>
            <a:ext cx="2152650" cy="2352675"/>
          </a:xfrm>
          <a:prstGeom prst="rect">
            <a:avLst/>
          </a:prstGeom>
        </p:spPr>
      </p:pic>
      <p:sp>
        <p:nvSpPr>
          <p:cNvPr id="5" name="Arrow: Left 4">
            <a:extLst>
              <a:ext uri="{FF2B5EF4-FFF2-40B4-BE49-F238E27FC236}">
                <a16:creationId xmlns:a16="http://schemas.microsoft.com/office/drawing/2014/main" id="{F16A221A-7442-7A4C-1FC9-5FE0F4CFE757}"/>
              </a:ext>
            </a:extLst>
          </p:cNvPr>
          <p:cNvSpPr/>
          <p:nvPr/>
        </p:nvSpPr>
        <p:spPr>
          <a:xfrm>
            <a:off x="9428240" y="453526"/>
            <a:ext cx="2224585" cy="1378424"/>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400" b="1">
                <a:solidFill>
                  <a:schemeClr val="tx1"/>
                </a:solidFill>
              </a:rPr>
              <a:t>CAT4 scores</a:t>
            </a:r>
            <a:endParaRPr lang="en-IE" sz="2400" b="1">
              <a:solidFill>
                <a:schemeClr val="tx1"/>
              </a:solidFill>
            </a:endParaRPr>
          </a:p>
        </p:txBody>
      </p:sp>
      <p:sp>
        <p:nvSpPr>
          <p:cNvPr id="6" name="Arrow: Left 5">
            <a:extLst>
              <a:ext uri="{FF2B5EF4-FFF2-40B4-BE49-F238E27FC236}">
                <a16:creationId xmlns:a16="http://schemas.microsoft.com/office/drawing/2014/main" id="{30A30B95-BD8C-746D-40DE-070B4A66CD5D}"/>
              </a:ext>
            </a:extLst>
          </p:cNvPr>
          <p:cNvSpPr/>
          <p:nvPr/>
        </p:nvSpPr>
        <p:spPr>
          <a:xfrm>
            <a:off x="9496528" y="2643064"/>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400" b="1">
                <a:solidFill>
                  <a:schemeClr val="tx1"/>
                </a:solidFill>
              </a:rPr>
              <a:t>Class test results</a:t>
            </a:r>
          </a:p>
        </p:txBody>
      </p:sp>
      <p:sp>
        <p:nvSpPr>
          <p:cNvPr id="7" name="Arrow: Left 6">
            <a:extLst>
              <a:ext uri="{FF2B5EF4-FFF2-40B4-BE49-F238E27FC236}">
                <a16:creationId xmlns:a16="http://schemas.microsoft.com/office/drawing/2014/main" id="{F38F1610-DF94-B817-4C7A-44B8FEB9A983}"/>
              </a:ext>
            </a:extLst>
          </p:cNvPr>
          <p:cNvSpPr/>
          <p:nvPr/>
        </p:nvSpPr>
        <p:spPr>
          <a:xfrm>
            <a:off x="9496528" y="4099064"/>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a:solidFill>
                  <a:schemeClr val="tx1"/>
                </a:solidFill>
              </a:rPr>
              <a:t>How much you like the subject</a:t>
            </a:r>
          </a:p>
        </p:txBody>
      </p:sp>
      <p:sp>
        <p:nvSpPr>
          <p:cNvPr id="9" name="Arrow: Left 8">
            <a:extLst>
              <a:ext uri="{FF2B5EF4-FFF2-40B4-BE49-F238E27FC236}">
                <a16:creationId xmlns:a16="http://schemas.microsoft.com/office/drawing/2014/main" id="{1EC921F8-4738-AC95-26E4-7EA93128DFF8}"/>
              </a:ext>
            </a:extLst>
          </p:cNvPr>
          <p:cNvSpPr/>
          <p:nvPr/>
        </p:nvSpPr>
        <p:spPr>
          <a:xfrm>
            <a:off x="9517592" y="5468515"/>
            <a:ext cx="2224585" cy="1455335"/>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a:solidFill>
                  <a:schemeClr val="tx1"/>
                </a:solidFill>
              </a:rPr>
              <a:t>Career/ subject requirement</a:t>
            </a:r>
          </a:p>
        </p:txBody>
      </p:sp>
      <p:sp>
        <p:nvSpPr>
          <p:cNvPr id="11" name="Arrow: Right 10">
            <a:extLst>
              <a:ext uri="{FF2B5EF4-FFF2-40B4-BE49-F238E27FC236}">
                <a16:creationId xmlns:a16="http://schemas.microsoft.com/office/drawing/2014/main" id="{B19C6570-9726-6910-2DDC-005131D4543B}"/>
              </a:ext>
            </a:extLst>
          </p:cNvPr>
          <p:cNvSpPr/>
          <p:nvPr/>
        </p:nvSpPr>
        <p:spPr>
          <a:xfrm>
            <a:off x="109182" y="2477284"/>
            <a:ext cx="2835579" cy="20900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t>Rank your subjects in order of preference</a:t>
            </a:r>
            <a:endParaRPr lang="en-IE" sz="2000" b="1"/>
          </a:p>
        </p:txBody>
      </p:sp>
    </p:spTree>
    <p:extLst>
      <p:ext uri="{BB962C8B-B14F-4D97-AF65-F5344CB8AC3E}">
        <p14:creationId xmlns:p14="http://schemas.microsoft.com/office/powerpoint/2010/main" val="112097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6831" y="168847"/>
            <a:ext cx="3143250" cy="1457325"/>
          </a:xfrm>
          <a:prstGeom prst="rect">
            <a:avLst/>
          </a:prstGeom>
        </p:spPr>
      </p:pic>
      <p:sp>
        <p:nvSpPr>
          <p:cNvPr id="2" name="Title 1"/>
          <p:cNvSpPr>
            <a:spLocks noGrp="1"/>
          </p:cNvSpPr>
          <p:nvPr>
            <p:ph type="title"/>
          </p:nvPr>
        </p:nvSpPr>
        <p:spPr>
          <a:xfrm>
            <a:off x="3779163" y="126448"/>
            <a:ext cx="4903305" cy="1325563"/>
          </a:xfrm>
        </p:spPr>
        <p:txBody>
          <a:bodyPr>
            <a:normAutofit fontScale="90000"/>
          </a:bodyPr>
          <a:lstStyle/>
          <a:p>
            <a:pPr algn="ctr"/>
            <a:r>
              <a:rPr lang="en-US" b="1"/>
              <a:t>Subject Choice</a:t>
            </a:r>
            <a:br>
              <a:rPr lang="en-US" b="1"/>
            </a:br>
            <a:r>
              <a:rPr lang="en-US" b="1"/>
              <a:t>Pathways Through BCC</a:t>
            </a:r>
            <a:endParaRPr lang="en-IE" b="1"/>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3451210"/>
              </p:ext>
            </p:extLst>
          </p:nvPr>
        </p:nvGraphicFramePr>
        <p:xfrm>
          <a:off x="838200" y="1279087"/>
          <a:ext cx="10515600" cy="398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68013" y="4713291"/>
            <a:ext cx="11655973" cy="1731243"/>
          </a:xfrm>
          <a:prstGeom prst="rect">
            <a:avLst/>
          </a:prstGeom>
          <a:solidFill>
            <a:srgbClr val="FFCCFF"/>
          </a:solidFill>
        </p:spPr>
        <p:txBody>
          <a:bodyPr wrap="square" lIns="91440" tIns="45720" rIns="91440" bIns="45720" rtlCol="0" anchor="t">
            <a:spAutoFit/>
          </a:bodyPr>
          <a:lstStyle/>
          <a:p>
            <a:pPr algn="ctr"/>
            <a:r>
              <a:rPr lang="en-US" sz="2800"/>
              <a:t>At various stages students make subject or </a:t>
            </a:r>
            <a:r>
              <a:rPr lang="en-US" sz="2800" err="1"/>
              <a:t>programme</a:t>
            </a:r>
            <a:r>
              <a:rPr lang="en-US" sz="2800"/>
              <a:t> choices. </a:t>
            </a:r>
          </a:p>
          <a:p>
            <a:pPr algn="ctr"/>
            <a:endParaRPr lang="en-US" sz="1050"/>
          </a:p>
          <a:p>
            <a:pPr algn="ctr"/>
            <a:r>
              <a:rPr lang="en-US" sz="2800"/>
              <a:t>The first term of 1st year allows students to sample all subjects. </a:t>
            </a:r>
            <a:endParaRPr lang="en-US" sz="2800">
              <a:cs typeface="Calibri"/>
            </a:endParaRPr>
          </a:p>
          <a:p>
            <a:pPr algn="ctr"/>
            <a:endParaRPr lang="en-US" sz="1050"/>
          </a:p>
          <a:p>
            <a:pPr algn="ctr"/>
            <a:r>
              <a:rPr lang="en-US" sz="2800"/>
              <a:t>This facilitates an informed decision regarding subject choice for Junior Cycle</a:t>
            </a:r>
            <a:endParaRPr lang="en-IE" sz="2800">
              <a:cs typeface="Calibri" panose="020F0502020204030204"/>
            </a:endParaRPr>
          </a:p>
        </p:txBody>
      </p:sp>
      <p:pic>
        <p:nvPicPr>
          <p:cNvPr id="5" name="Picture 4">
            <a:extLst>
              <a:ext uri="{FF2B5EF4-FFF2-40B4-BE49-F238E27FC236}">
                <a16:creationId xmlns:a16="http://schemas.microsoft.com/office/drawing/2014/main" id="{3D116729-E973-AA0D-3C73-BD3C288A65D4}"/>
              </a:ext>
            </a:extLst>
          </p:cNvPr>
          <p:cNvPicPr>
            <a:picLocks noChangeAspect="1"/>
          </p:cNvPicPr>
          <p:nvPr/>
        </p:nvPicPr>
        <p:blipFill>
          <a:blip r:embed="rId8"/>
          <a:stretch>
            <a:fillRect/>
          </a:stretch>
        </p:blipFill>
        <p:spPr>
          <a:xfrm flipH="1">
            <a:off x="736247" y="126448"/>
            <a:ext cx="3144869" cy="1457070"/>
          </a:xfrm>
          <a:prstGeom prst="rect">
            <a:avLst/>
          </a:prstGeom>
        </p:spPr>
      </p:pic>
    </p:spTree>
    <p:extLst>
      <p:ext uri="{BB962C8B-B14F-4D97-AF65-F5344CB8AC3E}">
        <p14:creationId xmlns:p14="http://schemas.microsoft.com/office/powerpoint/2010/main" val="937834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563C1"/>
      </a:accent1>
      <a:accent2>
        <a:srgbClr val="FFC000"/>
      </a:accent2>
      <a:accent3>
        <a:srgbClr val="00B050"/>
      </a:accent3>
      <a:accent4>
        <a:srgbClr val="C00000"/>
      </a:accent4>
      <a:accent5>
        <a:srgbClr val="0563C1"/>
      </a:accent5>
      <a:accent6>
        <a:srgbClr val="FFC000"/>
      </a:accent6>
      <a:hlink>
        <a:srgbClr val="00B050"/>
      </a:hlink>
      <a:folHlink>
        <a:srgbClr val="C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6E12A33-4429-4517-98C8-EE71EF015B65}" vid="{B7258FB6-A92D-4E57-9BC4-A3E3DAB218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D57EED764DC24393CC6B70C8073421" ma:contentTypeVersion="39" ma:contentTypeDescription="Create a new document." ma:contentTypeScope="" ma:versionID="31fa1e95618bcaf946df489dbbbbaa4c">
  <xsd:schema xmlns:xsd="http://www.w3.org/2001/XMLSchema" xmlns:xs="http://www.w3.org/2001/XMLSchema" xmlns:p="http://schemas.microsoft.com/office/2006/metadata/properties" xmlns:ns3="4fe7aea4-f498-4673-a41f-f815c6e566fb" xmlns:ns4="730a644f-bb3d-4992-ab96-78dfb6b3f0ff" targetNamespace="http://schemas.microsoft.com/office/2006/metadata/properties" ma:root="true" ma:fieldsID="b86b6219b813967c06fc52f4ece43956" ns3:_="" ns4:_="">
    <xsd:import namespace="4fe7aea4-f498-4673-a41f-f815c6e566fb"/>
    <xsd:import namespace="730a644f-bb3d-4992-ab96-78dfb6b3f0f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_activity"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7aea4-f498-4673-a41f-f815c6e566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_activity" ma:index="42" nillable="true" ma:displayName="_activity" ma:hidden="true" ma:internalName="_activity">
      <xsd:simpleType>
        <xsd:restriction base="dms:Note"/>
      </xsd:simpleType>
    </xsd:element>
    <xsd:element name="MediaLengthInSeconds" ma:index="43" nillable="true" ma:displayName="MediaLengthInSeconds" ma:hidden="true" ma:internalName="MediaLengthInSeconds" ma:readOnly="true">
      <xsd:simpleType>
        <xsd:restriction base="dms:Unknown"/>
      </xsd:simple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SystemTags" ma:index="45" nillable="true" ma:displayName="MediaServiceSystemTags" ma:hidden="true" ma:internalName="MediaServiceSystemTags" ma:readOnly="true">
      <xsd:simpleType>
        <xsd:restriction base="dms:Note"/>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0a644f-bb3d-4992-ab96-78dfb6b3f0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MS_Mappings xmlns="4fe7aea4-f498-4673-a41f-f815c6e566fb" xsi:nil="true"/>
    <DefaultSectionNames xmlns="4fe7aea4-f498-4673-a41f-f815c6e566fb" xsi:nil="true"/>
    <Is_Collaboration_Space_Locked xmlns="4fe7aea4-f498-4673-a41f-f815c6e566fb" xsi:nil="true"/>
    <Self_Registration_Enabled xmlns="4fe7aea4-f498-4673-a41f-f815c6e566fb" xsi:nil="true"/>
    <AppVersion xmlns="4fe7aea4-f498-4673-a41f-f815c6e566fb" xsi:nil="true"/>
    <Invited_Students xmlns="4fe7aea4-f498-4673-a41f-f815c6e566fb" xsi:nil="true"/>
    <Math_Settings xmlns="4fe7aea4-f498-4673-a41f-f815c6e566fb" xsi:nil="true"/>
    <TeamsChannelId xmlns="4fe7aea4-f498-4673-a41f-f815c6e566fb" xsi:nil="true"/>
    <Teams_Channel_Section_Location xmlns="4fe7aea4-f498-4673-a41f-f815c6e566fb" xsi:nil="true"/>
    <Templates xmlns="4fe7aea4-f498-4673-a41f-f815c6e566fb" xsi:nil="true"/>
    <FolderType xmlns="4fe7aea4-f498-4673-a41f-f815c6e566fb" xsi:nil="true"/>
    <Teachers xmlns="4fe7aea4-f498-4673-a41f-f815c6e566fb">
      <UserInfo>
        <DisplayName/>
        <AccountId xsi:nil="true"/>
        <AccountType/>
      </UserInfo>
    </Teachers>
    <Students xmlns="4fe7aea4-f498-4673-a41f-f815c6e566fb">
      <UserInfo>
        <DisplayName/>
        <AccountId xsi:nil="true"/>
        <AccountType/>
      </UserInfo>
    </Students>
    <Student_Groups xmlns="4fe7aea4-f498-4673-a41f-f815c6e566fb">
      <UserInfo>
        <DisplayName/>
        <AccountId xsi:nil="true"/>
        <AccountType/>
      </UserInfo>
    </Student_Groups>
    <Distribution_Groups xmlns="4fe7aea4-f498-4673-a41f-f815c6e566fb" xsi:nil="true"/>
    <IsNotebookLocked xmlns="4fe7aea4-f498-4673-a41f-f815c6e566fb" xsi:nil="true"/>
    <_activity xmlns="4fe7aea4-f498-4673-a41f-f815c6e566fb" xsi:nil="true"/>
    <CultureName xmlns="4fe7aea4-f498-4673-a41f-f815c6e566fb" xsi:nil="true"/>
    <Owner xmlns="4fe7aea4-f498-4673-a41f-f815c6e566fb">
      <UserInfo>
        <DisplayName/>
        <AccountId xsi:nil="true"/>
        <AccountType/>
      </UserInfo>
    </Owner>
    <Invited_Teachers xmlns="4fe7aea4-f498-4673-a41f-f815c6e566fb" xsi:nil="true"/>
    <Has_Teacher_Only_SectionGroup xmlns="4fe7aea4-f498-4673-a41f-f815c6e566fb" xsi:nil="true"/>
    <NotebookType xmlns="4fe7aea4-f498-4673-a41f-f815c6e566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772AEF-F61F-4081-BBA9-F0844C297584}">
  <ds:schemaRefs>
    <ds:schemaRef ds:uri="4fe7aea4-f498-4673-a41f-f815c6e566fb"/>
    <ds:schemaRef ds:uri="730a644f-bb3d-4992-ab96-78dfb6b3f0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3E14A2-40CF-4446-AC09-DFDBE4036CBD}">
  <ds:schemaRefs>
    <ds:schemaRef ds:uri="4fe7aea4-f498-4673-a41f-f815c6e566fb"/>
    <ds:schemaRef ds:uri="730a644f-bb3d-4992-ab96-78dfb6b3f0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6B6211F-FB28-4DDE-AC3D-FAD121EE01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1</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Borrisokane Community College Seeking to promote a caring and committed school community</vt:lpstr>
      <vt:lpstr>CAT 4</vt:lpstr>
      <vt:lpstr>PowerPoint Presentation</vt:lpstr>
      <vt:lpstr>Athena </vt:lpstr>
      <vt:lpstr>PowerPoint Presentation</vt:lpstr>
      <vt:lpstr>PowerPoint Presentation</vt:lpstr>
      <vt:lpstr>Consider their SAS (Standard Age Score) in the following Batteries:</vt:lpstr>
      <vt:lpstr>PowerPoint Presentation</vt:lpstr>
      <vt:lpstr>Subject Choice Pathways Through BCC</vt:lpstr>
      <vt:lpstr>Junior Cycle Core Subjects – (compulsory)</vt:lpstr>
      <vt:lpstr>3 Junior Cycle Optional Subjects – (Choice)</vt:lpstr>
      <vt:lpstr>General advice when Choosing Subjects</vt:lpstr>
      <vt:lpstr>How do you like to learn?</vt:lpstr>
      <vt:lpstr>Future Career &amp; Study Path</vt:lpstr>
      <vt:lpstr> What is CAT4 used for? CAT4:  Cognitive Abilities Test Fourth Edition </vt:lpstr>
      <vt:lpstr>Further Information</vt:lpstr>
      <vt:lpstr>PowerPoint Presentation</vt:lpstr>
      <vt:lpstr>PowerPoint Presentation</vt:lpstr>
      <vt:lpstr>PowerPoint Presentation</vt:lpstr>
      <vt:lpstr>www.qualifax.ie</vt:lpstr>
      <vt:lpstr>PowerPoint Presentation</vt:lpstr>
      <vt:lpstr>Modern Foreign Languages</vt:lpstr>
      <vt:lpstr>Business</vt:lpstr>
      <vt:lpstr>Visual Art</vt:lpstr>
      <vt:lpstr>Engineering</vt:lpstr>
      <vt:lpstr>Graphics</vt:lpstr>
      <vt:lpstr>Wood Technology</vt:lpstr>
      <vt:lpstr>Geography</vt:lpstr>
      <vt:lpstr>Home Economics</vt:lpstr>
      <vt:lpstr>Music</vt:lpstr>
      <vt:lpstr>Choosing subjects </vt:lpstr>
      <vt:lpstr>Thank you for listening</vt:lpstr>
      <vt:lpstr>PowerPoint Presentation</vt:lpstr>
      <vt:lpstr>Choosing subject options</vt:lpstr>
      <vt:lpstr>Step One </vt:lpstr>
      <vt:lpstr>Step Two</vt:lpstr>
      <vt:lpstr>Step Three</vt:lpstr>
      <vt:lpstr>Step Four</vt:lpstr>
      <vt:lpstr>Reminders - Behaviour</vt:lpstr>
      <vt:lpstr>Reminders</vt:lpstr>
      <vt:lpstr>Reminders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Borrisokane Community College Seeking to promote a caring and committed school community</dc:title>
  <dc:creator>Caroline Glynn</dc:creator>
  <cp:revision>3</cp:revision>
  <dcterms:created xsi:type="dcterms:W3CDTF">2022-03-11T08:36:19Z</dcterms:created>
  <dcterms:modified xsi:type="dcterms:W3CDTF">2026-01-07T14:03:50Z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0x010100A5D57EED764DC24393CC6B70C8073421</vt:lpwstr>
  </property>
</Properties>
</file>