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90" r:id="rId5"/>
    <p:sldId id="258" r:id="rId6"/>
    <p:sldId id="261" r:id="rId7"/>
    <p:sldId id="259" r:id="rId8"/>
    <p:sldId id="260" r:id="rId9"/>
    <p:sldId id="288" r:id="rId10"/>
    <p:sldId id="262" r:id="rId11"/>
    <p:sldId id="263" r:id="rId12"/>
    <p:sldId id="265" r:id="rId13"/>
    <p:sldId id="268" r:id="rId14"/>
    <p:sldId id="269" r:id="rId15"/>
    <p:sldId id="270" r:id="rId16"/>
    <p:sldId id="276" r:id="rId17"/>
    <p:sldId id="272" r:id="rId18"/>
    <p:sldId id="273" r:id="rId19"/>
    <p:sldId id="274" r:id="rId20"/>
    <p:sldId id="277" r:id="rId21"/>
    <p:sldId id="278" r:id="rId22"/>
    <p:sldId id="283" r:id="rId23"/>
    <p:sldId id="289" r:id="rId24"/>
    <p:sldId id="275" r:id="rId25"/>
    <p:sldId id="279" r:id="rId26"/>
    <p:sldId id="281" r:id="rId27"/>
    <p:sldId id="280" r:id="rId28"/>
    <p:sldId id="284" r:id="rId29"/>
    <p:sldId id="282" r:id="rId30"/>
    <p:sldId id="285" r:id="rId31"/>
    <p:sldId id="287" r:id="rId32"/>
    <p:sldId id="25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3C9082-6BCF-4821-A14F-E7977DBA157F}">
          <p14:sldIdLst>
            <p14:sldId id="290"/>
            <p14:sldId id="258"/>
            <p14:sldId id="261"/>
            <p14:sldId id="259"/>
            <p14:sldId id="260"/>
            <p14:sldId id="288"/>
            <p14:sldId id="262"/>
            <p14:sldId id="263"/>
            <p14:sldId id="265"/>
            <p14:sldId id="268"/>
            <p14:sldId id="269"/>
            <p14:sldId id="270"/>
            <p14:sldId id="276"/>
            <p14:sldId id="272"/>
            <p14:sldId id="273"/>
            <p14:sldId id="274"/>
            <p14:sldId id="277"/>
            <p14:sldId id="278"/>
            <p14:sldId id="283"/>
            <p14:sldId id="289"/>
            <p14:sldId id="275"/>
            <p14:sldId id="279"/>
            <p14:sldId id="281"/>
            <p14:sldId id="280"/>
            <p14:sldId id="284"/>
            <p14:sldId id="282"/>
            <p14:sldId id="285"/>
            <p14:sldId id="287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BA30"/>
    <a:srgbClr val="195616"/>
    <a:srgbClr val="1F671B"/>
    <a:srgbClr val="268121"/>
    <a:srgbClr val="BDD4E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47E759-57B8-349D-3EF5-DB6F1401648F}" v="41" dt="2025-10-16T17:40:43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D9B78-B0A4-4748-9583-4B8E0546ECE0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69EAA-33A1-49CC-90D7-96B7821144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0945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What Borrisokane Community College has to offer in relation courses, subjects and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BD3EB-40A5-C843-B1C6-6279DC11D39F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654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  <a:p>
            <a:endParaRPr lang="en-IE"/>
          </a:p>
          <a:p>
            <a:r>
              <a:rPr lang="en-IE" sz="1800"/>
              <a:t>Book Fair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BD3EB-40A5-C843-B1C6-6279DC11D39F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157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E" altLang="en-US">
                <a:latin typeface="Times New Roman" charset="0"/>
              </a:rPr>
              <a:t>Caring</a:t>
            </a:r>
          </a:p>
          <a:p>
            <a:r>
              <a:rPr lang="en-IE" altLang="en-US">
                <a:latin typeface="Times New Roman" charset="0"/>
              </a:rPr>
              <a:t>Committed Staff</a:t>
            </a:r>
          </a:p>
          <a:p>
            <a:endParaRPr lang="en-IE" altLang="en-US">
              <a:latin typeface="Times New Roman" charset="0"/>
            </a:endParaRPr>
          </a:p>
          <a:p>
            <a:r>
              <a:rPr lang="en-IE" altLang="en-US">
                <a:latin typeface="Times New Roman" charset="0"/>
              </a:rPr>
              <a:t>Each Individual</a:t>
            </a:r>
          </a:p>
          <a:p>
            <a:endParaRPr lang="en-IE" altLang="en-US">
              <a:latin typeface="Times New Roman" charset="0"/>
            </a:endParaRPr>
          </a:p>
          <a:p>
            <a:r>
              <a:rPr lang="en-IE" altLang="en-US">
                <a:latin typeface="Times New Roman" charset="0"/>
              </a:rPr>
              <a:t>'we all exist in each others' shadow'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A7AF3C-38FC-6640-A365-A72B23E1A256}" type="slidenum">
              <a:rPr lang="en-US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9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BD3EB-40A5-C843-B1C6-6279DC11D39F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487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2400"/>
              <a:t>Option Subjects for first year choose four at end of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BD3EB-40A5-C843-B1C6-6279DC11D39F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537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Students study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BD3EB-40A5-C843-B1C6-6279DC11D39F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756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69EAA-33A1-49CC-90D7-96B7821144C2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483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7D3D80-024B-8F4D-9293-EEEC48177421}" type="slidenum">
              <a:rPr lang="en-US" altLang="en-US"/>
              <a:pPr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</a:endParaRPr>
          </a:p>
          <a:p>
            <a:pPr eaLnBrk="1" hangingPunct="1"/>
            <a:r>
              <a:rPr lang="en-US" altLang="en-US">
                <a:latin typeface="Times New Roman" charset="0"/>
              </a:rPr>
              <a:t>Gifted and Talented – In class – extension exercises</a:t>
            </a:r>
          </a:p>
          <a:p>
            <a:pPr eaLnBrk="1" hangingPunct="1"/>
            <a:endParaRPr lang="en-US" altLang="en-US">
              <a:latin typeface="Times New Roman" charset="0"/>
            </a:endParaRPr>
          </a:p>
          <a:p>
            <a:pPr eaLnBrk="1" hangingPunct="1"/>
            <a:r>
              <a:rPr lang="en-US" altLang="en-US">
                <a:latin typeface="Times New Roman" charset="0"/>
              </a:rPr>
              <a:t>Courses in colleges during holidays.</a:t>
            </a:r>
          </a:p>
        </p:txBody>
      </p:sp>
    </p:spTree>
    <p:extLst>
      <p:ext uri="{BB962C8B-B14F-4D97-AF65-F5344CB8AC3E}">
        <p14:creationId xmlns:p14="http://schemas.microsoft.com/office/powerpoint/2010/main" val="3043719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  <a:p>
            <a:r>
              <a:rPr lang="en-IE"/>
              <a:t>Autism Centre currently full.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BD3EB-40A5-C843-B1C6-6279DC11D39F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853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56820E-D9CE-DF4C-B8B3-A430F48DC31A}" type="slidenum">
              <a:rPr lang="en-US" altLang="en-US"/>
              <a:pPr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</a:endParaRPr>
          </a:p>
          <a:p>
            <a:pPr eaLnBrk="1" hangingPunct="1"/>
            <a:r>
              <a:rPr lang="en-US" altLang="en-US" sz="1800">
                <a:latin typeface="Times New Roman" charset="0"/>
              </a:rPr>
              <a:t>The best method of resolving issues is to involve parents.</a:t>
            </a:r>
          </a:p>
        </p:txBody>
      </p:sp>
    </p:spTree>
    <p:extLst>
      <p:ext uri="{BB962C8B-B14F-4D97-AF65-F5344CB8AC3E}">
        <p14:creationId xmlns:p14="http://schemas.microsoft.com/office/powerpoint/2010/main" val="1454662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60219"/>
            <a:ext cx="9144000" cy="218313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14800"/>
            <a:ext cx="9144000" cy="1143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E976-93F1-4D94-BDCA-EA3674B2B8B7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602E-DBE5-41BC-881B-F9876E12D6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700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65125"/>
            <a:ext cx="8839200" cy="629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E976-93F1-4D94-BDCA-EA3674B2B8B7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602E-DBE5-41BC-881B-F9876E12D6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7868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E976-93F1-4D94-BDCA-EA3674B2B8B7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602E-DBE5-41BC-881B-F9876E12D6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306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4610" y="365125"/>
            <a:ext cx="8759190" cy="629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E976-93F1-4D94-BDCA-EA3674B2B8B7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602E-DBE5-41BC-881B-F9876E12D6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105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0330" y="365125"/>
            <a:ext cx="8715058" cy="6178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E976-93F1-4D94-BDCA-EA3674B2B8B7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602E-DBE5-41BC-881B-F9876E12D6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275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65125"/>
            <a:ext cx="8839200" cy="629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E976-93F1-4D94-BDCA-EA3674B2B8B7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602E-DBE5-41BC-881B-F9876E12D6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4137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E976-93F1-4D94-BDCA-EA3674B2B8B7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602E-DBE5-41BC-881B-F9876E12D6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998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40180"/>
            <a:ext cx="3932237" cy="10287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40180"/>
            <a:ext cx="6172200" cy="44208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846070"/>
            <a:ext cx="3932237" cy="30229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E976-93F1-4D94-BDCA-EA3674B2B8B7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602E-DBE5-41BC-881B-F9876E12D6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924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71600"/>
            <a:ext cx="3932237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71600"/>
            <a:ext cx="6172200" cy="448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E976-93F1-4D94-BDCA-EA3674B2B8B7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602E-DBE5-41BC-881B-F9876E12D6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0432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  <a:alpha val="0"/>
              </a:schemeClr>
            </a:gs>
            <a:gs pos="77000">
              <a:schemeClr val="bg1">
                <a:tint val="98000"/>
                <a:satMod val="130000"/>
                <a:shade val="90000"/>
                <a:lumMod val="103000"/>
                <a:alpha val="36000"/>
              </a:schemeClr>
            </a:gs>
            <a:gs pos="100000">
              <a:srgbClr val="1F671B">
                <a:alpha val="59000"/>
              </a:srgb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9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31620"/>
            <a:ext cx="10515600" cy="4645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AE976-93F1-4D94-BDCA-EA3674B2B8B7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A602E-DBE5-41BC-881B-F9876E12D680}" type="slidenum">
              <a:rPr lang="en-IE" smtClean="0"/>
              <a:t>‹#›</a:t>
            </a:fld>
            <a:endParaRPr lang="en-IE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9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xgear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rrisokanecc.i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chools.limerick@buseireann.ie" TargetMode="External"/><Relationship Id="rId2" Type="http://schemas.openxmlformats.org/officeDocument/2006/relationships/hyperlink" Target="http://www.buseireann.ie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catriona.maher@borrisokanecc.ie" TargetMode="External"/><Relationship Id="rId2" Type="http://schemas.openxmlformats.org/officeDocument/2006/relationships/hyperlink" Target="mailto:paula.molloy@borrisokanecc.i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borrisokanecc.ie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2F40D-2A1E-D1CE-FD20-96B44B77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573" y="-104601"/>
            <a:ext cx="9956103" cy="93199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                                                                                    </a:t>
            </a:r>
            <a:r>
              <a:rPr lang="en-US" b="1" err="1">
                <a:solidFill>
                  <a:srgbClr val="FF0000"/>
                </a:solidFill>
                <a:ea typeface="Calibri"/>
                <a:cs typeface="Calibri"/>
              </a:rPr>
              <a:t>Borrisokane</a:t>
            </a:r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 Community College</a:t>
            </a:r>
            <a:br>
              <a:rPr lang="en-US" b="1">
                <a:solidFill>
                  <a:srgbClr val="FF0000"/>
                </a:solidFill>
                <a:ea typeface="Calibri"/>
                <a:cs typeface="Calibri"/>
              </a:rPr>
            </a:br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Open Night 2026 2027</a:t>
            </a:r>
          </a:p>
        </p:txBody>
      </p:sp>
      <p:pic>
        <p:nvPicPr>
          <p:cNvPr id="3" name="Picture 2" descr="A group of flags with speech bubbles&#10;&#10;AI-generated content may be incorrect.">
            <a:extLst>
              <a:ext uri="{FF2B5EF4-FFF2-40B4-BE49-F238E27FC236}">
                <a16:creationId xmlns:a16="http://schemas.microsoft.com/office/drawing/2014/main" id="{9B50D954-DCB1-C44F-5C89-60166D5B7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6" y="1836592"/>
            <a:ext cx="5681728" cy="4023465"/>
          </a:xfrm>
          <a:prstGeom prst="rect">
            <a:avLst/>
          </a:prstGeom>
        </p:spPr>
      </p:pic>
      <p:pic>
        <p:nvPicPr>
          <p:cNvPr id="4" name="Picture 3" descr="A group of flags with text&#10;&#10;AI-generated content may be incorrect.">
            <a:extLst>
              <a:ext uri="{FF2B5EF4-FFF2-40B4-BE49-F238E27FC236}">
                <a16:creationId xmlns:a16="http://schemas.microsoft.com/office/drawing/2014/main" id="{716311DA-0475-0ECE-EB33-F720595AD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49" y="1836592"/>
            <a:ext cx="5766148" cy="402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18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98896" y="196821"/>
            <a:ext cx="8637588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b="1">
                <a:solidFill>
                  <a:srgbClr val="FF0000"/>
                </a:solidFill>
              </a:rPr>
              <a:t>Leaving Cert Programme</a:t>
            </a:r>
            <a:endParaRPr lang="en-GB" altLang="en-US" b="1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543284" y="1973766"/>
            <a:ext cx="3810000" cy="4151723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eaLnBrk="1" hangingPunct="1">
              <a:buNone/>
            </a:pPr>
            <a:endParaRPr lang="en-IE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rial"/>
                <a:cs typeface="Arial"/>
              </a:rPr>
              <a:t>The Leaving Certificate </a:t>
            </a:r>
            <a:r>
              <a:rPr lang="en-US" altLang="en-US" dirty="0" err="1">
                <a:latin typeface="Arial"/>
                <a:cs typeface="Arial"/>
              </a:rPr>
              <a:t>Programme</a:t>
            </a:r>
            <a:r>
              <a:rPr lang="en-US" altLang="en-US" dirty="0">
                <a:latin typeface="Arial"/>
                <a:cs typeface="Arial"/>
              </a:rPr>
              <a:t> at </a:t>
            </a:r>
            <a:r>
              <a:rPr lang="en-US" altLang="en-US" dirty="0" err="1">
                <a:latin typeface="Arial"/>
                <a:cs typeface="Arial"/>
              </a:rPr>
              <a:t>Borrisokane</a:t>
            </a:r>
            <a:r>
              <a:rPr lang="en-US" altLang="en-US" dirty="0">
                <a:latin typeface="Arial"/>
                <a:cs typeface="Arial"/>
              </a:rPr>
              <a:t> Community College offers students a broad and balanced curriculum to prepare them for further education, training, or employment.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rial"/>
                <a:cs typeface="Arial"/>
              </a:rPr>
              <a:t>Students typically study three core subjects, with additional options tailored to their interests and career goals.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rial"/>
                <a:cs typeface="Arial"/>
              </a:rPr>
              <a:t>The </a:t>
            </a:r>
            <a:r>
              <a:rPr lang="en-US" altLang="en-US" dirty="0" err="1">
                <a:latin typeface="Arial"/>
                <a:cs typeface="Arial"/>
              </a:rPr>
              <a:t>programme</a:t>
            </a:r>
            <a:r>
              <a:rPr lang="en-US" altLang="en-US" dirty="0">
                <a:latin typeface="Arial"/>
                <a:cs typeface="Arial"/>
              </a:rPr>
              <a:t> is supported by continuous assessment and term assessments.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rial"/>
                <a:cs typeface="Arial"/>
              </a:rPr>
              <a:t>  New Senior Cycle Course – minimum 40% project component 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182D265-5D48-4E78-BDD8-ED78D5509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3" name="Picture 2" descr="A table with text on it&#10;&#10;AI-generated content may be incorrect.">
            <a:extLst>
              <a:ext uri="{FF2B5EF4-FFF2-40B4-BE49-F238E27FC236}">
                <a16:creationId xmlns:a16="http://schemas.microsoft.com/office/drawing/2014/main" id="{C48FB42D-E92A-FCD6-A184-C4DA06ACF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840" y="1462936"/>
            <a:ext cx="6781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6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60270" y="365124"/>
            <a:ext cx="10958946" cy="461052"/>
          </a:xfrm>
        </p:spPr>
        <p:txBody>
          <a:bodyPr>
            <a:noAutofit/>
          </a:bodyPr>
          <a:lstStyle/>
          <a:p>
            <a:pPr eaLnBrk="1" hangingPunct="1"/>
            <a:r>
              <a:rPr lang="en-IE" altLang="en-US" sz="4000" b="1">
                <a:solidFill>
                  <a:srgbClr val="FF0000"/>
                </a:solidFill>
                <a:latin typeface="Calibri"/>
              </a:rPr>
              <a:t>Leaving Certificate Applied Programme</a:t>
            </a:r>
            <a:endParaRPr lang="en-GB" altLang="en-US" sz="4000" b="1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21508" name="Rectangle 4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6748463" y="2032116"/>
            <a:ext cx="4605337" cy="3608387"/>
          </a:xfrm>
        </p:spPr>
        <p:txBody>
          <a:bodyPr/>
          <a:lstStyle/>
          <a:p>
            <a:pPr eaLnBrk="1" hangingPunct="1">
              <a:buFont typeface="Wingdings 2" charset="0"/>
              <a:buChar char=""/>
            </a:pPr>
            <a:endParaRPr lang="en-US" altLang="en-US">
              <a:ea typeface="Times New Roman" charset="0"/>
              <a:cs typeface="Times New Roman" charset="0"/>
            </a:endParaRPr>
          </a:p>
          <a:p>
            <a:pPr eaLnBrk="1" hangingPunct="1">
              <a:buFont typeface="Wingdings 2" charset="0"/>
              <a:buChar char=""/>
            </a:pPr>
            <a:endParaRPr lang="en-US" altLang="en-US"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443" y="1796799"/>
            <a:ext cx="7347857" cy="34747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CC0A5F-4214-823F-07F1-3A8DE69A1DC9}"/>
              </a:ext>
            </a:extLst>
          </p:cNvPr>
          <p:cNvSpPr txBox="1"/>
          <p:nvPr/>
        </p:nvSpPr>
        <p:spPr>
          <a:xfrm>
            <a:off x="349237" y="1794055"/>
            <a:ext cx="4191538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latin typeface="Arial"/>
                <a:cs typeface="Arial"/>
              </a:rPr>
              <a:t>The Leaving Certificate Applied </a:t>
            </a:r>
            <a:r>
              <a:rPr lang="en-US" altLang="en-US" err="1">
                <a:latin typeface="Arial"/>
                <a:cs typeface="Arial"/>
              </a:rPr>
              <a:t>Programme</a:t>
            </a:r>
            <a:r>
              <a:rPr lang="en-US" altLang="en-US">
                <a:latin typeface="Arial"/>
                <a:cs typeface="Arial"/>
              </a:rPr>
              <a:t> is a practical, hands-on </a:t>
            </a:r>
            <a:r>
              <a:rPr lang="en-US" altLang="en-US" err="1">
                <a:latin typeface="Arial"/>
                <a:cs typeface="Arial"/>
              </a:rPr>
              <a:t>programme</a:t>
            </a:r>
            <a:r>
              <a:rPr lang="en-US" altLang="en-US">
                <a:latin typeface="Arial"/>
                <a:cs typeface="Arial"/>
              </a:rPr>
              <a:t> designed for students who prefer continuous assessment and work-related learning.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>
              <a:latin typeface="Arial" panose="020B0604020202020204" pitchFamily="34" charset="0"/>
              <a:cs typeface="Arial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latin typeface="Arial"/>
                <a:cs typeface="Arial"/>
              </a:rPr>
              <a:t>It focuses on personal development, vocational preparation, and real-world skills through modules and tasks.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anose="020B0604020202020204" pitchFamily="34" charset="0"/>
              <a:cs typeface="Arial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latin typeface="Arial"/>
                <a:cs typeface="Arial"/>
              </a:rPr>
              <a:t>Students benefit from small group support, mentoring, and tailored guidance to help them succeed in further education or employment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497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099344" y="1453508"/>
            <a:ext cx="8229600" cy="463708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r>
              <a:rPr lang="en-IE" altLang="en-US" sz="2400">
                <a:latin typeface="Calibri"/>
              </a:rPr>
              <a:t>Continuous Assessment</a:t>
            </a: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endParaRPr lang="en-US" altLang="en-US" sz="2600">
              <a:ea typeface="Calibri"/>
              <a:cs typeface="Calibri"/>
            </a:endParaRPr>
          </a:p>
          <a:p>
            <a:pPr>
              <a:lnSpc>
                <a:spcPct val="60000"/>
              </a:lnSpc>
              <a:buFont typeface="Wingdings 2" charset="0"/>
              <a:buChar char=""/>
            </a:pPr>
            <a:r>
              <a:rPr lang="en-US" altLang="en-US" sz="2400">
                <a:latin typeface="Calibri"/>
              </a:rPr>
              <a:t>Athena Academic Tracking </a:t>
            </a: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r>
              <a:rPr lang="en-IE" altLang="en-US" sz="2400">
                <a:latin typeface="Calibri"/>
              </a:rPr>
              <a:t>Mentoring Programme</a:t>
            </a: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r>
              <a:rPr lang="en-IE" altLang="en-US" sz="2400">
                <a:latin typeface="Calibri"/>
              </a:rPr>
              <a:t>Anti Bullying Programme</a:t>
            </a: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r>
              <a:rPr lang="en-IE" altLang="en-US" sz="2400">
                <a:latin typeface="Calibri"/>
              </a:rPr>
              <a:t>Erasmus+</a:t>
            </a: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r>
              <a:rPr lang="en-IE" altLang="en-US" sz="2400">
                <a:latin typeface="Calibri"/>
              </a:rPr>
              <a:t>One Good School</a:t>
            </a: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60000"/>
              </a:lnSpc>
              <a:buFont typeface="Wingdings 2" charset="0"/>
              <a:buChar char=""/>
            </a:pPr>
            <a:r>
              <a:rPr lang="en-IE" altLang="en-US" sz="2400">
                <a:latin typeface="Calibri"/>
              </a:rPr>
              <a:t>Active Schools Programme</a:t>
            </a:r>
            <a:endParaRPr lang="en-IE" altLang="en-US" sz="2600">
              <a:ea typeface="Calibri"/>
              <a:cs typeface="Calibri"/>
            </a:endParaRPr>
          </a:p>
          <a:p>
            <a:pPr>
              <a:lnSpc>
                <a:spcPct val="60000"/>
              </a:lnSpc>
              <a:buFont typeface="Wingdings 2" charset="0"/>
              <a:buChar char=""/>
            </a:pPr>
            <a:endParaRPr lang="en-IE" altLang="en-US" sz="2600">
              <a:ea typeface="Calibri"/>
              <a:cs typeface="Calibri"/>
            </a:endParaRPr>
          </a:p>
          <a:p>
            <a:pPr>
              <a:lnSpc>
                <a:spcPct val="60000"/>
              </a:lnSpc>
              <a:buFont typeface="Wingdings 2" charset="0"/>
              <a:buChar char=""/>
            </a:pPr>
            <a:r>
              <a:rPr lang="en-IE" altLang="en-US" sz="2400">
                <a:latin typeface="Calibri"/>
                <a:cs typeface="Calibri"/>
              </a:rPr>
              <a:t>Planet Youth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60000"/>
              </a:lnSpc>
              <a:buNone/>
            </a:pPr>
            <a:endParaRPr lang="en-IE" altLang="en-US" sz="2400">
              <a:latin typeface="Calibri"/>
              <a:ea typeface="Calibri"/>
              <a:cs typeface="Calibri"/>
            </a:endParaRPr>
          </a:p>
          <a:p>
            <a:pPr>
              <a:lnSpc>
                <a:spcPct val="60000"/>
              </a:lnSpc>
              <a:buFont typeface="Wingdings 2" charset="0"/>
              <a:buChar char=""/>
            </a:pPr>
            <a:r>
              <a:rPr lang="en-IE" altLang="en-US" sz="2400">
                <a:latin typeface="Calibri"/>
                <a:cs typeface="Calibri"/>
              </a:rPr>
              <a:t>Future Leaders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60000"/>
              </a:lnSpc>
              <a:buNone/>
            </a:pPr>
            <a:endParaRPr lang="en-IE" altLang="en-US" sz="2600">
              <a:cs typeface="Calibri"/>
            </a:endParaRPr>
          </a:p>
          <a:p>
            <a:pPr marL="0" indent="0">
              <a:lnSpc>
                <a:spcPct val="60000"/>
              </a:lnSpc>
              <a:buNone/>
            </a:pPr>
            <a:endParaRPr lang="en-IE" altLang="en-US" sz="2600">
              <a:cs typeface="Calibri"/>
            </a:endParaRPr>
          </a:p>
          <a:p>
            <a:pPr>
              <a:lnSpc>
                <a:spcPct val="60000"/>
              </a:lnSpc>
              <a:buNone/>
            </a:pPr>
            <a:endParaRPr lang="en-IE" altLang="en-US" sz="2600">
              <a:cs typeface="Calibri"/>
            </a:endParaRPr>
          </a:p>
        </p:txBody>
      </p:sp>
      <p:sp>
        <p:nvSpPr>
          <p:cNvPr id="2253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982002" y="-75455"/>
            <a:ext cx="9464566" cy="1534510"/>
          </a:xfrm>
        </p:spPr>
        <p:txBody>
          <a:bodyPr>
            <a:normAutofit/>
          </a:bodyPr>
          <a:lstStyle/>
          <a:p>
            <a:pPr eaLnBrk="1" hangingPunct="1"/>
            <a:r>
              <a:rPr lang="en-IE" altLang="en-US" b="1">
                <a:solidFill>
                  <a:srgbClr val="FF0000"/>
                </a:solidFill>
                <a:latin typeface="Calibri"/>
              </a:rPr>
              <a:t>Supporting Our Learners</a:t>
            </a:r>
            <a:endParaRPr lang="en-US" altLang="en-US" b="1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429C5-6A5F-9E40-75AE-7DFC5F9D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479" y="1461663"/>
            <a:ext cx="6892014" cy="37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6F7360-572B-C3EC-E74E-07E5F2B65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10" y="365125"/>
            <a:ext cx="8759190" cy="629285"/>
          </a:xfrm>
        </p:spPr>
        <p:txBody>
          <a:bodyPr anchor="ctr">
            <a:noAutofit/>
          </a:bodyPr>
          <a:lstStyle/>
          <a:p>
            <a:r>
              <a:rPr lang="en-IE" b="1">
                <a:solidFill>
                  <a:srgbClr val="FF0000"/>
                </a:solidFill>
                <a:latin typeface="Calibri"/>
              </a:rPr>
              <a:t>Student Supports</a:t>
            </a:r>
            <a:endParaRPr lang="en-IE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361352-11BF-A11A-4928-70E571ACA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IE" sz="2400">
                <a:latin typeface="Calibri"/>
              </a:rPr>
              <a:t>Student Support Team </a:t>
            </a:r>
            <a:endParaRPr lang="en-IE" sz="2400">
              <a:latin typeface="Calibri"/>
              <a:ea typeface="Calibri"/>
              <a:cs typeface="Calibri"/>
            </a:endParaRPr>
          </a:p>
          <a:p>
            <a:r>
              <a:rPr lang="en-IE" sz="2400">
                <a:latin typeface="Calibri"/>
              </a:rPr>
              <a:t>Class Mentors</a:t>
            </a:r>
            <a:endParaRPr lang="en-IE" sz="2400">
              <a:latin typeface="Calibri"/>
              <a:ea typeface="Calibri"/>
              <a:cs typeface="Calibri"/>
            </a:endParaRPr>
          </a:p>
          <a:p>
            <a:r>
              <a:rPr lang="en-IE" sz="2400">
                <a:latin typeface="Calibri"/>
              </a:rPr>
              <a:t>Year Head</a:t>
            </a:r>
            <a:endParaRPr lang="en-IE" sz="2400">
              <a:latin typeface="Calibri"/>
              <a:ea typeface="Calibri"/>
              <a:cs typeface="Calibri"/>
            </a:endParaRPr>
          </a:p>
          <a:p>
            <a:r>
              <a:rPr lang="en-IE" sz="2400">
                <a:latin typeface="Calibri"/>
              </a:rPr>
              <a:t>Guidance Counsellors</a:t>
            </a:r>
            <a:endParaRPr lang="en-IE" sz="2400">
              <a:latin typeface="Calibri"/>
              <a:ea typeface="Calibri"/>
              <a:cs typeface="Calibri"/>
            </a:endParaRPr>
          </a:p>
          <a:p>
            <a:r>
              <a:rPr lang="en-IE" sz="2400">
                <a:latin typeface="Calibri"/>
              </a:rPr>
              <a:t>Check and Connect</a:t>
            </a:r>
            <a:endParaRPr lang="en-IE" sz="2400">
              <a:latin typeface="Calibri"/>
              <a:ea typeface="Calibri"/>
              <a:cs typeface="Calibri"/>
            </a:endParaRPr>
          </a:p>
          <a:p>
            <a:r>
              <a:rPr lang="en-IE" sz="2400">
                <a:latin typeface="Calibri"/>
              </a:rPr>
              <a:t>Sona</a:t>
            </a:r>
            <a:endParaRPr lang="en-IE" sz="2400">
              <a:latin typeface="Calibri"/>
              <a:ea typeface="Calibri"/>
              <a:cs typeface="Calibri"/>
            </a:endParaRPr>
          </a:p>
          <a:p>
            <a:r>
              <a:rPr lang="en-IE" sz="2400">
                <a:latin typeface="Calibri"/>
              </a:rPr>
              <a:t>Counselling and Small Group Support</a:t>
            </a:r>
            <a:endParaRPr lang="en-IE" sz="2400">
              <a:latin typeface="Calibri"/>
              <a:ea typeface="Calibri"/>
              <a:cs typeface="Calibri"/>
            </a:endParaRPr>
          </a:p>
          <a:p>
            <a:r>
              <a:rPr lang="en-IE" sz="2400" err="1">
                <a:latin typeface="Calibri"/>
              </a:rPr>
              <a:t>Cairde</a:t>
            </a:r>
            <a:endParaRPr lang="en-IE" sz="2200">
              <a:ea typeface="Calibri"/>
              <a:cs typeface="Calibri"/>
            </a:endParaRPr>
          </a:p>
          <a:p>
            <a:r>
              <a:rPr lang="en-IE" sz="2400" err="1">
                <a:latin typeface="Calibri"/>
              </a:rPr>
              <a:t>Cinnire</a:t>
            </a:r>
            <a:endParaRPr lang="en-IE" sz="2200">
              <a:ea typeface="Calibri"/>
              <a:cs typeface="Calibri"/>
            </a:endParaRPr>
          </a:p>
          <a:p>
            <a:r>
              <a:rPr lang="en-US" sz="2400">
                <a:latin typeface="Calibri"/>
              </a:rPr>
              <a:t>Deputy Principal &amp; Principal </a:t>
            </a:r>
            <a:endParaRPr lang="en-IE" sz="2200"/>
          </a:p>
        </p:txBody>
      </p:sp>
      <p:pic>
        <p:nvPicPr>
          <p:cNvPr id="5126" name="Picture 6" descr="image">
            <a:extLst>
              <a:ext uri="{FF2B5EF4-FFF2-40B4-BE49-F238E27FC236}">
                <a16:creationId xmlns:a16="http://schemas.microsoft.com/office/drawing/2014/main" id="{9A328C42-FF02-860D-FAF9-6EF92D82D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7" r="3" b="7097"/>
          <a:stretch>
            <a:fillRect/>
          </a:stretch>
        </p:blipFill>
        <p:spPr bwMode="auto">
          <a:xfrm>
            <a:off x="6172200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99130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9F9F2A-7377-4352-B072-249DBB21A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32" y="1612944"/>
            <a:ext cx="3610396" cy="5245055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400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400" b="1">
                <a:latin typeface="Calibri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FD71E7-445F-43DE-B8A1-4E6CCFB2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5" y="0"/>
            <a:ext cx="9209315" cy="1252537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Calibri"/>
              </a:rPr>
              <a:t>Activities Extra &amp; Co Curricular</a:t>
            </a:r>
            <a:endParaRPr lang="en-US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1E01C27-9F61-481E-A9A0-DC49014711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3628" y="1526628"/>
            <a:ext cx="2054772" cy="205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C6D80-1879-0B25-ED16-DE12ECC6F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14" y="1295425"/>
            <a:ext cx="7249886" cy="2920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059651-4EB7-9BCC-5F18-21A19FE8F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738" y="4258912"/>
            <a:ext cx="3201262" cy="23698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4FA609-A75B-5DED-049E-96A02C215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114" y="4258912"/>
            <a:ext cx="4013407" cy="2369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FFC757-3FF6-7DB7-9321-FA6D87EC479F}"/>
              </a:ext>
            </a:extLst>
          </p:cNvPr>
          <p:cNvSpPr txBox="1"/>
          <p:nvPr/>
        </p:nvSpPr>
        <p:spPr>
          <a:xfrm>
            <a:off x="108857" y="1251857"/>
            <a:ext cx="2800598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Camogie 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String Music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Rugby 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Drumming 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Debating &amp; Public Speaking</a:t>
            </a:r>
            <a:endParaRPr lang="en-US" sz="1600" b="1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Creative Writing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Aerobics 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Concerts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Quizes 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Traditional Music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Basketball 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Public Speaking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Badminton 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Soccer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Athletics 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Hurling 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Drama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Dance 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Ladies Football 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 b="1">
                <a:cs typeface="Arial"/>
              </a:rPr>
              <a:t>Gym</a:t>
            </a:r>
          </a:p>
          <a:p>
            <a:pPr marL="228600" indent="-228600">
              <a:buFont typeface=""/>
              <a:buChar char="•"/>
            </a:pPr>
            <a:endParaRPr lang="en-US" sz="1600" b="1">
              <a:ea typeface="Calibri" panose="020F0502020204030204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060D0-0084-9AAB-C791-1A8A8AAC5E54}"/>
              </a:ext>
            </a:extLst>
          </p:cNvPr>
          <p:cNvSpPr txBox="1"/>
          <p:nvPr/>
        </p:nvSpPr>
        <p:spPr>
          <a:xfrm>
            <a:off x="3048000" y="1251857"/>
            <a:ext cx="233548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1600" b="1">
                <a:ea typeface="Calibri"/>
                <a:cs typeface="Arial"/>
              </a:rPr>
              <a:t>Chess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ea typeface="Calibri"/>
                <a:cs typeface="Arial"/>
              </a:rPr>
              <a:t>Darts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ea typeface="Calibri"/>
                <a:cs typeface="Arial"/>
              </a:rPr>
              <a:t>Table Tennis 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ea typeface="Calibri"/>
                <a:cs typeface="Arial"/>
              </a:rPr>
              <a:t>Equestrian 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ea typeface="Calibri"/>
                <a:cs typeface="Arial"/>
              </a:rPr>
              <a:t>Golf 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ea typeface="Calibri"/>
                <a:cs typeface="Arial"/>
              </a:rPr>
              <a:t>Swimming </a:t>
            </a:r>
          </a:p>
        </p:txBody>
      </p:sp>
    </p:spTree>
    <p:extLst>
      <p:ext uri="{BB962C8B-B14F-4D97-AF65-F5344CB8AC3E}">
        <p14:creationId xmlns:p14="http://schemas.microsoft.com/office/powerpoint/2010/main" val="2041358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99707" y="365125"/>
            <a:ext cx="9887135" cy="6292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en-IE" altLang="en-US" b="1">
                <a:solidFill>
                  <a:srgbClr val="FF0000"/>
                </a:solidFill>
                <a:latin typeface="Calibri"/>
              </a:rPr>
              <a:t>What else can I get involved in?</a:t>
            </a:r>
            <a:endParaRPr lang="en-IE" altLang="en-US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628369" y="1541126"/>
            <a:ext cx="3735388" cy="460434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/>
                <a:ea typeface="Times New Roman" charset="0"/>
                <a:cs typeface="Times New Roman"/>
              </a:rPr>
              <a:t>Gaisce Awards</a:t>
            </a:r>
            <a:r>
              <a:rPr lang="en-US" sz="2400">
                <a:latin typeface="Calibri"/>
                <a:cs typeface="Times New Roman"/>
              </a:rPr>
              <a:t> </a:t>
            </a:r>
            <a:endParaRPr lang="en-IE" altLang="en-US" sz="3200">
              <a:ea typeface="Times New Roman" charset="0"/>
              <a:cs typeface="Times New Roman"/>
            </a:endParaRPr>
          </a:p>
          <a:p>
            <a:pPr eaLnBrk="1" hangingPunct="1"/>
            <a:r>
              <a:rPr lang="en-IE" altLang="en-US" sz="2400">
                <a:latin typeface="Calibri"/>
                <a:ea typeface="Times New Roman" charset="0"/>
                <a:cs typeface="Times New Roman"/>
              </a:rPr>
              <a:t>Green Team</a:t>
            </a:r>
            <a:endParaRPr lang="en-IE" altLang="en-US" sz="2400">
              <a:latin typeface="Times New Roman"/>
              <a:ea typeface="Calibri"/>
              <a:cs typeface="Times New Roman"/>
            </a:endParaRPr>
          </a:p>
          <a:p>
            <a:r>
              <a:rPr lang="en-IE" altLang="en-US" sz="2400">
                <a:latin typeface="Calibri"/>
                <a:cs typeface="Times New Roman"/>
              </a:rPr>
              <a:t>Club </a:t>
            </a:r>
            <a:r>
              <a:rPr lang="en-IE" altLang="en-US" sz="2400" err="1">
                <a:latin typeface="Calibri"/>
                <a:cs typeface="Times New Roman"/>
              </a:rPr>
              <a:t>na</a:t>
            </a:r>
            <a:r>
              <a:rPr lang="en-IE" altLang="en-US" sz="2400">
                <a:latin typeface="Calibri"/>
                <a:cs typeface="Times New Roman"/>
              </a:rPr>
              <a:t> </a:t>
            </a:r>
            <a:r>
              <a:rPr lang="en-IE" altLang="en-US" sz="2400" err="1">
                <a:latin typeface="Calibri"/>
                <a:cs typeface="Times New Roman"/>
              </a:rPr>
              <a:t>nÓg</a:t>
            </a:r>
            <a:endParaRPr lang="en-IE" altLang="en-US" sz="2400">
              <a:latin typeface="Calibri"/>
              <a:ea typeface="Calibri"/>
              <a:cs typeface="Times New Roman"/>
            </a:endParaRPr>
          </a:p>
          <a:p>
            <a:r>
              <a:rPr lang="en-IE" altLang="en-US" sz="2400" err="1">
                <a:latin typeface="Calibri"/>
                <a:cs typeface="Times New Roman"/>
              </a:rPr>
              <a:t>Gaelbhratach</a:t>
            </a:r>
            <a:endParaRPr lang="en-IE" altLang="en-US" sz="3200">
              <a:ea typeface="Calibri"/>
              <a:cs typeface="Times New Roman"/>
            </a:endParaRPr>
          </a:p>
          <a:p>
            <a:r>
              <a:rPr lang="en-IE" altLang="en-US" sz="2400">
                <a:latin typeface="Calibri"/>
                <a:cs typeface="Times New Roman"/>
              </a:rPr>
              <a:t>Gaeltacht Scholarships</a:t>
            </a:r>
            <a:endParaRPr lang="en-IE" altLang="en-US" sz="2400">
              <a:latin typeface="Calibri"/>
              <a:ea typeface="Calibri"/>
              <a:cs typeface="Times New Roman"/>
            </a:endParaRPr>
          </a:p>
          <a:p>
            <a:r>
              <a:rPr lang="en-IE" altLang="en-US" sz="2400">
                <a:latin typeface="Calibri"/>
                <a:cs typeface="Times New Roman"/>
              </a:rPr>
              <a:t>MFL Scholarships</a:t>
            </a:r>
            <a:endParaRPr lang="en-IE" altLang="en-US" sz="2400">
              <a:latin typeface="Calibri"/>
              <a:ea typeface="Calibri"/>
              <a:cs typeface="Times New Roman"/>
            </a:endParaRPr>
          </a:p>
          <a:p>
            <a:r>
              <a:rPr lang="en-IE" altLang="en-US" sz="2400">
                <a:latin typeface="Calibri"/>
                <a:cs typeface="Times New Roman"/>
              </a:rPr>
              <a:t>Junk Kouture</a:t>
            </a:r>
            <a:endParaRPr lang="en-IE" altLang="en-US" sz="2400">
              <a:latin typeface="Calibri"/>
              <a:ea typeface="Calibri"/>
              <a:cs typeface="Times New Roman"/>
            </a:endParaRPr>
          </a:p>
          <a:p>
            <a:r>
              <a:rPr lang="en-IE" altLang="en-US" sz="2400">
                <a:latin typeface="Calibri"/>
                <a:cs typeface="Times New Roman"/>
              </a:rPr>
              <a:t>Young Scientist</a:t>
            </a:r>
            <a:endParaRPr lang="en-IE" altLang="en-US" sz="2400">
              <a:latin typeface="Calibri"/>
              <a:ea typeface="Calibri"/>
              <a:cs typeface="Times New Roman"/>
            </a:endParaRPr>
          </a:p>
          <a:p>
            <a:r>
              <a:rPr lang="en-IE" altLang="en-US" sz="2400">
                <a:latin typeface="Calibri"/>
                <a:cs typeface="Times New Roman"/>
              </a:rPr>
              <a:t>Angus Beef</a:t>
            </a:r>
            <a:endParaRPr lang="en-IE" altLang="en-US" sz="2400">
              <a:latin typeface="Calibri"/>
              <a:ea typeface="Calibri"/>
              <a:cs typeface="Times New Roman"/>
            </a:endParaRPr>
          </a:p>
          <a:p>
            <a:r>
              <a:rPr lang="en-IE" altLang="en-US" sz="2400" err="1">
                <a:latin typeface="Calibri"/>
                <a:cs typeface="Times New Roman"/>
              </a:rPr>
              <a:t>SciFest</a:t>
            </a:r>
            <a:endParaRPr lang="en-IE" altLang="en-US" sz="2400">
              <a:latin typeface="Calibri"/>
              <a:ea typeface="Calibri"/>
              <a:cs typeface="Times New Roman"/>
            </a:endParaRPr>
          </a:p>
          <a:p>
            <a:r>
              <a:rPr lang="en-IE" altLang="en-US" sz="2400">
                <a:latin typeface="Calibri"/>
                <a:cs typeface="Times New Roman"/>
              </a:rPr>
              <a:t>Stem Passport for Girls</a:t>
            </a:r>
            <a:endParaRPr lang="en-IE" altLang="en-US" sz="2400">
              <a:latin typeface="Calibri"/>
              <a:ea typeface="Calibri"/>
              <a:cs typeface="Times New Roman"/>
            </a:endParaRPr>
          </a:p>
          <a:p>
            <a:r>
              <a:rPr lang="en-IE" altLang="en-US" sz="24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TY Young Cooks</a:t>
            </a:r>
          </a:p>
          <a:p>
            <a:endParaRPr lang="en-IE" altLang="en-US" sz="2400">
              <a:solidFill>
                <a:srgbClr val="003366"/>
              </a:solidFill>
              <a:ea typeface="Calibri" panose="020F0502020204030204"/>
              <a:cs typeface="Times New Roman"/>
            </a:endParaRPr>
          </a:p>
          <a:p>
            <a:endParaRPr lang="en-GB" altLang="en-US" sz="32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FC898E8-3ECA-3802-4283-DE5A2F6F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757" y="1546802"/>
            <a:ext cx="2340842" cy="28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F274AF4-32B2-FAF4-2500-DF7E353372D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6704599" y="1546802"/>
            <a:ext cx="1820281" cy="2831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D0CD10-028E-B2C6-A929-CCD9F2D7C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880" y="1544834"/>
            <a:ext cx="3615598" cy="2828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C991DF-CA72-2791-072D-5ACC42B6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248" y="4374721"/>
            <a:ext cx="1948543" cy="22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16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33551" y="54429"/>
            <a:ext cx="11223171" cy="12192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IE" altLang="en-US" b="1">
                <a:solidFill>
                  <a:srgbClr val="FF0000"/>
                </a:solidFill>
                <a:latin typeface="Calibri"/>
              </a:rPr>
              <a:t>When do Teachers and Parents meet?</a:t>
            </a:r>
            <a:endParaRPr lang="en-IE" altLang="en-US" b="1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29698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eaLnBrk="1" hangingPunct="1"/>
            <a:r>
              <a:rPr lang="en-GB" altLang="en-US" sz="2400">
                <a:latin typeface="Calibri"/>
              </a:rPr>
              <a:t>Induction meeting for parents in September</a:t>
            </a:r>
            <a:endParaRPr lang="en-GB" altLang="en-US" sz="2400">
              <a:latin typeface="Calibri"/>
              <a:ea typeface="Calibri"/>
              <a:cs typeface="Calibri"/>
            </a:endParaRPr>
          </a:p>
          <a:p>
            <a:pPr eaLnBrk="1" hangingPunct="1"/>
            <a:endParaRPr lang="en-GB" altLang="en-US" sz="2000">
              <a:ea typeface="Calibri"/>
              <a:cs typeface="Calibri"/>
            </a:endParaRPr>
          </a:p>
          <a:p>
            <a:pPr eaLnBrk="1" hangingPunct="1"/>
            <a:r>
              <a:rPr lang="en-GB" altLang="en-US" sz="2400">
                <a:latin typeface="Calibri"/>
              </a:rPr>
              <a:t>Parent/Student/Teacher Meeting in November/December</a:t>
            </a:r>
            <a:endParaRPr lang="en-GB" altLang="en-US" sz="2400">
              <a:latin typeface="Calibri"/>
              <a:ea typeface="Calibri"/>
              <a:cs typeface="Calibri"/>
            </a:endParaRPr>
          </a:p>
          <a:p>
            <a:pPr lvl="1" eaLnBrk="1" hangingPunct="1"/>
            <a:r>
              <a:rPr lang="en-GB" altLang="en-US" sz="2400">
                <a:latin typeface="Calibri"/>
              </a:rPr>
              <a:t>Meet all class teachers</a:t>
            </a:r>
            <a:endParaRPr lang="en-GB" altLang="en-US" sz="2400">
              <a:latin typeface="Calibri"/>
              <a:ea typeface="Calibri"/>
              <a:cs typeface="Calibri"/>
            </a:endParaRPr>
          </a:p>
          <a:p>
            <a:pPr lvl="1"/>
            <a:r>
              <a:rPr lang="en-GB" altLang="en-US"/>
              <a:t>Information from Career Guidance teacher</a:t>
            </a:r>
            <a:endParaRPr lang="en-GB" altLang="en-US" sz="2400">
              <a:latin typeface="Calibri"/>
              <a:ea typeface="Calibri"/>
              <a:cs typeface="Calibri"/>
            </a:endParaRPr>
          </a:p>
          <a:p>
            <a:pPr eaLnBrk="1" hangingPunct="1"/>
            <a:endParaRPr lang="en-GB" altLang="en-US" sz="2000">
              <a:ea typeface="Calibri"/>
              <a:cs typeface="Calibri"/>
            </a:endParaRPr>
          </a:p>
          <a:p>
            <a:pPr eaLnBrk="1" hangingPunct="1"/>
            <a:r>
              <a:rPr lang="en-GB" altLang="en-US" sz="2400">
                <a:latin typeface="Calibri"/>
              </a:rPr>
              <a:t>Parent/Student/Teacher Meeting in March/April</a:t>
            </a:r>
            <a:endParaRPr lang="en-GB" altLang="en-US" sz="2400">
              <a:latin typeface="Calibri"/>
              <a:ea typeface="Calibri"/>
              <a:cs typeface="Calibri"/>
            </a:endParaRPr>
          </a:p>
          <a:p>
            <a:pPr lvl="1" eaLnBrk="1" hangingPunct="1"/>
            <a:r>
              <a:rPr lang="en-GB" altLang="en-US" sz="2400">
                <a:latin typeface="Calibri"/>
              </a:rPr>
              <a:t>Meet all class teachers</a:t>
            </a:r>
            <a:endParaRPr lang="en-GB" altLang="en-US" sz="2400">
              <a:latin typeface="Calibri"/>
              <a:ea typeface="Calibri"/>
              <a:cs typeface="Calibri"/>
            </a:endParaRPr>
          </a:p>
        </p:txBody>
      </p:sp>
      <p:pic>
        <p:nvPicPr>
          <p:cNvPr id="4098" name="Picture 2" descr="LC2/LCA2 Parent Teacher Meeting - Bridgetown College">
            <a:extLst>
              <a:ext uri="{FF2B5EF4-FFF2-40B4-BE49-F238E27FC236}">
                <a16:creationId xmlns:a16="http://schemas.microsoft.com/office/drawing/2014/main" id="{A7D33664-DA61-4BCE-865D-E8FFC470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 r="1" b="10552"/>
          <a:stretch>
            <a:fillRect/>
          </a:stretch>
        </p:blipFill>
        <p:spPr bwMode="auto">
          <a:xfrm>
            <a:off x="6172200" y="1825625"/>
            <a:ext cx="5181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195616"/>
            </a:solidFill>
          </a:ln>
        </p:spPr>
      </p:pic>
    </p:spTree>
    <p:extLst>
      <p:ext uri="{BB962C8B-B14F-4D97-AF65-F5344CB8AC3E}">
        <p14:creationId xmlns:p14="http://schemas.microsoft.com/office/powerpoint/2010/main" val="491928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77313" y="1644627"/>
            <a:ext cx="6650621" cy="40259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IE" altLang="en-US" sz="2400">
                <a:latin typeface="Calibri"/>
              </a:rPr>
              <a:t>Submit Psychological</a:t>
            </a:r>
            <a:r>
              <a:rPr lang="en-GB" altLang="en-US" sz="2400">
                <a:latin typeface="Calibri"/>
              </a:rPr>
              <a:t>/Specialist</a:t>
            </a:r>
            <a:r>
              <a:rPr lang="en-IE" altLang="en-US" sz="2400">
                <a:latin typeface="Calibri"/>
              </a:rPr>
              <a:t> Reports where available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IE" altLang="en-US" sz="2600">
              <a:ea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IE" altLang="en-US" sz="2400">
                <a:latin typeface="Calibri"/>
              </a:rPr>
              <a:t>All students assessed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IE" altLang="en-US" sz="2400">
                <a:latin typeface="Calibri"/>
              </a:rPr>
              <a:t>Cognitive Ability Test</a:t>
            </a:r>
            <a:endParaRPr lang="en-IE" altLang="en-US">
              <a:ea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IE" altLang="en-US" sz="2400">
                <a:latin typeface="Calibri"/>
              </a:rPr>
              <a:t>Reading Test</a:t>
            </a:r>
            <a:r>
              <a:rPr lang="en-IE" altLang="en-US">
                <a:latin typeface="Calibri"/>
                <a:cs typeface="Calibri"/>
              </a:rPr>
              <a:t> </a:t>
            </a:r>
            <a:r>
              <a:rPr lang="en-IE" altLang="en-US" sz="2400">
                <a:latin typeface="Calibri"/>
                <a:cs typeface="Calibri"/>
              </a:rPr>
              <a:t>(CAT4 and NGRT)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IE" altLang="en-US">
              <a:ea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IE" altLang="en-US" sz="2400">
                <a:latin typeface="Calibri"/>
              </a:rPr>
              <a:t>Tuition – Small Groups, Individual  and Team Teaching</a:t>
            </a: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IE" altLang="en-US" sz="2600">
              <a:ea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IE" altLang="en-US" sz="2400">
                <a:latin typeface="Calibri"/>
              </a:rPr>
              <a:t>Supporting Gifted and Talented Students</a:t>
            </a:r>
            <a:endParaRPr lang="en-US" altLang="en-US" sz="2600"/>
          </a:p>
        </p:txBody>
      </p:sp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430484" y="365125"/>
            <a:ext cx="10014857" cy="629285"/>
          </a:xfrm>
        </p:spPr>
        <p:txBody>
          <a:bodyPr>
            <a:noAutofit/>
          </a:bodyPr>
          <a:lstStyle/>
          <a:p>
            <a:pPr eaLnBrk="1" hangingPunct="1"/>
            <a:r>
              <a:rPr lang="en-IE" altLang="en-US" b="1">
                <a:solidFill>
                  <a:srgbClr val="FF0000"/>
                </a:solidFill>
                <a:latin typeface="Calibri"/>
              </a:rPr>
              <a:t>Students with Additional Needs</a:t>
            </a:r>
            <a:endParaRPr lang="en-US" altLang="en-US" b="1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A37CEB26-56DA-4B40-A9D9-59FE77DCAF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7DC66CBE-24B7-4103-A4D4-01002539A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32" y="1987094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E40031-F37E-4E51-A1D2-39AE75487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432" y="4079277"/>
            <a:ext cx="2514600" cy="277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6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472966" y="1923394"/>
            <a:ext cx="6910296" cy="38654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r>
              <a:rPr lang="en-IE" altLang="en-US" sz="2400">
                <a:latin typeface="Calibri"/>
              </a:rPr>
              <a:t>Cater for students on Autistic Spectrum and with recommendation for Special Class Setting.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eaLnBrk="1" hangingPunct="1"/>
            <a:endParaRPr lang="en-IE" altLang="en-US">
              <a:ea typeface="Calibri"/>
              <a:cs typeface="Calibri"/>
            </a:endParaRPr>
          </a:p>
          <a:p>
            <a:pPr eaLnBrk="1" hangingPunct="1"/>
            <a:r>
              <a:rPr lang="en-IE" altLang="en-US" sz="2400">
                <a:latin typeface="Calibri"/>
              </a:rPr>
              <a:t>Currently </a:t>
            </a:r>
            <a:r>
              <a:rPr lang="en-GB" altLang="en-US" sz="2400">
                <a:latin typeface="Calibri"/>
              </a:rPr>
              <a:t>eighteen </a:t>
            </a:r>
            <a:r>
              <a:rPr lang="en-IE" altLang="en-US" sz="2400">
                <a:latin typeface="Calibri"/>
              </a:rPr>
              <a:t>students in Centre. Max 18 students.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eaLnBrk="1" hangingPunct="1"/>
            <a:endParaRPr lang="en-IE" altLang="en-US">
              <a:ea typeface="Calibri"/>
              <a:cs typeface="Calibri"/>
            </a:endParaRPr>
          </a:p>
          <a:p>
            <a:pPr eaLnBrk="1" hangingPunct="1"/>
            <a:r>
              <a:rPr lang="en-IE" altLang="en-US" sz="2400">
                <a:latin typeface="Calibri"/>
              </a:rPr>
              <a:t>Students are integrated into mainstream where possible depending on their needs and abilities.</a:t>
            </a:r>
            <a:endParaRPr lang="en-IE" altLang="en-US" sz="2400">
              <a:latin typeface="Calibri"/>
              <a:ea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291" y="384917"/>
            <a:ext cx="9808029" cy="62928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IE" sz="4000" b="1">
                <a:solidFill>
                  <a:srgbClr val="FF0000"/>
                </a:solidFill>
                <a:latin typeface="Calibri"/>
              </a:rPr>
              <a:t>Centre for Young People with Autism</a:t>
            </a:r>
            <a:endParaRPr lang="en-IE" sz="4000" b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D2E24-8AAB-623B-2061-EC41A8B4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972" y="1278977"/>
            <a:ext cx="2928294" cy="2658223"/>
          </a:xfrm>
          <a:prstGeom prst="rect">
            <a:avLst/>
          </a:prstGeom>
          <a:ln>
            <a:solidFill>
              <a:srgbClr val="195616"/>
            </a:solidFill>
          </a:ln>
        </p:spPr>
      </p:pic>
      <p:pic>
        <p:nvPicPr>
          <p:cNvPr id="3" name="Picture 2" descr="A collage of different images of a room&#10;&#10;AI-generated content may be incorrect.">
            <a:extLst>
              <a:ext uri="{FF2B5EF4-FFF2-40B4-BE49-F238E27FC236}">
                <a16:creationId xmlns:a16="http://schemas.microsoft.com/office/drawing/2014/main" id="{6AB61E96-C28F-C979-E12F-DEEE6CBF4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801" y="3995672"/>
            <a:ext cx="49815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67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588" y="1770781"/>
            <a:ext cx="7873327" cy="4646637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IE" sz="2400">
                <a:latin typeface="Calibri"/>
              </a:rPr>
              <a:t>iPad </a:t>
            </a:r>
            <a:r>
              <a:rPr lang="en-GB" sz="2400">
                <a:latin typeface="Calibri"/>
              </a:rPr>
              <a:t>currently used by</a:t>
            </a:r>
            <a:r>
              <a:rPr lang="en-IE" sz="2400">
                <a:latin typeface="Calibri"/>
              </a:rPr>
              <a:t> Students</a:t>
            </a:r>
            <a:r>
              <a:rPr lang="en-GB" sz="2400">
                <a:latin typeface="Calibri"/>
              </a:rPr>
              <a:t>.</a:t>
            </a:r>
            <a:endParaRPr lang="en-IE">
              <a:ea typeface="Calibri"/>
              <a:cs typeface="Calibri"/>
            </a:endParaRPr>
          </a:p>
          <a:p>
            <a:pPr marL="274320" indent="-274320">
              <a:buFont typeface="Wingdings 2"/>
              <a:buChar char=""/>
              <a:defRPr/>
            </a:pPr>
            <a:r>
              <a:rPr lang="en-IE" sz="2400">
                <a:latin typeface="Calibri"/>
              </a:rPr>
              <a:t>Advantages</a:t>
            </a:r>
            <a:endParaRPr lang="en-IE">
              <a:ea typeface="Calibri"/>
              <a:cs typeface="Calibri" panose="020F0502020204030204"/>
            </a:endParaRPr>
          </a:p>
          <a:p>
            <a:pPr marL="590550" lvl="1" indent="-342900">
              <a:defRPr/>
            </a:pPr>
            <a:r>
              <a:rPr lang="en-IE">
                <a:latin typeface="Calibri"/>
              </a:rPr>
              <a:t>Students</a:t>
            </a:r>
            <a:r>
              <a:rPr lang="en-IE" sz="2400">
                <a:latin typeface="Calibri"/>
              </a:rPr>
              <a:t> are introduced to modern technology</a:t>
            </a:r>
            <a:endParaRPr lang="en-IE">
              <a:ea typeface="Calibri" panose="020F0502020204030204"/>
              <a:cs typeface="Calibri"/>
            </a:endParaRPr>
          </a:p>
          <a:p>
            <a:pPr marL="521970" lvl="1" indent="-274320">
              <a:buFont typeface="Arial"/>
              <a:buChar char="•"/>
              <a:defRPr/>
            </a:pPr>
            <a:r>
              <a:rPr lang="en-IE" sz="2400">
                <a:latin typeface="Calibri"/>
              </a:rPr>
              <a:t>More active learning through video, research topics, etc.</a:t>
            </a:r>
            <a:endParaRPr lang="en-IE">
              <a:ea typeface="Calibri" panose="020F0502020204030204"/>
              <a:cs typeface="Calibri"/>
            </a:endParaRPr>
          </a:p>
          <a:p>
            <a:pPr marL="521970" lvl="1" indent="-274320">
              <a:buFont typeface="Arial"/>
              <a:buChar char="•"/>
              <a:defRPr/>
            </a:pPr>
            <a:r>
              <a:rPr lang="en-IE" sz="2400">
                <a:latin typeface="Calibri"/>
              </a:rPr>
              <a:t>Fits in very well with Junior &amp; Senior Cycle - Research, Projects, etc.</a:t>
            </a:r>
            <a:endParaRPr lang="en-IE">
              <a:ea typeface="Calibri" panose="020F0502020204030204"/>
              <a:cs typeface="Calibri"/>
            </a:endParaRPr>
          </a:p>
          <a:p>
            <a:pPr marL="521970" lvl="1" indent="-274320">
              <a:buFont typeface="Arial"/>
              <a:buChar char="•"/>
              <a:defRPr/>
            </a:pPr>
            <a:r>
              <a:rPr lang="en-IE" dirty="0">
                <a:latin typeface="Calibri"/>
              </a:rPr>
              <a:t>T</a:t>
            </a:r>
            <a:r>
              <a:rPr lang="en-IE" sz="2400" dirty="0">
                <a:latin typeface="Calibri"/>
              </a:rPr>
              <a:t>extbooks </a:t>
            </a:r>
            <a:r>
              <a:rPr lang="en-IE" sz="2400">
                <a:latin typeface="Calibri"/>
              </a:rPr>
              <a:t>are on the iPad</a:t>
            </a:r>
            <a:r>
              <a:rPr lang="en-IE" sz="2400" dirty="0">
                <a:latin typeface="Calibri"/>
              </a:rPr>
              <a:t> as required.</a:t>
            </a:r>
            <a:endParaRPr lang="en-IE">
              <a:ea typeface="Calibri" panose="020F0502020204030204"/>
              <a:cs typeface="Calibri"/>
            </a:endParaRPr>
          </a:p>
          <a:p>
            <a:pPr marL="521970" lvl="1" indent="-274320">
              <a:buFont typeface="Arial"/>
              <a:buChar char="•"/>
              <a:defRPr/>
            </a:pPr>
            <a:r>
              <a:rPr lang="en-IE" sz="2400">
                <a:latin typeface="Calibri"/>
              </a:rPr>
              <a:t>Lighter school bags.</a:t>
            </a:r>
            <a:endParaRPr lang="en-IE">
              <a:ea typeface="Calibri" panose="020F0502020204030204"/>
              <a:cs typeface="Calibri" panose="020F0502020204030204"/>
            </a:endParaRPr>
          </a:p>
          <a:p>
            <a:pPr marL="521970" lvl="1" indent="-274320">
              <a:buFont typeface="Arial"/>
              <a:buChar char="•"/>
              <a:defRPr/>
            </a:pPr>
            <a:r>
              <a:rPr lang="en-IE" sz="2400">
                <a:latin typeface="Calibri"/>
              </a:rPr>
              <a:t>Teachers share information with students – Email, SharePoint, Teams, OneNote etc.</a:t>
            </a:r>
            <a:endParaRPr lang="en-IE">
              <a:ea typeface="Calibri" panose="020F0502020204030204"/>
              <a:cs typeface="Calibri" panose="020F0502020204030204"/>
            </a:endParaRPr>
          </a:p>
          <a:p>
            <a:pPr marL="274320" indent="-274320">
              <a:buFont typeface="Wingdings 2"/>
              <a:buChar char=""/>
              <a:defRPr/>
            </a:pPr>
            <a:r>
              <a:rPr lang="en-IE" sz="2400" err="1">
                <a:latin typeface="Calibri"/>
              </a:rPr>
              <a:t>IPad</a:t>
            </a:r>
            <a:r>
              <a:rPr lang="en-IE" sz="2400">
                <a:latin typeface="Calibri"/>
              </a:rPr>
              <a:t>, Books and other materials.</a:t>
            </a:r>
            <a:endParaRPr lang="en-IE">
              <a:ea typeface="Calibri"/>
              <a:cs typeface="Calibri"/>
            </a:endParaRPr>
          </a:p>
          <a:p>
            <a:pPr marL="575945" lvl="1" indent="-274320">
              <a:buFont typeface="Arial"/>
              <a:buChar char="•"/>
              <a:defRPr/>
            </a:pPr>
            <a:r>
              <a:rPr lang="en-IE" sz="2400">
                <a:latin typeface="Calibri"/>
              </a:rPr>
              <a:t>iPad including setup and managing for 3 years - €500 </a:t>
            </a:r>
            <a:r>
              <a:rPr lang="en-IE" sz="2400" err="1">
                <a:latin typeface="Calibri"/>
              </a:rPr>
              <a:t>approx</a:t>
            </a:r>
            <a:endParaRPr lang="en-IE">
              <a:ea typeface="Calibri" panose="020F0502020204030204"/>
              <a:cs typeface="Calibri"/>
            </a:endParaRPr>
          </a:p>
          <a:p>
            <a:pPr marL="575945" lvl="1" indent="-274320">
              <a:buFont typeface="Arial"/>
              <a:buChar char="•"/>
              <a:defRPr/>
            </a:pPr>
            <a:r>
              <a:rPr lang="en-IE" sz="2400">
                <a:latin typeface="Calibri"/>
              </a:rPr>
              <a:t>€60 per student included is Personal Accident Insurance,  Cat4, NGRT testing and other costs for three years of Junior Cycle.</a:t>
            </a:r>
            <a:endParaRPr lang="en-IE" sz="2400">
              <a:latin typeface="Calibri"/>
              <a:ea typeface="Calibri"/>
              <a:cs typeface="Calibri"/>
            </a:endParaRPr>
          </a:p>
          <a:p>
            <a:pPr marL="575945" lvl="1" indent="-274320">
              <a:buFont typeface="Arial"/>
              <a:buChar char="•"/>
              <a:defRPr/>
            </a:pPr>
            <a:r>
              <a:rPr lang="en-IE">
                <a:latin typeface="Calibri"/>
                <a:cs typeface="Calibri"/>
              </a:rPr>
              <a:t>School Book Scheme implemented</a:t>
            </a:r>
            <a:endParaRPr lang="en-IE">
              <a:ea typeface="Calibri" panose="020F0502020204030204"/>
              <a:cs typeface="Calibri"/>
            </a:endParaRPr>
          </a:p>
          <a:p>
            <a:pPr marL="575945" lvl="1" indent="-274320">
              <a:buFont typeface="Arial"/>
              <a:buChar char="•"/>
              <a:defRPr/>
            </a:pPr>
            <a:r>
              <a:rPr lang="en-IE" sz="2400">
                <a:latin typeface="Calibri"/>
              </a:rPr>
              <a:t>Further information for parents in January 2026</a:t>
            </a:r>
            <a:endParaRPr lang="en-IE">
              <a:ea typeface="Calibri" panose="020F0502020204030204"/>
              <a:cs typeface="Calibri"/>
            </a:endParaRP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2407722" y="355230"/>
            <a:ext cx="9144000" cy="62928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IE" altLang="en-US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Integration of Digital Technology</a:t>
            </a:r>
            <a:r>
              <a:rPr lang="en-IE" altLang="en-US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 </a:t>
            </a:r>
            <a:endParaRPr lang="en-US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BE007-1A45-2EE0-415E-EBF5B569C5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08">
            <a:off x="8515404" y="4154584"/>
            <a:ext cx="2906486" cy="2179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F097-C9FC-4804-6465-9A9390F6EA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702">
            <a:off x="8780755" y="1720145"/>
            <a:ext cx="2376642" cy="170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2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07661" y="372165"/>
            <a:ext cx="7772400" cy="415947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IE" altLang="en-US" sz="2400" b="1">
                <a:solidFill>
                  <a:schemeClr val="tx1"/>
                </a:solidFill>
                <a:latin typeface="Calibri"/>
              </a:rPr>
              <a:t>Principal: Paula Molloy</a:t>
            </a:r>
            <a:br>
              <a:rPr lang="en-IE" altLang="en-US" sz="4000" b="1">
                <a:solidFill>
                  <a:schemeClr val="tx1"/>
                </a:solidFill>
              </a:rPr>
            </a:br>
            <a:r>
              <a:rPr lang="en-IE" altLang="en-US" sz="2400" b="1">
                <a:solidFill>
                  <a:schemeClr val="tx1"/>
                </a:solidFill>
                <a:latin typeface="Calibri"/>
              </a:rPr>
              <a:t>Deputy Principal: Caitríona Maher</a:t>
            </a:r>
            <a:br>
              <a:rPr lang="en-IE" altLang="en-US" sz="4000" b="1"/>
            </a:br>
            <a:endParaRPr lang="en-GB" altLang="en-US" sz="4000" b="1">
              <a:solidFill>
                <a:srgbClr val="002060"/>
              </a:solidFill>
            </a:endParaRPr>
          </a:p>
        </p:txBody>
      </p:sp>
      <p:pic>
        <p:nvPicPr>
          <p:cNvPr id="4" name="Picture 3" descr="A picture containing tree, outdoor, ground, building&#10;&#10;Description automatically generated">
            <a:extLst>
              <a:ext uri="{FF2B5EF4-FFF2-40B4-BE49-F238E27FC236}">
                <a16:creationId xmlns:a16="http://schemas.microsoft.com/office/drawing/2014/main" id="{A8EB737C-4506-4E6F-B0A6-356CEA7C42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58" y="3177477"/>
            <a:ext cx="4056803" cy="2708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E06CF-0AC3-E005-5F55-59B6F03244CE}"/>
              </a:ext>
            </a:extLst>
          </p:cNvPr>
          <p:cNvSpPr txBox="1"/>
          <p:nvPr/>
        </p:nvSpPr>
        <p:spPr>
          <a:xfrm>
            <a:off x="3542805" y="244434"/>
            <a:ext cx="802277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 b="1">
                <a:solidFill>
                  <a:srgbClr val="FF0000"/>
                </a:solidFill>
                <a:latin typeface="Arial"/>
                <a:cs typeface="Arial"/>
              </a:rPr>
              <a:t>School Community</a:t>
            </a:r>
            <a:endParaRPr lang="en-US" sz="4400" b="1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Two women standing next to each other&#10;&#10;AI-generated content may be incorrect.">
            <a:extLst>
              <a:ext uri="{FF2B5EF4-FFF2-40B4-BE49-F238E27FC236}">
                <a16:creationId xmlns:a16="http://schemas.microsoft.com/office/drawing/2014/main" id="{B0A11F6B-51CA-5C30-CA4C-38A27AFCF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006" y="3176588"/>
            <a:ext cx="28098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2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53605-AC47-DA53-C4A0-70933AD3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576" y="384917"/>
            <a:ext cx="9886465" cy="629285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rgbClr val="FF0000"/>
                </a:solidFill>
              </a:rPr>
              <a:t>Uniforms in </a:t>
            </a:r>
            <a:r>
              <a:rPr lang="en-GB" sz="3600" b="1" err="1">
                <a:solidFill>
                  <a:srgbClr val="FF0000"/>
                </a:solidFill>
              </a:rPr>
              <a:t>Borrisokane</a:t>
            </a:r>
            <a:r>
              <a:rPr lang="en-GB" sz="3600" b="1">
                <a:solidFill>
                  <a:srgbClr val="FF0000"/>
                </a:solidFill>
              </a:rPr>
              <a:t> Community College</a:t>
            </a:r>
            <a:endParaRPr lang="en-US" sz="3600" b="1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A274D-A6D2-9576-EF88-E95CFF1EC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469571"/>
            <a:ext cx="9744951" cy="4872505"/>
          </a:xfrm>
        </p:spPr>
        <p:txBody>
          <a:bodyPr>
            <a:normAutofit/>
          </a:bodyPr>
          <a:lstStyle/>
          <a:p>
            <a:r>
              <a:rPr lang="en-GB"/>
              <a:t>School Uniforms are available in </a:t>
            </a:r>
            <a:r>
              <a:rPr lang="en-GB" err="1"/>
              <a:t>Slatterys</a:t>
            </a:r>
            <a:r>
              <a:rPr lang="en-GB"/>
              <a:t> in Nenagh (skirt, crested jumpers, trousers)</a:t>
            </a:r>
          </a:p>
          <a:p>
            <a:r>
              <a:rPr lang="en-GB"/>
              <a:t>School PE Uniform is available for </a:t>
            </a:r>
            <a:r>
              <a:rPr lang="en-GB">
                <a:hlinkClick r:id="rId2"/>
              </a:rPr>
              <a:t>www.xgear.com</a:t>
            </a:r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83B84-D403-51C8-15D3-7BE99E30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09" y="2942698"/>
            <a:ext cx="1149409" cy="2844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5CDE59-0795-0B2B-A617-28E0C99F5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890" y="2942699"/>
            <a:ext cx="1206562" cy="2844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ADD745-1871-6AA0-A544-3BA193BD6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067" y="2942698"/>
            <a:ext cx="4071422" cy="284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16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921181" y="365125"/>
            <a:ext cx="8759190" cy="629285"/>
          </a:xfrm>
        </p:spPr>
        <p:txBody>
          <a:bodyPr anchor="ctr">
            <a:normAutofit fontScale="90000"/>
          </a:bodyPr>
          <a:lstStyle/>
          <a:p>
            <a:pPr eaLnBrk="1" hangingPunct="1"/>
            <a:r>
              <a:rPr lang="en-IE" altLang="en-US" b="1">
                <a:solidFill>
                  <a:srgbClr val="FF0000"/>
                </a:solidFill>
                <a:latin typeface="Calibri"/>
              </a:rPr>
              <a:t>Communication </a:t>
            </a:r>
            <a:r>
              <a:rPr lang="en-IE" altLang="en-US" sz="2400">
                <a:solidFill>
                  <a:srgbClr val="003366"/>
                </a:solidFill>
                <a:latin typeface="Calibri"/>
              </a:rPr>
              <a:t>- Home/School</a:t>
            </a:r>
            <a:endParaRPr lang="en-GB" alt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D3A23-0646-B4E7-48D3-8DAC4D001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62353" cy="44008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n-IE" sz="2400" kern="1200">
                <a:latin typeface="Calibri"/>
              </a:rPr>
              <a:t>School Journal</a:t>
            </a:r>
            <a:r>
              <a:rPr lang="en-GB" sz="2400" kern="1200">
                <a:latin typeface="Calibri"/>
              </a:rPr>
              <a:t>, Text, Email, School App.</a:t>
            </a:r>
            <a:endParaRPr lang="en-US">
              <a:ea typeface="Calibri"/>
              <a:cs typeface="Calibri" panose="020F0502020204030204"/>
            </a:endParaRPr>
          </a:p>
          <a:p>
            <a:pPr rtl="0"/>
            <a:r>
              <a:rPr lang="en-GB" sz="2400" kern="1200" err="1">
                <a:latin typeface="Calibri"/>
              </a:rPr>
              <a:t>VSware</a:t>
            </a:r>
            <a:r>
              <a:rPr lang="en-GB" sz="2400" kern="1200">
                <a:latin typeface="Calibri"/>
              </a:rPr>
              <a:t> – Parents can log into school record system – Timetable, Attendance, Exam Results, Behaviour Records etc.</a:t>
            </a:r>
            <a:endParaRPr lang="en-GB" sz="1800" kern="1200">
              <a:ea typeface="Calibri"/>
              <a:cs typeface="Calibri"/>
            </a:endParaRPr>
          </a:p>
          <a:p>
            <a:r>
              <a:rPr lang="en-IE" sz="2400" kern="1200">
                <a:latin typeface="Calibri"/>
              </a:rPr>
              <a:t>School Website – </a:t>
            </a:r>
            <a:r>
              <a:rPr lang="en-IE" sz="2400" kern="1200">
                <a:solidFill>
                  <a:schemeClr val="accent3"/>
                </a:solidFill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www.borrisokanecc.ie</a:t>
            </a:r>
            <a:r>
              <a:rPr lang="en-IE" sz="2400">
                <a:solidFill>
                  <a:schemeClr val="accent3"/>
                </a:solidFill>
                <a:latin typeface="Calibri"/>
              </a:rPr>
              <a:t> </a:t>
            </a:r>
            <a:r>
              <a:rPr lang="en-IE" sz="2400" kern="1200">
                <a:solidFill>
                  <a:schemeClr val="accent3"/>
                </a:solidFill>
                <a:latin typeface="Calibri"/>
              </a:rPr>
              <a:t> </a:t>
            </a:r>
            <a:endParaRPr lang="en-IE" sz="1800" kern="1200">
              <a:solidFill>
                <a:schemeClr val="accent3"/>
              </a:solidFill>
              <a:ea typeface="Calibri"/>
              <a:cs typeface="Calibri"/>
            </a:endParaRPr>
          </a:p>
          <a:p>
            <a:pPr rtl="0"/>
            <a:r>
              <a:rPr lang="en-IE" sz="2400" kern="1200">
                <a:latin typeface="Calibri"/>
              </a:rPr>
              <a:t>Individual Parent/Teacher Meetings</a:t>
            </a:r>
            <a:endParaRPr lang="en-IE" sz="1800" kern="1200">
              <a:cs typeface="Calibri"/>
            </a:endParaRPr>
          </a:p>
        </p:txBody>
      </p:sp>
      <p:pic>
        <p:nvPicPr>
          <p:cNvPr id="8194" name="Picture 2" descr="How To Communicate With Your Makeup Artist — SHEENA ZAR">
            <a:extLst>
              <a:ext uri="{FF2B5EF4-FFF2-40B4-BE49-F238E27FC236}">
                <a16:creationId xmlns:a16="http://schemas.microsoft.com/office/drawing/2014/main" id="{B936B8A2-B85A-4B5E-A3A7-2EFFAE16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0355" y="2236037"/>
            <a:ext cx="4271159" cy="2659656"/>
          </a:xfrm>
          <a:prstGeom prst="rect">
            <a:avLst/>
          </a:prstGeom>
          <a:solidFill>
            <a:srgbClr val="FFFFFF"/>
          </a:solidFill>
          <a:ln>
            <a:solidFill>
              <a:srgbClr val="195616"/>
            </a:solidFill>
          </a:ln>
        </p:spPr>
      </p:pic>
    </p:spTree>
    <p:extLst>
      <p:ext uri="{BB962C8B-B14F-4D97-AF65-F5344CB8AC3E}">
        <p14:creationId xmlns:p14="http://schemas.microsoft.com/office/powerpoint/2010/main" val="300278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856593" y="803163"/>
            <a:ext cx="7314271" cy="52823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IE" altLang="en-US" dirty="0"/>
          </a:p>
          <a:p>
            <a:pPr eaLnBrk="1" hangingPunct="1">
              <a:lnSpc>
                <a:spcPct val="90000"/>
              </a:lnSpc>
            </a:pPr>
            <a:endParaRPr lang="en-IE" altLang="en-US" dirty="0"/>
          </a:p>
          <a:p>
            <a:pPr eaLnBrk="1" hangingPunct="1">
              <a:lnSpc>
                <a:spcPct val="90000"/>
              </a:lnSpc>
            </a:pPr>
            <a:r>
              <a:rPr lang="en-IE" altLang="en-US" sz="2400" dirty="0">
                <a:latin typeface="Calibri"/>
              </a:rPr>
              <a:t>University Courses  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IE" altLang="en-US" sz="2400" dirty="0">
                <a:latin typeface="Calibri"/>
              </a:rPr>
              <a:t>Institutes of Tech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IE" altLang="en-US" sz="2400" dirty="0">
                <a:latin typeface="Calibri"/>
              </a:rPr>
              <a:t>Colleges outside Ireland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IE" altLang="en-US" sz="2400" dirty="0">
                <a:latin typeface="Calibri"/>
              </a:rPr>
              <a:t>Agricultural Colleges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400" dirty="0">
                <a:latin typeface="Calibri"/>
                <a:ea typeface="Calibri"/>
                <a:cs typeface="Calibri"/>
              </a:rPr>
              <a:t>FET Colleges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400" dirty="0">
                <a:latin typeface="Calibri"/>
              </a:rPr>
              <a:t>PLC Courses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400" dirty="0">
                <a:latin typeface="Calibri"/>
                <a:ea typeface="Calibri"/>
                <a:cs typeface="Calibri"/>
              </a:rPr>
              <a:t>Tertiary Courses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400" dirty="0">
                <a:latin typeface="Calibri"/>
              </a:rPr>
              <a:t>Apprenticeships 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IE" altLang="en-US" sz="2400" dirty="0">
                <a:latin typeface="Calibri"/>
              </a:rPr>
              <a:t>Work</a:t>
            </a:r>
            <a:endParaRPr lang="en-US" altLang="en-US" dirty="0"/>
          </a:p>
        </p:txBody>
      </p:sp>
      <p:sp>
        <p:nvSpPr>
          <p:cNvPr id="3789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437410" y="302821"/>
            <a:ext cx="10319657" cy="711381"/>
          </a:xfrm>
        </p:spPr>
        <p:txBody>
          <a:bodyPr>
            <a:noAutofit/>
          </a:bodyPr>
          <a:lstStyle/>
          <a:p>
            <a:pPr eaLnBrk="1" hangingPunct="1"/>
            <a:r>
              <a:rPr lang="en-IE" altLang="en-US" sz="4000" b="1">
                <a:solidFill>
                  <a:srgbClr val="FF0000"/>
                </a:solidFill>
                <a:latin typeface="Calibri"/>
              </a:rPr>
              <a:t>Where do our students study after LC</a:t>
            </a:r>
            <a:endParaRPr lang="en-US" altLang="en-US" sz="4000" b="1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6456363" y="2205038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</a:pPr>
            <a:endParaRPr lang="en-US" altLang="en-US" sz="2400">
              <a:latin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9D868-177A-7144-8EB8-617EDFDA7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685" y="1436164"/>
            <a:ext cx="2172959" cy="2808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D7E36B-BAAD-0A67-3761-BA1CF73DC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485" y="3444326"/>
            <a:ext cx="2853427" cy="2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15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14900" y="1389922"/>
            <a:ext cx="7220920" cy="4848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altLang="en-US">
              <a:ea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/>
                <a:ea typeface="Times New Roman" charset="0"/>
                <a:cs typeface="Times New Roman"/>
              </a:rPr>
              <a:t>Student Centered School.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/>
                <a:ea typeface="Times New Roman" charset="0"/>
                <a:cs typeface="Times New Roman"/>
              </a:rPr>
              <a:t>Buses to and from the school door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/>
                <a:ea typeface="Times New Roman" charset="0"/>
                <a:cs typeface="Times New Roman"/>
              </a:rPr>
              <a:t>Supervised grounds from 8.05a.m. to 4.</a:t>
            </a:r>
            <a:r>
              <a:rPr lang="en-IE" altLang="en-US" sz="2400">
                <a:latin typeface="Calibri"/>
                <a:ea typeface="Times New Roman" charset="0"/>
                <a:cs typeface="Times New Roman"/>
              </a:rPr>
              <a:t>00</a:t>
            </a:r>
            <a:r>
              <a:rPr lang="en-US" altLang="en-US" sz="2400">
                <a:latin typeface="Calibri"/>
                <a:ea typeface="Times New Roman" charset="0"/>
                <a:cs typeface="Times New Roman"/>
              </a:rPr>
              <a:t>p.m.</a:t>
            </a:r>
            <a:endParaRPr lang="en-IE" altLang="en-US">
              <a:ea typeface="Times New Roman" charset="0"/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IE" altLang="en-US" sz="2400">
                <a:latin typeface="Calibri"/>
                <a:ea typeface="Times New Roman" charset="0"/>
                <a:cs typeface="Times New Roman"/>
              </a:rPr>
              <a:t>Students remain on school campus during lunchtime</a:t>
            </a:r>
            <a:endParaRPr lang="en-US" altLang="en-US">
              <a:ea typeface="Times New Roman" charset="0"/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/>
                <a:ea typeface="Times New Roman" charset="0"/>
                <a:cs typeface="Times New Roman"/>
              </a:rPr>
              <a:t>Strict but fair discipline structure</a:t>
            </a:r>
          </a:p>
          <a:p>
            <a:r>
              <a:rPr lang="en-GB" altLang="en-US" sz="2400">
                <a:latin typeface="Calibri"/>
              </a:rPr>
              <a:t>Supervised Study/Study Hub </a:t>
            </a:r>
            <a:endParaRPr lang="en-GB" altLang="en-US">
              <a:ea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400">
                <a:latin typeface="Calibri"/>
              </a:rPr>
              <a:t>Excellent Canteen Facilities/ Canteen Card </a:t>
            </a:r>
            <a:endParaRPr lang="en-GB" altLang="en-US">
              <a:ea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/>
                <a:ea typeface="Times New Roman" charset="0"/>
                <a:cs typeface="Times New Roman"/>
              </a:rPr>
              <a:t>School Meals </a:t>
            </a:r>
            <a:r>
              <a:rPr lang="en-US" altLang="en-US" sz="2400" err="1">
                <a:latin typeface="Calibri"/>
                <a:ea typeface="Times New Roman" charset="0"/>
                <a:cs typeface="Times New Roman"/>
              </a:rPr>
              <a:t>Programme</a:t>
            </a:r>
            <a:endParaRPr lang="en-US" altLang="en-US" sz="2400">
              <a:latin typeface="Calibri"/>
              <a:ea typeface="Times New Roman" charset="0"/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Calibri"/>
                <a:ea typeface="Times New Roman" charset="0"/>
                <a:cs typeface="Times New Roman"/>
              </a:rPr>
              <a:t>Active Parent’s Association</a:t>
            </a:r>
            <a:endParaRPr lang="en-GB" altLang="en-US">
              <a:cs typeface="Times New Roman"/>
            </a:endParaRP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2966852" y="252543"/>
            <a:ext cx="7315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 sz="4400" b="1">
                <a:solidFill>
                  <a:srgbClr val="FF0000"/>
                </a:solidFill>
                <a:latin typeface="Calibri"/>
                <a:cs typeface="Calibri"/>
              </a:rPr>
              <a:t>Other points of interest</a:t>
            </a:r>
            <a:endParaRPr lang="en-US" altLang="en-US" sz="4400" b="1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2645EFAA-56BE-488A-98BC-BE97EA89C0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8F7C8-F114-29B0-1170-AFE1BE82B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744" y="1717557"/>
            <a:ext cx="4386942" cy="376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42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829719" y="1118586"/>
            <a:ext cx="8208962" cy="50404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endParaRPr lang="en-IE" altLang="en-US" dirty="0"/>
          </a:p>
          <a:p>
            <a:pPr marL="0" indent="0">
              <a:buNone/>
            </a:pPr>
            <a:r>
              <a:rPr lang="en-IE" altLang="en-US" sz="2400" dirty="0">
                <a:latin typeface="Calibri"/>
              </a:rPr>
              <a:t>Available on Department of Education and school website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pPr eaLnBrk="1" hangingPunct="1"/>
            <a:r>
              <a:rPr lang="en-IE" sz="2400" b="1" dirty="0">
                <a:latin typeface="Calibri"/>
              </a:rPr>
              <a:t>Parents</a:t>
            </a:r>
            <a:r>
              <a:rPr lang="en-IE" sz="2400" dirty="0">
                <a:latin typeface="Calibri"/>
              </a:rPr>
              <a:t> surveyed </a:t>
            </a:r>
            <a:r>
              <a:rPr lang="en-IE" sz="2400" b="1" dirty="0">
                <a:latin typeface="Calibri"/>
              </a:rPr>
              <a:t>feel welcome </a:t>
            </a:r>
            <a:r>
              <a:rPr lang="en-IE" sz="2400" dirty="0">
                <a:latin typeface="Calibri"/>
              </a:rPr>
              <a:t>in the school and are </a:t>
            </a:r>
            <a:r>
              <a:rPr lang="en-IE" sz="2400" b="1" dirty="0">
                <a:latin typeface="Calibri"/>
              </a:rPr>
              <a:t>very happy </a:t>
            </a:r>
            <a:r>
              <a:rPr lang="en-IE" sz="2400" dirty="0">
                <a:latin typeface="Calibri"/>
              </a:rPr>
              <a:t>with how the school is run.</a:t>
            </a:r>
            <a:endParaRPr lang="en-IE" sz="2400" dirty="0">
              <a:latin typeface="Calibri"/>
              <a:ea typeface="Calibri"/>
              <a:cs typeface="Calibri"/>
            </a:endParaRPr>
          </a:p>
          <a:p>
            <a:r>
              <a:rPr lang="en-IE" sz="2400" b="1" dirty="0">
                <a:latin typeface="Calibri"/>
              </a:rPr>
              <a:t>Students</a:t>
            </a:r>
            <a:r>
              <a:rPr lang="en-IE" sz="2400" dirty="0">
                <a:latin typeface="Calibri"/>
              </a:rPr>
              <a:t> surveyed are </a:t>
            </a:r>
            <a:r>
              <a:rPr lang="en-IE" sz="2400" b="1" dirty="0">
                <a:latin typeface="Calibri"/>
              </a:rPr>
              <a:t>proud</a:t>
            </a:r>
            <a:r>
              <a:rPr lang="en-IE" sz="2400" dirty="0">
                <a:latin typeface="Calibri"/>
              </a:rPr>
              <a:t> of their school and get on well with each other.</a:t>
            </a:r>
            <a:endParaRPr lang="en-IE" sz="2400" dirty="0">
              <a:latin typeface="Calibri"/>
              <a:ea typeface="Calibri"/>
              <a:cs typeface="Calibri"/>
            </a:endParaRPr>
          </a:p>
          <a:p>
            <a:r>
              <a:rPr lang="en-IE" sz="2400" dirty="0">
                <a:latin typeface="Calibri"/>
              </a:rPr>
              <a:t>A </a:t>
            </a:r>
            <a:r>
              <a:rPr lang="en-IE" sz="2400" b="1" dirty="0">
                <a:latin typeface="Calibri"/>
              </a:rPr>
              <a:t>wide range </a:t>
            </a:r>
            <a:r>
              <a:rPr lang="en-IE" sz="2400" dirty="0">
                <a:latin typeface="Calibri"/>
              </a:rPr>
              <a:t>of very good </a:t>
            </a:r>
            <a:r>
              <a:rPr lang="en-IE" sz="2400" b="1" dirty="0">
                <a:latin typeface="Calibri"/>
              </a:rPr>
              <a:t>student supports </a:t>
            </a:r>
            <a:r>
              <a:rPr lang="en-IE" sz="2400" dirty="0">
                <a:latin typeface="Calibri"/>
              </a:rPr>
              <a:t>is in place.</a:t>
            </a:r>
            <a:endParaRPr lang="en-IE" sz="2400" dirty="0">
              <a:latin typeface="Calibri"/>
              <a:ea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IE" sz="2400" dirty="0">
                <a:latin typeface="Calibri"/>
              </a:rPr>
              <a:t>The </a:t>
            </a:r>
            <a:r>
              <a:rPr lang="en-IE" sz="2400" b="1" dirty="0">
                <a:latin typeface="Calibri"/>
              </a:rPr>
              <a:t>committed</a:t>
            </a:r>
            <a:r>
              <a:rPr lang="en-IE" sz="2400" dirty="0">
                <a:latin typeface="Calibri"/>
              </a:rPr>
              <a:t> and </a:t>
            </a:r>
            <a:r>
              <a:rPr lang="en-IE" sz="2400" b="1" dirty="0">
                <a:latin typeface="Calibri"/>
              </a:rPr>
              <a:t>hardworking</a:t>
            </a:r>
            <a:r>
              <a:rPr lang="en-IE" sz="2400" dirty="0">
                <a:latin typeface="Calibri"/>
              </a:rPr>
              <a:t> </a:t>
            </a:r>
            <a:r>
              <a:rPr lang="en-IE" sz="2400" b="1" dirty="0">
                <a:latin typeface="Calibri"/>
              </a:rPr>
              <a:t>staff</a:t>
            </a:r>
            <a:r>
              <a:rPr lang="en-IE" sz="2400" dirty="0">
                <a:latin typeface="Calibri"/>
              </a:rPr>
              <a:t> of the school are one of its key strengths.</a:t>
            </a:r>
          </a:p>
          <a:p>
            <a:pPr eaLnBrk="1" hangingPunct="1">
              <a:lnSpc>
                <a:spcPct val="90000"/>
              </a:lnSpc>
            </a:pPr>
            <a:r>
              <a:rPr lang="en-IE" sz="2400" dirty="0">
                <a:latin typeface="Calibri"/>
                <a:ea typeface="Calibri"/>
                <a:cs typeface="Calibri"/>
              </a:rPr>
              <a:t>We work well as a</a:t>
            </a:r>
            <a:r>
              <a:rPr lang="en-IE" sz="2400" b="1" dirty="0">
                <a:latin typeface="Calibri"/>
                <a:ea typeface="Calibri"/>
                <a:cs typeface="Calibri"/>
              </a:rPr>
              <a:t> team</a:t>
            </a:r>
            <a:r>
              <a:rPr lang="en-IE" sz="2400" dirty="0"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86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990" y="404709"/>
            <a:ext cx="8839200" cy="81189"/>
          </a:xfrm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br>
              <a:rPr lang="en-IE" altLang="en-US" sz="4000">
                <a:solidFill>
                  <a:srgbClr val="FF0000"/>
                </a:solidFill>
                <a:latin typeface="Calibri"/>
              </a:rPr>
            </a:br>
            <a:r>
              <a:rPr lang="en-IE" altLang="en-US" sz="4000" b="1">
                <a:solidFill>
                  <a:srgbClr val="FF0000"/>
                </a:solidFill>
                <a:latin typeface="Calibri"/>
              </a:rPr>
              <a:t>Wellbeing Inspection Report</a:t>
            </a:r>
            <a:endParaRPr lang="en-US" altLang="en-US" sz="4000" b="1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20482" name="Picture 2" descr="Six-Step Process | School Self-Evaluation">
            <a:extLst>
              <a:ext uri="{FF2B5EF4-FFF2-40B4-BE49-F238E27FC236}">
                <a16:creationId xmlns:a16="http://schemas.microsoft.com/office/drawing/2014/main" id="{7FCE2325-D28F-4DF9-9435-817AE2DF2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8" y="2627316"/>
            <a:ext cx="1797914" cy="178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991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1899199" y="1580165"/>
            <a:ext cx="7360415" cy="4508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r>
              <a:rPr lang="en-IE" altLang="en-US" sz="2400">
                <a:latin typeface="Calibri"/>
              </a:rPr>
              <a:t>Bus Eireann scheme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marL="575945" lvl="1"/>
            <a:r>
              <a:rPr lang="en-IE" altLang="en-US" sz="2400">
                <a:latin typeface="Calibri"/>
              </a:rPr>
              <a:t>Application – </a:t>
            </a:r>
            <a:r>
              <a:rPr lang="en-IE" altLang="en-US" sz="2400">
                <a:solidFill>
                  <a:schemeClr val="accent3"/>
                </a:solidFill>
                <a:latin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www.buseireann.ie</a:t>
            </a:r>
            <a:r>
              <a:rPr lang="en-IE" altLang="en-US" sz="2400">
                <a:solidFill>
                  <a:schemeClr val="accent3"/>
                </a:solidFill>
                <a:latin typeface="Calibri"/>
              </a:rPr>
              <a:t> </a:t>
            </a:r>
            <a:endParaRPr lang="en-IE" altLang="en-US" sz="2400">
              <a:solidFill>
                <a:schemeClr val="accent3"/>
              </a:solidFill>
              <a:latin typeface="Calibri"/>
              <a:ea typeface="Calibri"/>
              <a:cs typeface="Calibri"/>
            </a:endParaRPr>
          </a:p>
          <a:p>
            <a:pPr marL="575945" lvl="1"/>
            <a:r>
              <a:rPr lang="en-IE" altLang="en-US" sz="2400">
                <a:latin typeface="Calibri"/>
              </a:rPr>
              <a:t>Reside not less than 4.8km from school.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marL="575945" lvl="1"/>
            <a:r>
              <a:rPr lang="en-IE" altLang="en-US" sz="2400">
                <a:latin typeface="Calibri"/>
              </a:rPr>
              <a:t>Nearest school.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marL="575945" lvl="1"/>
            <a:r>
              <a:rPr lang="en-IE" altLang="en-US" sz="2400">
                <a:latin typeface="Calibri"/>
              </a:rPr>
              <a:t>Closing date – Last Friday in April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marL="575945" lvl="1"/>
            <a:r>
              <a:rPr lang="en-IE" altLang="en-US" sz="2400"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schools.limerick@buseireann.ie</a:t>
            </a:r>
            <a:r>
              <a:rPr lang="en-IE" altLang="en-US" sz="2400">
                <a:latin typeface="Calibri"/>
              </a:rPr>
              <a:t> 061 217484.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marL="575945" lvl="1"/>
            <a:endParaRPr lang="en-IE" altLang="en-US">
              <a:ea typeface="Calibri"/>
              <a:cs typeface="Calibri"/>
            </a:endParaRPr>
          </a:p>
          <a:p>
            <a:pPr eaLnBrk="1" hangingPunct="1"/>
            <a:r>
              <a:rPr lang="en-IE" altLang="en-US" sz="2400">
                <a:latin typeface="Calibri"/>
              </a:rPr>
              <a:t>Private Buses 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marL="575945" lvl="1"/>
            <a:r>
              <a:rPr lang="en-IE" altLang="en-US" sz="2400">
                <a:latin typeface="Calibri"/>
              </a:rPr>
              <a:t>Aidan Claffey	</a:t>
            </a:r>
            <a:r>
              <a:rPr lang="en-IE" altLang="en-US">
                <a:latin typeface="Calibri"/>
              </a:rPr>
              <a:t> </a:t>
            </a:r>
            <a:r>
              <a:rPr lang="en-IE" altLang="en-US" sz="2400">
                <a:latin typeface="Calibri"/>
              </a:rPr>
              <a:t>087 6531777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marL="575945" lvl="1"/>
            <a:r>
              <a:rPr lang="en-IE" altLang="en-US" sz="2400">
                <a:latin typeface="Calibri"/>
              </a:rPr>
              <a:t>Andy Kennedy	</a:t>
            </a:r>
            <a:r>
              <a:rPr lang="en-IE" altLang="en-US">
                <a:latin typeface="Calibri"/>
              </a:rPr>
              <a:t> </a:t>
            </a:r>
            <a:r>
              <a:rPr lang="en-IE" altLang="en-US" sz="2400">
                <a:latin typeface="Calibri"/>
              </a:rPr>
              <a:t>086 2664060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marL="575945" lvl="1"/>
            <a:endParaRPr lang="en-IE" altLang="en-US"/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2741220" y="355229"/>
            <a:ext cx="8958943" cy="629285"/>
          </a:xfrm>
        </p:spPr>
        <p:txBody>
          <a:bodyPr>
            <a:noAutofit/>
          </a:bodyPr>
          <a:lstStyle/>
          <a:p>
            <a:pPr eaLnBrk="1" hangingPunct="1"/>
            <a:r>
              <a:rPr lang="en-IE" altLang="en-US" b="1">
                <a:solidFill>
                  <a:srgbClr val="FF0000"/>
                </a:solidFill>
                <a:latin typeface="Calibri"/>
              </a:rPr>
              <a:t>Transport to BCC</a:t>
            </a:r>
            <a:endParaRPr lang="en-IE" altLang="en-US" b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5811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70999" y="1569654"/>
            <a:ext cx="6480915" cy="4813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r>
              <a:rPr lang="en-IE" altLang="en-US" sz="2400" dirty="0">
                <a:latin typeface="Calibri"/>
              </a:rPr>
              <a:t>A voice for parents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r>
              <a:rPr lang="en-IE" altLang="en-US" sz="2400" dirty="0">
                <a:latin typeface="Calibri"/>
              </a:rPr>
              <a:t>Support to the school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r>
              <a:rPr lang="en-IE" altLang="en-US" sz="2400" dirty="0">
                <a:latin typeface="Calibri"/>
              </a:rPr>
              <a:t>Discuss Policies as they are developed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r>
              <a:rPr lang="en-IE" altLang="en-US" sz="2400" dirty="0">
                <a:latin typeface="Calibri"/>
              </a:rPr>
              <a:t>Provided facilities - Canteen, Oratory, Bus Shelter, Sports Equipment, Support </a:t>
            </a:r>
            <a:r>
              <a:rPr lang="en-GB" altLang="en-US" sz="2400" dirty="0">
                <a:latin typeface="Calibri"/>
              </a:rPr>
              <a:t>Extra Curricular Activities</a:t>
            </a:r>
            <a:r>
              <a:rPr lang="en-IE" altLang="en-US" sz="2400" dirty="0">
                <a:latin typeface="Calibri"/>
              </a:rPr>
              <a:t>, Support Supervised Study, Equipment for Autism Centre, Ball Wall and Dressing Rooms, Solar Panels.</a:t>
            </a:r>
            <a:endParaRPr lang="en-US" altLang="en-US" sz="2400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r>
              <a:rPr lang="en-US" altLang="en-US" sz="2400" dirty="0" err="1">
                <a:latin typeface="Calibri"/>
              </a:rPr>
              <a:t>Organise</a:t>
            </a:r>
            <a:r>
              <a:rPr lang="en-US" altLang="en-US" sz="2400">
                <a:latin typeface="Calibri"/>
              </a:rPr>
              <a:t> Information talks </a:t>
            </a:r>
            <a:r>
              <a:rPr lang="en-US" altLang="en-US" sz="2400" dirty="0">
                <a:latin typeface="Calibri"/>
              </a:rPr>
              <a:t>for Parents</a:t>
            </a:r>
            <a:endParaRPr lang="en-US" altLang="en-US" sz="2400" dirty="0">
              <a:latin typeface="Calibri"/>
              <a:ea typeface="Calibri"/>
              <a:cs typeface="Calibri"/>
            </a:endParaRPr>
          </a:p>
          <a:p>
            <a:pPr eaLnBrk="1" hangingPunct="1"/>
            <a:r>
              <a:rPr lang="en-US" altLang="en-US" sz="2400" dirty="0">
                <a:latin typeface="Calibri"/>
              </a:rPr>
              <a:t>Family Levy - €50</a:t>
            </a:r>
            <a:endParaRPr lang="en-US" altLang="en-US" sz="2400" dirty="0">
              <a:latin typeface="Calibri"/>
              <a:ea typeface="Calibri"/>
              <a:cs typeface="Calibri"/>
            </a:endParaRPr>
          </a:p>
          <a:p>
            <a:pPr eaLnBrk="1" hangingPunct="1"/>
            <a:r>
              <a:rPr lang="en-US" altLang="en-US" sz="2400" dirty="0">
                <a:latin typeface="Calibri"/>
              </a:rPr>
              <a:t>Encourage Parents to join the committee.</a:t>
            </a:r>
            <a:endParaRPr lang="en-US" altLang="en-US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5325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624411" y="157162"/>
            <a:ext cx="8510588" cy="1128713"/>
          </a:xfrm>
        </p:spPr>
        <p:txBody>
          <a:bodyPr>
            <a:normAutofit/>
          </a:bodyPr>
          <a:lstStyle/>
          <a:p>
            <a:pPr eaLnBrk="1" hangingPunct="1"/>
            <a:r>
              <a:rPr lang="en-IE" altLang="en-US" b="1">
                <a:solidFill>
                  <a:srgbClr val="FF0000"/>
                </a:solidFill>
                <a:latin typeface="Calibri"/>
              </a:rPr>
              <a:t>BCC Parents Association</a:t>
            </a:r>
            <a:endParaRPr lang="en-US" altLang="en-US" b="1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8ABD50-4E2A-7647-5D4A-87AA488E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376" y="4247718"/>
            <a:ext cx="3332389" cy="245312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C2F41276-EF76-7607-FEF8-1F3FA9B711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0102A-E74A-B66D-B03D-0D5C321A8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739" y="1275918"/>
            <a:ext cx="22288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14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05569" y="1879270"/>
            <a:ext cx="8408368" cy="38317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r>
              <a:rPr lang="en-IE" altLang="en-US" sz="2400">
                <a:latin typeface="Calibri"/>
              </a:rPr>
              <a:t>Application Forms, Admissions Notice and Admissions Policy on school website.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eaLnBrk="1" hangingPunct="1"/>
            <a:endParaRPr lang="en-IE" altLang="en-US">
              <a:ea typeface="Calibri"/>
              <a:cs typeface="Calibri"/>
            </a:endParaRPr>
          </a:p>
          <a:p>
            <a:pPr eaLnBrk="1" hangingPunct="1"/>
            <a:r>
              <a:rPr lang="en-IE" altLang="en-US" sz="2400">
                <a:latin typeface="Calibri"/>
              </a:rPr>
              <a:t>Enrolment Forms can be handed in at registration desk, completed online or posted to the school.</a:t>
            </a:r>
            <a:endParaRPr lang="en-IE" altLang="en-US"/>
          </a:p>
          <a:p>
            <a:r>
              <a:rPr lang="en-GB" altLang="en-US" sz="2400" b="1">
                <a:solidFill>
                  <a:schemeClr val="accent1"/>
                </a:solidFill>
                <a:latin typeface="Calibri"/>
              </a:rPr>
              <a:t>Closing Date for Enrolment </a:t>
            </a:r>
            <a:r>
              <a:rPr lang="en-GB" altLang="en-US" sz="2400" b="1">
                <a:solidFill>
                  <a:schemeClr val="accent4"/>
                </a:solidFill>
                <a:latin typeface="Calibri"/>
              </a:rPr>
              <a:t>06/11/2025</a:t>
            </a:r>
            <a:endParaRPr lang="en-GB" altLang="en-US" sz="2400" b="1">
              <a:solidFill>
                <a:schemeClr val="accent4"/>
              </a:solidFill>
              <a:latin typeface="Calibri"/>
              <a:ea typeface="Calibri"/>
              <a:cs typeface="Calibri"/>
            </a:endParaRPr>
          </a:p>
          <a:p>
            <a:r>
              <a:rPr lang="en-GB" altLang="en-US" sz="2400" b="1">
                <a:solidFill>
                  <a:schemeClr val="accent5"/>
                </a:solidFill>
                <a:latin typeface="Calibri"/>
                <a:cs typeface="Calibri"/>
              </a:rPr>
              <a:t>All applicants will be notified by the </a:t>
            </a:r>
            <a:r>
              <a:rPr lang="en-GB" altLang="en-US" sz="2400" b="1">
                <a:solidFill>
                  <a:schemeClr val="accent4"/>
                </a:solidFill>
                <a:latin typeface="Calibri"/>
                <a:cs typeface="Calibri"/>
              </a:rPr>
              <a:t>27/11/2025</a:t>
            </a:r>
            <a:endParaRPr lang="en-GB" altLang="en-US" sz="2400" b="1">
              <a:solidFill>
                <a:schemeClr val="accent4"/>
              </a:solidFill>
              <a:latin typeface="Calibri"/>
              <a:ea typeface="Calibri"/>
              <a:cs typeface="Calibri"/>
            </a:endParaRPr>
          </a:p>
          <a:p>
            <a:r>
              <a:rPr lang="en-GB" altLang="en-US" sz="2400" b="1">
                <a:solidFill>
                  <a:schemeClr val="accent5"/>
                </a:solidFill>
                <a:latin typeface="Calibri"/>
                <a:cs typeface="Calibri"/>
              </a:rPr>
              <a:t>Acceptance forms must be returned by the </a:t>
            </a:r>
            <a:r>
              <a:rPr lang="en-GB" altLang="en-US" sz="2400" b="1">
                <a:solidFill>
                  <a:schemeClr val="accent4"/>
                </a:solidFill>
                <a:latin typeface="Calibri"/>
                <a:cs typeface="Calibri"/>
              </a:rPr>
              <a:t>11/12/2025</a:t>
            </a:r>
            <a:endParaRPr lang="en-GB" altLang="en-US" sz="2400" b="1">
              <a:solidFill>
                <a:schemeClr val="accent4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altLang="en-US" sz="3600" b="1">
              <a:solidFill>
                <a:schemeClr val="accent4"/>
              </a:solidFill>
              <a:cs typeface="Calibri"/>
            </a:endParaRPr>
          </a:p>
        </p:txBody>
      </p:sp>
      <p:sp>
        <p:nvSpPr>
          <p:cNvPr id="6246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990" y="365125"/>
            <a:ext cx="8839200" cy="629285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b="1">
                <a:solidFill>
                  <a:srgbClr val="FF0000"/>
                </a:solidFill>
              </a:rPr>
              <a:t>Important dates</a:t>
            </a:r>
            <a:endParaRPr lang="en-GB" altLang="en-US" b="1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2" name="Picture 1" descr="A qr code with a green border&#10;&#10;AI-generated content may be incorrect.">
            <a:extLst>
              <a:ext uri="{FF2B5EF4-FFF2-40B4-BE49-F238E27FC236}">
                <a16:creationId xmlns:a16="http://schemas.microsoft.com/office/drawing/2014/main" id="{FF96E3F6-973E-BE85-56A7-58935739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103" y="2771528"/>
            <a:ext cx="3363561" cy="280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66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6E567F-0BCF-4438-809E-DD79B4871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063" y="1678697"/>
            <a:ext cx="7408862" cy="39955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IE" sz="2400">
                <a:latin typeface="Calibri"/>
              </a:rPr>
              <a:t> Contact the school</a:t>
            </a:r>
            <a:endParaRPr lang="en-IE" sz="2400">
              <a:latin typeface="Calibri"/>
              <a:ea typeface="Calibri"/>
              <a:cs typeface="Calibri"/>
            </a:endParaRPr>
          </a:p>
          <a:p>
            <a:endParaRPr lang="en-IE">
              <a:ea typeface="Calibri"/>
              <a:cs typeface="Calibri"/>
            </a:endParaRPr>
          </a:p>
          <a:p>
            <a:r>
              <a:rPr lang="en-IE" sz="2400">
                <a:latin typeface="Calibri"/>
              </a:rPr>
              <a:t>Telephone: 067 27268</a:t>
            </a:r>
            <a:endParaRPr lang="en-IE" sz="2400">
              <a:latin typeface="Calibri"/>
              <a:ea typeface="Calibri"/>
              <a:cs typeface="Calibri"/>
            </a:endParaRPr>
          </a:p>
          <a:p>
            <a:endParaRPr lang="en-IE">
              <a:ea typeface="Calibri"/>
              <a:cs typeface="Calibri"/>
            </a:endParaRPr>
          </a:p>
          <a:p>
            <a:r>
              <a:rPr lang="en-IE" sz="2400">
                <a:latin typeface="Calibri"/>
              </a:rPr>
              <a:t>Email: </a:t>
            </a:r>
            <a:endParaRPr lang="en-IE" sz="2400">
              <a:latin typeface="Calibri"/>
              <a:ea typeface="Calibri"/>
              <a:cs typeface="Calibri"/>
            </a:endParaRPr>
          </a:p>
          <a:p>
            <a:r>
              <a:rPr lang="en-IE" sz="2400">
                <a:solidFill>
                  <a:srgbClr val="003366"/>
                </a:solidFill>
                <a:latin typeface="Calibri"/>
                <a:hlinkClick r:id="rId2"/>
              </a:rPr>
              <a:t>paula.molloy@borrisokanecc.ie</a:t>
            </a:r>
            <a:endParaRPr lang="en-IE"/>
          </a:p>
          <a:p>
            <a:r>
              <a:rPr lang="en-IE" sz="2400">
                <a:solidFill>
                  <a:srgbClr val="003366"/>
                </a:solidFill>
                <a:latin typeface="Calibri"/>
                <a:hlinkClick r:id="rId3"/>
              </a:rPr>
              <a:t>catriona.maher@borrisokanecc.ie</a:t>
            </a:r>
            <a:endParaRPr lang="en-IE"/>
          </a:p>
          <a:p>
            <a:r>
              <a:rPr lang="en-IE" sz="2400">
                <a:solidFill>
                  <a:srgbClr val="003366"/>
                </a:solidFill>
                <a:latin typeface="Calibri"/>
                <a:hlinkClick r:id="rId4"/>
              </a:rPr>
              <a:t>info@borrisokanecc.ie</a:t>
            </a:r>
            <a:endParaRPr lang="en-IE"/>
          </a:p>
          <a:p>
            <a:endParaRPr lang="en-IE"/>
          </a:p>
          <a:p>
            <a:pPr marL="0" indent="0">
              <a:buNone/>
            </a:pPr>
            <a:endParaRPr lang="en-I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98C7C9-A8C6-4977-8FC8-75A802AE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990" y="345333"/>
            <a:ext cx="8839200" cy="629285"/>
          </a:xfrm>
        </p:spPr>
        <p:txBody>
          <a:bodyPr>
            <a:noAutofit/>
          </a:bodyPr>
          <a:lstStyle/>
          <a:p>
            <a:r>
              <a:rPr lang="en-IE" b="1">
                <a:solidFill>
                  <a:srgbClr val="FF0000"/>
                </a:solidFill>
                <a:latin typeface="Calibri"/>
              </a:rPr>
              <a:t>How to contact us</a:t>
            </a:r>
            <a:endParaRPr lang="en-IE" b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216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rgbClr val="003366"/>
                </a:solidFill>
                <a:latin typeface="Calibri"/>
              </a:rPr>
              <a:t>Questions</a:t>
            </a:r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16" y="1914813"/>
            <a:ext cx="7065579" cy="37164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10C64D-107D-2271-B3D2-8FE0A729C8B5}"/>
              </a:ext>
            </a:extLst>
          </p:cNvPr>
          <p:cNvSpPr txBox="1"/>
          <p:nvPr/>
        </p:nvSpPr>
        <p:spPr>
          <a:xfrm>
            <a:off x="2929247" y="282039"/>
            <a:ext cx="60960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E" sz="4400" b="1">
                <a:solidFill>
                  <a:srgbClr val="FF0000"/>
                </a:solidFill>
              </a:rPr>
              <a:t>Questions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8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25883" y="375021"/>
            <a:ext cx="8759190" cy="629285"/>
          </a:xfrm>
        </p:spPr>
        <p:txBody>
          <a:bodyPr anchor="ctr">
            <a:noAutofit/>
          </a:bodyPr>
          <a:lstStyle/>
          <a:p>
            <a:pPr eaLnBrk="1" hangingPunct="1"/>
            <a:r>
              <a:rPr lang="en-IE" altLang="en-US" b="1">
                <a:solidFill>
                  <a:srgbClr val="FF0000"/>
                </a:solidFill>
                <a:latin typeface="Arial"/>
                <a:cs typeface="Arial"/>
              </a:rPr>
              <a:t>School Community</a:t>
            </a:r>
            <a:endParaRPr lang="en-GB" altLang="en-US" b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buFont typeface="Wingdings" charset="0"/>
              <a:buNone/>
            </a:pPr>
            <a:endParaRPr lang="en-IE" altLang="en-US" sz="2000">
              <a:ea typeface="Calibri"/>
              <a:cs typeface="Calibri"/>
            </a:endParaRPr>
          </a:p>
          <a:p>
            <a:pPr eaLnBrk="1" hangingPunct="1"/>
            <a:r>
              <a:rPr lang="en-IE" altLang="en-US" sz="2400">
                <a:latin typeface="Calibri"/>
              </a:rPr>
              <a:t>Students			            720</a:t>
            </a:r>
            <a:endParaRPr lang="en-GB" altLang="en-US" sz="2000">
              <a:ea typeface="Calibri"/>
              <a:cs typeface="Calibri"/>
            </a:endParaRPr>
          </a:p>
          <a:p>
            <a:pPr eaLnBrk="1" hangingPunct="1"/>
            <a:endParaRPr lang="en-IE" altLang="en-US" sz="2000">
              <a:ea typeface="Calibri"/>
              <a:cs typeface="Calibri"/>
            </a:endParaRPr>
          </a:p>
          <a:p>
            <a:pPr eaLnBrk="1" hangingPunct="1"/>
            <a:r>
              <a:rPr lang="en-IE" altLang="en-US" sz="2400">
                <a:latin typeface="Calibri"/>
              </a:rPr>
              <a:t>Teachers				58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eaLnBrk="1" hangingPunct="1"/>
            <a:endParaRPr lang="en-IE" altLang="en-US" sz="2000">
              <a:ea typeface="Calibri"/>
              <a:cs typeface="Calibri"/>
            </a:endParaRPr>
          </a:p>
          <a:p>
            <a:pPr eaLnBrk="1" hangingPunct="1"/>
            <a:r>
              <a:rPr lang="en-IE" altLang="en-US" sz="2400">
                <a:latin typeface="Calibri"/>
              </a:rPr>
              <a:t>S.N.A.s 				10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eaLnBrk="1" hangingPunct="1"/>
            <a:endParaRPr lang="en-IE" altLang="en-US" sz="2000">
              <a:ea typeface="Calibri"/>
              <a:cs typeface="Calibri"/>
            </a:endParaRPr>
          </a:p>
          <a:p>
            <a:pPr eaLnBrk="1" hangingPunct="1"/>
            <a:r>
              <a:rPr lang="en-IE" altLang="en-US" sz="2400">
                <a:latin typeface="Calibri"/>
              </a:rPr>
              <a:t>Admin			              2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eaLnBrk="1" hangingPunct="1"/>
            <a:endParaRPr lang="en-IE" altLang="en-US" sz="2000">
              <a:ea typeface="Calibri"/>
              <a:cs typeface="Calibri"/>
            </a:endParaRPr>
          </a:p>
          <a:p>
            <a:pPr eaLnBrk="1" hangingPunct="1"/>
            <a:r>
              <a:rPr lang="en-IE" altLang="en-US" sz="2400">
                <a:latin typeface="Calibri"/>
              </a:rPr>
              <a:t>Caretaker				 2</a:t>
            </a:r>
            <a:endParaRPr lang="en-GB" altLang="en-US" sz="200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1D389DB-A339-3DA5-DFE4-D760F540BB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3902" r="-3" b="6053"/>
          <a:stretch>
            <a:fillRect/>
          </a:stretch>
        </p:blipFill>
        <p:spPr>
          <a:xfrm>
            <a:off x="6096000" y="2318657"/>
            <a:ext cx="5257800" cy="3858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6887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Rot="1" noChangeArrowheads="1"/>
          </p:cNvSpPr>
          <p:nvPr>
            <p:ph type="subTitle" idx="4294967295"/>
          </p:nvPr>
        </p:nvSpPr>
        <p:spPr>
          <a:xfrm>
            <a:off x="3082402" y="1589314"/>
            <a:ext cx="5867400" cy="2895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IE" altLang="en-US" sz="2400">
                <a:latin typeface="Calibri"/>
              </a:rPr>
              <a:t>“We seek to promote a caring and committed school community which will facilitate the education of our students and where each individual is valued as a unique human being.”</a:t>
            </a:r>
            <a:endParaRPr lang="en-IE" alt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altLang="en-US" sz="2400" i="1">
                <a:latin typeface="Calibri"/>
              </a:rPr>
              <a:t>	“Is </a:t>
            </a:r>
            <a:r>
              <a:rPr lang="en-US" altLang="en-US" sz="2400" i="1" err="1">
                <a:latin typeface="Calibri"/>
              </a:rPr>
              <a:t>ar</a:t>
            </a:r>
            <a:r>
              <a:rPr lang="en-US" altLang="en-US" sz="2400" i="1">
                <a:latin typeface="Calibri"/>
              </a:rPr>
              <a:t> </a:t>
            </a:r>
            <a:r>
              <a:rPr lang="en-US" altLang="en-US" sz="2400" i="1" err="1">
                <a:latin typeface="Calibri"/>
              </a:rPr>
              <a:t>scáth</a:t>
            </a:r>
            <a:r>
              <a:rPr lang="en-US" altLang="en-US" sz="2400" i="1">
                <a:latin typeface="Calibri"/>
              </a:rPr>
              <a:t> a </a:t>
            </a:r>
            <a:r>
              <a:rPr lang="en-US" altLang="en-US" sz="2400" i="1" err="1">
                <a:latin typeface="Calibri"/>
              </a:rPr>
              <a:t>chéile</a:t>
            </a:r>
            <a:r>
              <a:rPr lang="en-US" altLang="en-US" sz="2400" i="1">
                <a:latin typeface="Calibri"/>
              </a:rPr>
              <a:t> a </a:t>
            </a:r>
            <a:r>
              <a:rPr lang="en-US" altLang="en-US" sz="2400" i="1" err="1">
                <a:latin typeface="Calibri"/>
              </a:rPr>
              <a:t>mhairimid</a:t>
            </a:r>
            <a:r>
              <a:rPr lang="en-US" altLang="en-US" sz="2400" i="1">
                <a:latin typeface="Calibri"/>
              </a:rPr>
              <a:t>”</a:t>
            </a:r>
            <a:endParaRPr lang="en-IE" altLang="en-US" sz="2600"/>
          </a:p>
          <a:p>
            <a:pPr marL="0" indent="0">
              <a:buFont typeface="Wingdings 2" charset="0"/>
              <a:buChar char=""/>
            </a:pPr>
            <a:endParaRPr lang="en-GB" altLang="en-US" sz="26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5680695-8353-423D-95E0-20FCB997A7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59" y="3912024"/>
            <a:ext cx="3604334" cy="255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60865EE6-B4C7-43BF-B943-149666CAFD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66" y="3914208"/>
            <a:ext cx="3382393" cy="254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logo with blue and white text&#10;&#10;Description automatically generated">
            <a:extLst>
              <a:ext uri="{FF2B5EF4-FFF2-40B4-BE49-F238E27FC236}">
                <a16:creationId xmlns:a16="http://schemas.microsoft.com/office/drawing/2014/main" id="{08276B42-8756-2298-2EC4-A8C88FB72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2676"/>
            <a:ext cx="2153330" cy="1594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261DBE-1ED9-3B62-33DC-AC00E26DA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8669" y="1232676"/>
            <a:ext cx="2153331" cy="1883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122105-ED5C-4A0F-8C3E-1816621D18C4}"/>
              </a:ext>
            </a:extLst>
          </p:cNvPr>
          <p:cNvSpPr txBox="1"/>
          <p:nvPr/>
        </p:nvSpPr>
        <p:spPr>
          <a:xfrm>
            <a:off x="3542805" y="361208"/>
            <a:ext cx="737259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>
                <a:solidFill>
                  <a:srgbClr val="FF0000"/>
                </a:solidFill>
                <a:latin typeface="Arial"/>
              </a:rPr>
              <a:t>Mission Statement</a:t>
            </a:r>
            <a:endParaRPr lang="en-US" sz="4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686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ABC7B-A01D-8F4B-E62D-625C6AD51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10" y="365125"/>
            <a:ext cx="8759190" cy="64724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IE" sz="6000" b="1">
                <a:solidFill>
                  <a:srgbClr val="FF0000"/>
                </a:solidFill>
                <a:latin typeface="Calibri"/>
              </a:rPr>
              <a:t>What our First Years say</a:t>
            </a:r>
            <a:endParaRPr lang="en-IE" sz="240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6E9889-8AC6-EE05-4AB0-615A97F52BE5}"/>
              </a:ext>
            </a:extLst>
          </p:cNvPr>
          <p:cNvSpPr txBox="1"/>
          <p:nvPr/>
        </p:nvSpPr>
        <p:spPr>
          <a:xfrm>
            <a:off x="838200" y="1796871"/>
            <a:ext cx="6127035" cy="43800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IE" sz="2800" b="1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28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7DFC5-79C8-3218-9CC2-32D34A78C16C}"/>
              </a:ext>
            </a:extLst>
          </p:cNvPr>
          <p:cNvSpPr txBox="1"/>
          <p:nvPr/>
        </p:nvSpPr>
        <p:spPr>
          <a:xfrm>
            <a:off x="1975946" y="1526629"/>
            <a:ext cx="847997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IE" sz="2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1BA98C-2EF4-E31F-E2E5-9DC1FAC62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51783"/>
            <a:ext cx="9241971" cy="48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98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6ECCC-48DC-B7F5-69F3-2DF975E6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Student Council Reps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32F55-80F1-B3B8-E227-126F0BBD2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252" y="1212067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ea typeface="Calibri"/>
                <a:cs typeface="Calibri"/>
              </a:rPr>
              <a:t>Dan Ryan</a:t>
            </a:r>
          </a:p>
          <a:p>
            <a:pPr marL="0" indent="0">
              <a:buNone/>
            </a:pPr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FE440-62E1-CB53-5A08-31F8D9184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1651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ea typeface="Calibri"/>
                <a:cs typeface="Calibri"/>
              </a:rPr>
              <a:t>Grace Pearse</a:t>
            </a:r>
          </a:p>
        </p:txBody>
      </p:sp>
      <p:pic>
        <p:nvPicPr>
          <p:cNvPr id="5" name="Picture 4" descr="A green and blue speech bubbles with white text&#10;&#10;AI-generated content may be incorrect.">
            <a:extLst>
              <a:ext uri="{FF2B5EF4-FFF2-40B4-BE49-F238E27FC236}">
                <a16:creationId xmlns:a16="http://schemas.microsoft.com/office/drawing/2014/main" id="{94788FF3-9FE9-BCFA-15DC-BC42630C2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300" y="1209549"/>
            <a:ext cx="2192359" cy="2053938"/>
          </a:xfrm>
          <a:prstGeom prst="rect">
            <a:avLst/>
          </a:prstGeom>
        </p:spPr>
      </p:pic>
      <p:pic>
        <p:nvPicPr>
          <p:cNvPr id="6" name="Picture 5" descr="A child in a school uniform&#10;&#10;AI-generated content may be incorrect.">
            <a:extLst>
              <a:ext uri="{FF2B5EF4-FFF2-40B4-BE49-F238E27FC236}">
                <a16:creationId xmlns:a16="http://schemas.microsoft.com/office/drawing/2014/main" id="{84E2D07F-8E74-8A4F-0B96-3F248B1D8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288" y="1712025"/>
            <a:ext cx="3352306" cy="4463143"/>
          </a:xfrm>
          <a:prstGeom prst="rect">
            <a:avLst/>
          </a:prstGeom>
        </p:spPr>
      </p:pic>
      <p:pic>
        <p:nvPicPr>
          <p:cNvPr id="7" name="Picture 6" descr="A person standing in front of a mannequin&#10;&#10;AI-generated content may be incorrect.">
            <a:extLst>
              <a:ext uri="{FF2B5EF4-FFF2-40B4-BE49-F238E27FC236}">
                <a16:creationId xmlns:a16="http://schemas.microsoft.com/office/drawing/2014/main" id="{8F2B3375-E7C7-7F24-398A-934E106E2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15" y="1712026"/>
            <a:ext cx="3416672" cy="44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9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621478" y="325541"/>
            <a:ext cx="7732816" cy="629285"/>
          </a:xfrm>
        </p:spPr>
        <p:txBody>
          <a:bodyPr anchor="ctr">
            <a:noAutofit/>
          </a:bodyPr>
          <a:lstStyle/>
          <a:p>
            <a:pPr algn="ctr" eaLnBrk="1" hangingPunct="1"/>
            <a:r>
              <a:rPr lang="en-IE" altLang="en-US" sz="3200" b="1">
                <a:solidFill>
                  <a:srgbClr val="FF0000"/>
                </a:solidFill>
                <a:latin typeface="Calibri"/>
              </a:rPr>
              <a:t>Programmes on Offer in </a:t>
            </a:r>
            <a:r>
              <a:rPr lang="en-IE" altLang="en-US" sz="3200" b="1" err="1">
                <a:solidFill>
                  <a:srgbClr val="FF0000"/>
                </a:solidFill>
                <a:latin typeface="Calibri"/>
              </a:rPr>
              <a:t>Borrisokane</a:t>
            </a:r>
            <a:r>
              <a:rPr lang="en-IE" altLang="en-US" sz="3200" b="1">
                <a:solidFill>
                  <a:srgbClr val="FF0000"/>
                </a:solidFill>
                <a:latin typeface="Calibri"/>
              </a:rPr>
              <a:t> Community College</a:t>
            </a:r>
            <a:endParaRPr lang="en-GB" altLang="en-US" sz="3200" b="1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266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r>
              <a:rPr lang="en-IE" altLang="en-US" sz="2400" dirty="0">
                <a:latin typeface="Calibri"/>
              </a:rPr>
              <a:t>Junior Cycle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pPr eaLnBrk="1" hangingPunct="1"/>
            <a:r>
              <a:rPr lang="en-IE" altLang="en-US" sz="2400" dirty="0">
                <a:latin typeface="Calibri"/>
              </a:rPr>
              <a:t>Transition Year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pPr eaLnBrk="1" hangingPunct="1"/>
            <a:r>
              <a:rPr lang="en-IE" altLang="en-US" sz="2400" dirty="0">
                <a:latin typeface="Calibri"/>
              </a:rPr>
              <a:t>Leaving Certificate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pPr eaLnBrk="1" hangingPunct="1"/>
            <a:r>
              <a:rPr lang="en-IE" altLang="en-US" sz="2400" dirty="0">
                <a:latin typeface="Calibri"/>
              </a:rPr>
              <a:t>Leaving Certificate Vocational Programme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pPr eaLnBrk="1" hangingPunct="1"/>
            <a:r>
              <a:rPr lang="en-IE" altLang="en-US" sz="2400" dirty="0">
                <a:latin typeface="Calibri"/>
              </a:rPr>
              <a:t>Leaving Certificate Applied Programme</a:t>
            </a:r>
            <a:endParaRPr lang="en-IE" altLang="en-US" sz="2400" dirty="0">
              <a:latin typeface="Calibri"/>
              <a:ea typeface="Calibri"/>
              <a:cs typeface="Calibri"/>
            </a:endParaRPr>
          </a:p>
          <a:p>
            <a:pPr eaLnBrk="1" hangingPunct="1"/>
            <a:endParaRPr lang="en-IE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E0EAD9-EDBC-4201-B730-5795DA1459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095750"/>
            <a:ext cx="5181600" cy="24612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933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1251857" y="1674293"/>
            <a:ext cx="3520168" cy="41946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eaLnBrk="1" hangingPunct="1">
              <a:buChar char="•"/>
            </a:pPr>
            <a:r>
              <a:rPr lang="en-IE" altLang="en-US">
                <a:latin typeface="Arial"/>
                <a:cs typeface="Arial"/>
              </a:rPr>
              <a:t>Sept-Dec/Jan Rotation of Option Subjects</a:t>
            </a:r>
            <a:endParaRPr lang="en-US"/>
          </a:p>
          <a:p>
            <a:pPr marL="285750" indent="-285750" eaLnBrk="1" hangingPunct="1">
              <a:buChar char="•"/>
            </a:pPr>
            <a:r>
              <a:rPr lang="en-IE" altLang="en-US">
                <a:latin typeface="Arial"/>
                <a:cs typeface="Arial"/>
              </a:rPr>
              <a:t>Select 3 Options and continue until end of 3</a:t>
            </a:r>
            <a:r>
              <a:rPr lang="en-IE" altLang="en-US" baseline="30000">
                <a:latin typeface="Arial"/>
                <a:cs typeface="Arial"/>
              </a:rPr>
              <a:t>rd</a:t>
            </a:r>
            <a:r>
              <a:rPr lang="en-IE" altLang="en-US">
                <a:latin typeface="Arial"/>
                <a:cs typeface="Arial"/>
              </a:rPr>
              <a:t> Year.</a:t>
            </a:r>
          </a:p>
          <a:p>
            <a:pPr marL="285750" indent="-285750" eaLnBrk="1" hangingPunct="1">
              <a:buChar char="•"/>
            </a:pPr>
            <a:r>
              <a:rPr lang="en-IE" altLang="en-US">
                <a:latin typeface="Arial"/>
                <a:cs typeface="Arial"/>
              </a:rPr>
              <a:t>Complete Classroom Based Assessments (CBA’s)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D1B6A6-CF9E-B146-5BEA-911CE90D0090}"/>
              </a:ext>
            </a:extLst>
          </p:cNvPr>
          <p:cNvSpPr txBox="1"/>
          <p:nvPr/>
        </p:nvSpPr>
        <p:spPr>
          <a:xfrm>
            <a:off x="3760520" y="161306"/>
            <a:ext cx="727165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 b="1">
                <a:solidFill>
                  <a:srgbClr val="FF0000"/>
                </a:solidFill>
              </a:rPr>
              <a:t>Junior Cycle</a:t>
            </a:r>
            <a:endParaRPr lang="en-US" sz="4400" b="1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3" name="Picture 2" descr="A table with different colored squares&#10;&#10;AI-generated content may be incorrect.">
            <a:extLst>
              <a:ext uri="{FF2B5EF4-FFF2-40B4-BE49-F238E27FC236}">
                <a16:creationId xmlns:a16="http://schemas.microsoft.com/office/drawing/2014/main" id="{8A37EE1D-C2A0-9F1C-BBAB-6A515F31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071" y="1429431"/>
            <a:ext cx="58674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01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987946" y="271279"/>
            <a:ext cx="8637588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IE" altLang="en-US" b="1">
                <a:solidFill>
                  <a:srgbClr val="FF0000"/>
                </a:solidFill>
                <a:latin typeface="Calibri"/>
              </a:rPr>
              <a:t>Transition Year</a:t>
            </a:r>
            <a:endParaRPr lang="en-IE" altLang="en-US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8289235" y="1752600"/>
            <a:ext cx="272332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charset="0"/>
            </a:endParaRPr>
          </a:p>
        </p:txBody>
      </p:sp>
      <p:sp>
        <p:nvSpPr>
          <p:cNvPr id="7" name="Rectangle 4"/>
          <p:cNvSpPr txBox="1">
            <a:spLocks noRot="1" noChangeArrowheads="1"/>
          </p:cNvSpPr>
          <p:nvPr/>
        </p:nvSpPr>
        <p:spPr bwMode="auto">
          <a:xfrm>
            <a:off x="8491478" y="4512660"/>
            <a:ext cx="3133843" cy="201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100000"/>
            </a:pPr>
            <a:endParaRPr lang="en-IE" altLang="en-US" sz="2400">
              <a:solidFill>
                <a:schemeClr val="tx2"/>
              </a:solidFill>
              <a:latin typeface="Candara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100000"/>
            </a:pPr>
            <a:endParaRPr lang="en-GB" altLang="en-US" sz="2400">
              <a:solidFill>
                <a:schemeClr val="tx2"/>
              </a:solidFill>
              <a:latin typeface="Candar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5521" y="5019867"/>
            <a:ext cx="1177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1600" b="1">
              <a:latin typeface="Franklin Gothic Medium" panose="020B06030201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2A107E9-057E-5897-8A24-98171ED729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22690" y="3994716"/>
            <a:ext cx="193266" cy="19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266CF05F-EDD5-38B8-DF0A-C190E756BB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15446" y="3276600"/>
            <a:ext cx="34575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9DCD3-D05E-9AF4-C9FE-96DEB720D87D}"/>
              </a:ext>
            </a:extLst>
          </p:cNvPr>
          <p:cNvSpPr txBox="1"/>
          <p:nvPr/>
        </p:nvSpPr>
        <p:spPr>
          <a:xfrm>
            <a:off x="2024063" y="4393406"/>
            <a:ext cx="85724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400" b="1">
              <a:latin typeface="Franklin Gothic Medium"/>
              <a:cs typeface="Calibri"/>
            </a:endParaRPr>
          </a:p>
        </p:txBody>
      </p:sp>
      <p:sp>
        <p:nvSpPr>
          <p:cNvPr id="16390" name="TextBox 16389"/>
          <p:cNvSpPr txBox="1"/>
          <p:nvPr/>
        </p:nvSpPr>
        <p:spPr>
          <a:xfrm>
            <a:off x="457200" y="6217920"/>
            <a:ext cx="82296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1200">
                <a:solidFill>
                  <a:srgbClr val="646464"/>
                </a:solidFill>
              </a:defRPr>
            </a:pPr>
            <a:r>
              <a:t>Borrisokane Community College - Open Night 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D691B-39AA-351C-FC56-103237C62855}"/>
              </a:ext>
            </a:extLst>
          </p:cNvPr>
          <p:cNvSpPr txBox="1"/>
          <p:nvPr/>
        </p:nvSpPr>
        <p:spPr>
          <a:xfrm>
            <a:off x="691376" y="1838133"/>
            <a:ext cx="3958735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latin typeface="Arial"/>
                <a:cs typeface="Arial"/>
              </a:rPr>
              <a:t>Transition Year offers students a valuable opportunity to explore new subjects, develop life skills, and engage in personal growth outside the traditional exam-focused curriculum.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>
              <a:latin typeface="Arial" panose="020B0604020202020204" pitchFamily="34" charset="0"/>
              <a:cs typeface="Arial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latin typeface="Arial"/>
                <a:cs typeface="Arial"/>
              </a:rPr>
              <a:t>TY encourages creativity, independence, and teamwork through a wide range of activities including drama, music, fieldwork, and workshops </a:t>
            </a:r>
          </a:p>
          <a:p>
            <a:endParaRPr lang="en-US"/>
          </a:p>
        </p:txBody>
      </p:sp>
      <p:pic>
        <p:nvPicPr>
          <p:cNvPr id="4" name="Picture 3" descr="A table of information&#10;&#10;AI-generated content may be incorrect.">
            <a:extLst>
              <a:ext uri="{FF2B5EF4-FFF2-40B4-BE49-F238E27FC236}">
                <a16:creationId xmlns:a16="http://schemas.microsoft.com/office/drawing/2014/main" id="{B9F11EAC-0EA2-0F7F-9676-51D259030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675" y="1447409"/>
            <a:ext cx="68103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4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3C1"/>
      </a:accent1>
      <a:accent2>
        <a:srgbClr val="FFC000"/>
      </a:accent2>
      <a:accent3>
        <a:srgbClr val="00B050"/>
      </a:accent3>
      <a:accent4>
        <a:srgbClr val="C00000"/>
      </a:accent4>
      <a:accent5>
        <a:srgbClr val="0563C1"/>
      </a:accent5>
      <a:accent6>
        <a:srgbClr val="FFC000"/>
      </a:accent6>
      <a:hlink>
        <a:srgbClr val="00B050"/>
      </a:hlink>
      <a:folHlink>
        <a:srgbClr val="C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" id="{75B8E3D4-6D58-4D31-832A-9EDE253BDD5A}" vid="{CBD374B8-8828-422E-ADCE-2C0B97B1BB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6A57E94D707E408CD1CDEC14E3ECA0" ma:contentTypeVersion="32" ma:contentTypeDescription="Create a new document." ma:contentTypeScope="" ma:versionID="0a4e4a5e7fb98fd0077e4ed55364bf31">
  <xsd:schema xmlns:xsd="http://www.w3.org/2001/XMLSchema" xmlns:xs="http://www.w3.org/2001/XMLSchema" xmlns:p="http://schemas.microsoft.com/office/2006/metadata/properties" xmlns:ns3="b7826389-f6d0-4beb-9978-691dfaa90736" xmlns:ns4="18b41bfd-3ce4-4546-8947-310a866fabb7" targetNamespace="http://schemas.microsoft.com/office/2006/metadata/properties" ma:root="true" ma:fieldsID="90a2b13ba5ed6e4867259cb98d9ee8e0" ns3:_="" ns4:_="">
    <xsd:import namespace="b7826389-f6d0-4beb-9978-691dfaa90736"/>
    <xsd:import namespace="18b41bfd-3ce4-4546-8947-310a866fabb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Templates" minOccurs="0"/>
                <xsd:element ref="ns4:CultureName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826389-f6d0-4beb-9978-691dfaa907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41bfd-3ce4-4546-8947-310a866fabb7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dexed="tru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emplates" ma:index="19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20" nillable="true" ma:displayName="Culture Name" ma:internalName="CultureName">
      <xsd:simpleType>
        <xsd:restriction base="dms:Text"/>
      </xsd:simpleType>
    </xsd:element>
    <xsd:element name="Invited_Teachers" ma:index="2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5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9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3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1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6" nillable="true" ma:displayName="Length (seconds)" ma:internalName="MediaLengthInSeconds" ma:readOnly="true">
      <xsd:simpleType>
        <xsd:restriction base="dms:Unknown"/>
      </xsd:simpleType>
    </xsd:element>
    <xsd:element name="_activity" ma:index="37" nillable="true" ma:displayName="_activity" ma:hidden="true" ma:internalName="_activity">
      <xsd:simpleType>
        <xsd:restriction base="dms:Note"/>
      </xsd:simpleType>
    </xsd:element>
    <xsd:element name="MediaServiceObjectDetectorVersions" ma:index="3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9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Type xmlns="18b41bfd-3ce4-4546-8947-310a866fabb7" xsi:nil="true"/>
    <Templates xmlns="18b41bfd-3ce4-4546-8947-310a866fabb7" xsi:nil="true"/>
    <Self_Registration_Enabled xmlns="18b41bfd-3ce4-4546-8947-310a866fabb7" xsi:nil="true"/>
    <Student_Groups xmlns="18b41bfd-3ce4-4546-8947-310a866fabb7">
      <UserInfo>
        <DisplayName/>
        <AccountId xsi:nil="true"/>
        <AccountType/>
      </UserInfo>
    </Student_Groups>
    <AppVersion xmlns="18b41bfd-3ce4-4546-8947-310a866fabb7" xsi:nil="true"/>
    <Has_Teacher_Only_SectionGroup xmlns="18b41bfd-3ce4-4546-8947-310a866fabb7" xsi:nil="true"/>
    <NotebookType xmlns="18b41bfd-3ce4-4546-8947-310a866fabb7" xsi:nil="true"/>
    <Students xmlns="18b41bfd-3ce4-4546-8947-310a866fabb7">
      <UserInfo>
        <DisplayName/>
        <AccountId xsi:nil="true"/>
        <AccountType/>
      </UserInfo>
    </Students>
    <DefaultSectionNames xmlns="18b41bfd-3ce4-4546-8947-310a866fabb7" xsi:nil="true"/>
    <Is_Collaboration_Space_Locked xmlns="18b41bfd-3ce4-4546-8947-310a866fabb7" xsi:nil="true"/>
    <Owner xmlns="18b41bfd-3ce4-4546-8947-310a866fabb7">
      <UserInfo>
        <DisplayName/>
        <AccountId xsi:nil="true"/>
        <AccountType/>
      </UserInfo>
    </Owner>
    <CultureName xmlns="18b41bfd-3ce4-4546-8947-310a866fabb7" xsi:nil="true"/>
    <Invited_Teachers xmlns="18b41bfd-3ce4-4546-8947-310a866fabb7" xsi:nil="true"/>
    <Invited_Students xmlns="18b41bfd-3ce4-4546-8947-310a866fabb7" xsi:nil="true"/>
    <Teachers xmlns="18b41bfd-3ce4-4546-8947-310a866fabb7">
      <UserInfo>
        <DisplayName/>
        <AccountId xsi:nil="true"/>
        <AccountType/>
      </UserInfo>
    </Teachers>
    <_activity xmlns="18b41bfd-3ce4-4546-8947-310a866fabb7" xsi:nil="true"/>
  </documentManagement>
</p:properties>
</file>

<file path=customXml/itemProps1.xml><?xml version="1.0" encoding="utf-8"?>
<ds:datastoreItem xmlns:ds="http://schemas.openxmlformats.org/officeDocument/2006/customXml" ds:itemID="{F31BF050-8E26-4A8A-BF2E-D8A59151ED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ACA256-9146-4BDF-B2DA-B9F7FEF6C123}">
  <ds:schemaRefs>
    <ds:schemaRef ds:uri="18b41bfd-3ce4-4546-8947-310a866fabb7"/>
    <ds:schemaRef ds:uri="b7826389-f6d0-4beb-9978-691dfaa907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F5A691E-6CD4-47A5-8120-D9A44CE40059}">
  <ds:schemaRefs>
    <ds:schemaRef ds:uri="18b41bfd-3ce4-4546-8947-310a866fabb7"/>
    <ds:schemaRef ds:uri="b7826389-f6d0-4beb-9978-691dfaa9073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e8d2fee9-9d37-49bb-88ef-d1425b1940fb}" enabled="0" method="" siteId="{e8d2fee9-9d37-49bb-88ef-d1425b1940f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1283</Words>
  <Application>Microsoft Office PowerPoint</Application>
  <PresentationFormat>Widescreen</PresentationFormat>
  <Paragraphs>270</Paragraphs>
  <Slides>29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                                                                                    Borrisokane Community College Open Night 2026 2027</vt:lpstr>
      <vt:lpstr>Principal: Paula Molloy Deputy Principal: Caitríona Maher </vt:lpstr>
      <vt:lpstr>School Community</vt:lpstr>
      <vt:lpstr>PowerPoint Presentation</vt:lpstr>
      <vt:lpstr>What our First Years say</vt:lpstr>
      <vt:lpstr>Student Council Reps</vt:lpstr>
      <vt:lpstr>Programmes on Offer in Borrisokane Community College</vt:lpstr>
      <vt:lpstr>PowerPoint Presentation</vt:lpstr>
      <vt:lpstr>Transition Year</vt:lpstr>
      <vt:lpstr>Leaving Cert Programme</vt:lpstr>
      <vt:lpstr>Leaving Certificate Applied Programme</vt:lpstr>
      <vt:lpstr>Supporting Our Learners</vt:lpstr>
      <vt:lpstr>Student Supports</vt:lpstr>
      <vt:lpstr>Activities Extra &amp; Co Curricular</vt:lpstr>
      <vt:lpstr>What else can I get involved in?</vt:lpstr>
      <vt:lpstr>When do Teachers and Parents meet?</vt:lpstr>
      <vt:lpstr>Students with Additional Needs</vt:lpstr>
      <vt:lpstr>Centre for Young People with Autism</vt:lpstr>
      <vt:lpstr>Integration of Digital Technology </vt:lpstr>
      <vt:lpstr>Uniforms in Borrisokane Community College</vt:lpstr>
      <vt:lpstr>Communication - Home/School</vt:lpstr>
      <vt:lpstr>Where do our students study after LC</vt:lpstr>
      <vt:lpstr>PowerPoint Presentation</vt:lpstr>
      <vt:lpstr> Wellbeing Inspection Report</vt:lpstr>
      <vt:lpstr>Transport to BCC</vt:lpstr>
      <vt:lpstr>BCC Parents Association</vt:lpstr>
      <vt:lpstr>Important dates</vt:lpstr>
      <vt:lpstr>How to contact us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Eileen Forde</dc:creator>
  <cp:lastModifiedBy>Paula Molloy</cp:lastModifiedBy>
  <cp:revision>34</cp:revision>
  <dcterms:created xsi:type="dcterms:W3CDTF">2022-09-08T09:22:48Z</dcterms:created>
  <dcterms:modified xsi:type="dcterms:W3CDTF">2025-11-03T20:32:49Z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0x010100EE6A57E94D707E408CD1CDEC14E3ECA0</vt:lpwstr>
  </property>
</Properties>
</file>