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8" r:id="rId4"/>
    <p:sldMasterId id="2147483672" r:id="rId5"/>
  </p:sldMasterIdLst>
  <p:notesMasterIdLst>
    <p:notesMasterId r:id="rId32"/>
  </p:notesMasterIdLst>
  <p:handoutMasterIdLst>
    <p:handoutMasterId r:id="rId33"/>
  </p:handoutMasterIdLst>
  <p:sldIdLst>
    <p:sldId id="257" r:id="rId6"/>
    <p:sldId id="393" r:id="rId7"/>
    <p:sldId id="380" r:id="rId8"/>
    <p:sldId id="328" r:id="rId9"/>
    <p:sldId id="371" r:id="rId10"/>
    <p:sldId id="385" r:id="rId11"/>
    <p:sldId id="386" r:id="rId12"/>
    <p:sldId id="374" r:id="rId13"/>
    <p:sldId id="270" r:id="rId14"/>
    <p:sldId id="271" r:id="rId15"/>
    <p:sldId id="316" r:id="rId16"/>
    <p:sldId id="260" r:id="rId17"/>
    <p:sldId id="333" r:id="rId18"/>
    <p:sldId id="334" r:id="rId19"/>
    <p:sldId id="295" r:id="rId20"/>
    <p:sldId id="288" r:id="rId21"/>
    <p:sldId id="289" r:id="rId22"/>
    <p:sldId id="287" r:id="rId23"/>
    <p:sldId id="290" r:id="rId24"/>
    <p:sldId id="284" r:id="rId25"/>
    <p:sldId id="397" r:id="rId26"/>
    <p:sldId id="298" r:id="rId27"/>
    <p:sldId id="399" r:id="rId28"/>
    <p:sldId id="335" r:id="rId29"/>
    <p:sldId id="299" r:id="rId30"/>
    <p:sldId id="398" r:id="rId31"/>
  </p:sldIdLst>
  <p:sldSz cx="9144000" cy="6858000" type="screen4x3"/>
  <p:notesSz cx="6797675" cy="9926638"/>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FA5ABC-1232-442E-9459-4331F05134E9}" v="233" dt="2025-11-02T21:39:51.548"/>
    <p1510:client id="{BB35F8EA-454E-364D-C50A-BD8E1D9BF5A5}" v="12" dt="2025-11-03T20:27:26.714"/>
    <p1510:client id="{C3183CA1-B19B-4168-9644-2A2C1465F0C6}" v="39" dt="2025-11-03T09:33:46.53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5/10/relationships/revisionInfo" Target="revisionInfo.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handoutMaster" Target="handoutMasters/handout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udy Carroll" userId="S::trudy.carroll@borrisokanecc.ie::b7ec3c62-89d3-4b96-8b12-e3a86b2d382e" providerId="AD" clId="Web-{C3183CA1-B19B-4168-9644-2A2C1465F0C6}"/>
    <pc:docChg chg="modSld">
      <pc:chgData name="Trudy Carroll" userId="S::trudy.carroll@borrisokanecc.ie::b7ec3c62-89d3-4b96-8b12-e3a86b2d382e" providerId="AD" clId="Web-{C3183CA1-B19B-4168-9644-2A2C1465F0C6}" dt="2025-11-03T09:33:46.534" v="37"/>
      <pc:docMkLst>
        <pc:docMk/>
      </pc:docMkLst>
      <pc:sldChg chg="modSp">
        <pc:chgData name="Trudy Carroll" userId="S::trudy.carroll@borrisokanecc.ie::b7ec3c62-89d3-4b96-8b12-e3a86b2d382e" providerId="AD" clId="Web-{C3183CA1-B19B-4168-9644-2A2C1465F0C6}" dt="2025-11-03T09:22:36.250" v="13" actId="20577"/>
        <pc:sldMkLst>
          <pc:docMk/>
          <pc:sldMk cId="0" sldId="257"/>
        </pc:sldMkLst>
        <pc:spChg chg="mod">
          <ac:chgData name="Trudy Carroll" userId="S::trudy.carroll@borrisokanecc.ie::b7ec3c62-89d3-4b96-8b12-e3a86b2d382e" providerId="AD" clId="Web-{C3183CA1-B19B-4168-9644-2A2C1465F0C6}" dt="2025-11-03T09:22:36.250" v="13" actId="20577"/>
          <ac:spMkLst>
            <pc:docMk/>
            <pc:sldMk cId="0" sldId="257"/>
            <ac:spMk id="2050" creationId="{6E2C6DD0-0F92-492C-8336-78DC89B93176}"/>
          </ac:spMkLst>
        </pc:spChg>
      </pc:sldChg>
      <pc:sldChg chg="modSp">
        <pc:chgData name="Trudy Carroll" userId="S::trudy.carroll@borrisokanecc.ie::b7ec3c62-89d3-4b96-8b12-e3a86b2d382e" providerId="AD" clId="Web-{C3183CA1-B19B-4168-9644-2A2C1465F0C6}" dt="2025-11-03T09:33:46.534" v="37"/>
        <pc:sldMkLst>
          <pc:docMk/>
          <pc:sldMk cId="4155112206" sldId="260"/>
        </pc:sldMkLst>
        <pc:graphicFrameChg chg="mod modGraphic">
          <ac:chgData name="Trudy Carroll" userId="S::trudy.carroll@borrisokanecc.ie::b7ec3c62-89d3-4b96-8b12-e3a86b2d382e" providerId="AD" clId="Web-{C3183CA1-B19B-4168-9644-2A2C1465F0C6}" dt="2025-11-03T09:33:46.534" v="37"/>
          <ac:graphicFrameMkLst>
            <pc:docMk/>
            <pc:sldMk cId="4155112206" sldId="260"/>
            <ac:graphicFrameMk id="8248" creationId="{B57B632F-C11B-42D6-9F41-A2329F369CD9}"/>
          </ac:graphicFrameMkLst>
        </pc:graphicFrameChg>
      </pc:sldChg>
      <pc:sldChg chg="addSp delSp modSp">
        <pc:chgData name="Trudy Carroll" userId="S::trudy.carroll@borrisokanecc.ie::b7ec3c62-89d3-4b96-8b12-e3a86b2d382e" providerId="AD" clId="Web-{C3183CA1-B19B-4168-9644-2A2C1465F0C6}" dt="2025-11-03T09:31:49.904" v="35" actId="1076"/>
        <pc:sldMkLst>
          <pc:docMk/>
          <pc:sldMk cId="3328950808" sldId="271"/>
        </pc:sldMkLst>
        <pc:spChg chg="mod">
          <ac:chgData name="Trudy Carroll" userId="S::trudy.carroll@borrisokanecc.ie::b7ec3c62-89d3-4b96-8b12-e3a86b2d382e" providerId="AD" clId="Web-{C3183CA1-B19B-4168-9644-2A2C1465F0C6}" dt="2025-11-03T09:29:42.739" v="18" actId="1076"/>
          <ac:spMkLst>
            <pc:docMk/>
            <pc:sldMk cId="3328950808" sldId="271"/>
            <ac:spMk id="12" creationId="{00000000-0000-0000-0000-000000000000}"/>
          </ac:spMkLst>
        </pc:spChg>
        <pc:spChg chg="mod">
          <ac:chgData name="Trudy Carroll" userId="S::trudy.carroll@borrisokanecc.ie::b7ec3c62-89d3-4b96-8b12-e3a86b2d382e" providerId="AD" clId="Web-{C3183CA1-B19B-4168-9644-2A2C1465F0C6}" dt="2025-11-03T09:31:09.917" v="30" actId="1076"/>
          <ac:spMkLst>
            <pc:docMk/>
            <pc:sldMk cId="3328950808" sldId="271"/>
            <ac:spMk id="15" creationId="{00000000-0000-0000-0000-000000000000}"/>
          </ac:spMkLst>
        </pc:spChg>
        <pc:picChg chg="del">
          <ac:chgData name="Trudy Carroll" userId="S::trudy.carroll@borrisokanecc.ie::b7ec3c62-89d3-4b96-8b12-e3a86b2d382e" providerId="AD" clId="Web-{C3183CA1-B19B-4168-9644-2A2C1465F0C6}" dt="2025-11-03T09:29:15.362" v="14"/>
          <ac:picMkLst>
            <pc:docMk/>
            <pc:sldMk cId="3328950808" sldId="271"/>
            <ac:picMk id="2" creationId="{00000000-0000-0000-0000-000000000000}"/>
          </ac:picMkLst>
        </pc:picChg>
        <pc:picChg chg="add mod ord">
          <ac:chgData name="Trudy Carroll" userId="S::trudy.carroll@borrisokanecc.ie::b7ec3c62-89d3-4b96-8b12-e3a86b2d382e" providerId="AD" clId="Web-{C3183CA1-B19B-4168-9644-2A2C1465F0C6}" dt="2025-11-03T09:31:49.904" v="35" actId="1076"/>
          <ac:picMkLst>
            <pc:docMk/>
            <pc:sldMk cId="3328950808" sldId="271"/>
            <ac:picMk id="4" creationId="{251581C8-3E79-99B4-46C2-C74A2CF1A9E2}"/>
          </ac:picMkLst>
        </pc:picChg>
        <pc:cxnChg chg="mod">
          <ac:chgData name="Trudy Carroll" userId="S::trudy.carroll@borrisokanecc.ie::b7ec3c62-89d3-4b96-8b12-e3a86b2d382e" providerId="AD" clId="Web-{C3183CA1-B19B-4168-9644-2A2C1465F0C6}" dt="2025-11-03T09:31:31.231" v="34" actId="14100"/>
          <ac:cxnSpMkLst>
            <pc:docMk/>
            <pc:sldMk cId="3328950808" sldId="271"/>
            <ac:cxnSpMk id="8" creationId="{00000000-0000-0000-0000-000000000000}"/>
          </ac:cxnSpMkLst>
        </pc:cxnChg>
        <pc:cxnChg chg="mod">
          <ac:chgData name="Trudy Carroll" userId="S::trudy.carroll@borrisokanecc.ie::b7ec3c62-89d3-4b96-8b12-e3a86b2d382e" providerId="AD" clId="Web-{C3183CA1-B19B-4168-9644-2A2C1465F0C6}" dt="2025-11-03T09:30:52.150" v="27" actId="14100"/>
          <ac:cxnSpMkLst>
            <pc:docMk/>
            <pc:sldMk cId="3328950808" sldId="271"/>
            <ac:cxnSpMk id="11" creationId="{00000000-0000-0000-0000-000000000000}"/>
          </ac:cxnSpMkLst>
        </pc:cxnChg>
        <pc:cxnChg chg="mod">
          <ac:chgData name="Trudy Carroll" userId="S::trudy.carroll@borrisokanecc.ie::b7ec3c62-89d3-4b96-8b12-e3a86b2d382e" providerId="AD" clId="Web-{C3183CA1-B19B-4168-9644-2A2C1465F0C6}" dt="2025-11-03T09:31:16.667" v="31" actId="14100"/>
          <ac:cxnSpMkLst>
            <pc:docMk/>
            <pc:sldMk cId="3328950808" sldId="271"/>
            <ac:cxnSpMk id="14" creationId="{00000000-0000-0000-0000-000000000000}"/>
          </ac:cxnSpMkLst>
        </pc:cxnChg>
      </pc:sldChg>
    </pc:docChg>
  </pc:docChgLst>
  <pc:docChgLst>
    <pc:chgData name="Trudy Carroll" userId="S::trudy.carroll@borrisokanecc.ie::b7ec3c62-89d3-4b96-8b12-e3a86b2d382e" providerId="AD" clId="Web-{BB35F8EA-454E-364D-C50A-BD8E1D9BF5A5}"/>
    <pc:docChg chg="modSld">
      <pc:chgData name="Trudy Carroll" userId="S::trudy.carroll@borrisokanecc.ie::b7ec3c62-89d3-4b96-8b12-e3a86b2d382e" providerId="AD" clId="Web-{BB35F8EA-454E-364D-C50A-BD8E1D9BF5A5}" dt="2025-11-03T20:27:26.714" v="11"/>
      <pc:docMkLst>
        <pc:docMk/>
      </pc:docMkLst>
      <pc:sldChg chg="modSp">
        <pc:chgData name="Trudy Carroll" userId="S::trudy.carroll@borrisokanecc.ie::b7ec3c62-89d3-4b96-8b12-e3a86b2d382e" providerId="AD" clId="Web-{BB35F8EA-454E-364D-C50A-BD8E1D9BF5A5}" dt="2025-11-03T20:27:26.714" v="11"/>
        <pc:sldMkLst>
          <pc:docMk/>
          <pc:sldMk cId="4155112206" sldId="260"/>
        </pc:sldMkLst>
        <pc:graphicFrameChg chg="mod modGraphic">
          <ac:chgData name="Trudy Carroll" userId="S::trudy.carroll@borrisokanecc.ie::b7ec3c62-89d3-4b96-8b12-e3a86b2d382e" providerId="AD" clId="Web-{BB35F8EA-454E-364D-C50A-BD8E1D9BF5A5}" dt="2025-11-03T20:27:26.714" v="11"/>
          <ac:graphicFrameMkLst>
            <pc:docMk/>
            <pc:sldMk cId="4155112206" sldId="260"/>
            <ac:graphicFrameMk id="8248" creationId="{B57B632F-C11B-42D6-9F41-A2329F369CD9}"/>
          </ac:graphicFrameMkLst>
        </pc:graphicFrameChg>
      </pc:sldChg>
    </pc:docChg>
  </pc:docChgLst>
  <pc:docChgLst>
    <pc:chgData name="Trudy Carroll" userId="b7ec3c62-89d3-4b96-8b12-e3a86b2d382e" providerId="ADAL" clId="{7ED49C63-D4B9-47D8-9BAF-240C6926651A}"/>
    <pc:docChg chg="custSel addSld modSld">
      <pc:chgData name="Trudy Carroll" userId="b7ec3c62-89d3-4b96-8b12-e3a86b2d382e" providerId="ADAL" clId="{7ED49C63-D4B9-47D8-9BAF-240C6926651A}" dt="2025-11-02T21:39:56.139" v="645" actId="20577"/>
      <pc:docMkLst>
        <pc:docMk/>
      </pc:docMkLst>
      <pc:sldChg chg="addSp delSp modSp mod">
        <pc:chgData name="Trudy Carroll" userId="b7ec3c62-89d3-4b96-8b12-e3a86b2d382e" providerId="ADAL" clId="{7ED49C63-D4B9-47D8-9BAF-240C6926651A}" dt="2025-11-02T21:01:16.399" v="24" actId="208"/>
        <pc:sldMkLst>
          <pc:docMk/>
          <pc:sldMk cId="0" sldId="257"/>
        </pc:sldMkLst>
        <pc:spChg chg="add del mod">
          <ac:chgData name="Trudy Carroll" userId="b7ec3c62-89d3-4b96-8b12-e3a86b2d382e" providerId="ADAL" clId="{7ED49C63-D4B9-47D8-9BAF-240C6926651A}" dt="2025-11-02T20:59:44.416" v="5" actId="478"/>
          <ac:spMkLst>
            <pc:docMk/>
            <pc:sldMk cId="0" sldId="257"/>
            <ac:spMk id="4" creationId="{69DBC0E6-11B8-8B8B-26D2-5CEA799495D2}"/>
          </ac:spMkLst>
        </pc:spChg>
        <pc:spChg chg="add mod">
          <ac:chgData name="Trudy Carroll" userId="b7ec3c62-89d3-4b96-8b12-e3a86b2d382e" providerId="ADAL" clId="{7ED49C63-D4B9-47D8-9BAF-240C6926651A}" dt="2025-11-02T21:01:16.399" v="24" actId="208"/>
          <ac:spMkLst>
            <pc:docMk/>
            <pc:sldMk cId="0" sldId="257"/>
            <ac:spMk id="5" creationId="{4BCF4839-DAAB-8E64-EDA1-058E7C50531D}"/>
          </ac:spMkLst>
        </pc:spChg>
        <pc:spChg chg="mod">
          <ac:chgData name="Trudy Carroll" userId="b7ec3c62-89d3-4b96-8b12-e3a86b2d382e" providerId="ADAL" clId="{7ED49C63-D4B9-47D8-9BAF-240C6926651A}" dt="2025-11-02T21:00:41.698" v="20" actId="14100"/>
          <ac:spMkLst>
            <pc:docMk/>
            <pc:sldMk cId="0" sldId="257"/>
            <ac:spMk id="2050" creationId="{6E2C6DD0-0F92-492C-8336-78DC89B93176}"/>
          </ac:spMkLst>
        </pc:spChg>
        <pc:graphicFrameChg chg="del mod">
          <ac:chgData name="Trudy Carroll" userId="b7ec3c62-89d3-4b96-8b12-e3a86b2d382e" providerId="ADAL" clId="{7ED49C63-D4B9-47D8-9BAF-240C6926651A}" dt="2025-11-02T20:59:39.286" v="4" actId="478"/>
          <ac:graphicFrameMkLst>
            <pc:docMk/>
            <pc:sldMk cId="0" sldId="257"/>
            <ac:graphicFrameMk id="2053" creationId="{7871739E-ED48-4A66-B764-685603E9C6B0}"/>
          </ac:graphicFrameMkLst>
        </pc:graphicFrameChg>
        <pc:picChg chg="mod">
          <ac:chgData name="Trudy Carroll" userId="b7ec3c62-89d3-4b96-8b12-e3a86b2d382e" providerId="ADAL" clId="{7ED49C63-D4B9-47D8-9BAF-240C6926651A}" dt="2025-11-02T21:00:49.594" v="21" actId="1076"/>
          <ac:picMkLst>
            <pc:docMk/>
            <pc:sldMk cId="0" sldId="257"/>
            <ac:picMk id="2" creationId="{CAFAB314-3EBE-4DAE-A05D-CC5659DFE7E8}"/>
          </ac:picMkLst>
        </pc:picChg>
      </pc:sldChg>
      <pc:sldChg chg="modSp mod">
        <pc:chgData name="Trudy Carroll" userId="b7ec3c62-89d3-4b96-8b12-e3a86b2d382e" providerId="ADAL" clId="{7ED49C63-D4B9-47D8-9BAF-240C6926651A}" dt="2025-11-02T21:08:00.884" v="32" actId="20577"/>
        <pc:sldMkLst>
          <pc:docMk/>
          <pc:sldMk cId="4155112206" sldId="260"/>
        </pc:sldMkLst>
        <pc:graphicFrameChg chg="modGraphic">
          <ac:chgData name="Trudy Carroll" userId="b7ec3c62-89d3-4b96-8b12-e3a86b2d382e" providerId="ADAL" clId="{7ED49C63-D4B9-47D8-9BAF-240C6926651A}" dt="2025-11-02T21:08:00.884" v="32" actId="20577"/>
          <ac:graphicFrameMkLst>
            <pc:docMk/>
            <pc:sldMk cId="4155112206" sldId="260"/>
            <ac:graphicFrameMk id="8248" creationId="{B57B632F-C11B-42D6-9F41-A2329F369CD9}"/>
          </ac:graphicFrameMkLst>
        </pc:graphicFrameChg>
      </pc:sldChg>
      <pc:sldChg chg="modSp mod">
        <pc:chgData name="Trudy Carroll" userId="b7ec3c62-89d3-4b96-8b12-e3a86b2d382e" providerId="ADAL" clId="{7ED49C63-D4B9-47D8-9BAF-240C6926651A}" dt="2025-11-02T21:16:23.085" v="82" actId="403"/>
        <pc:sldMkLst>
          <pc:docMk/>
          <pc:sldMk cId="0" sldId="287"/>
        </pc:sldMkLst>
        <pc:spChg chg="mod">
          <ac:chgData name="Trudy Carroll" userId="b7ec3c62-89d3-4b96-8b12-e3a86b2d382e" providerId="ADAL" clId="{7ED49C63-D4B9-47D8-9BAF-240C6926651A}" dt="2025-11-02T21:16:23.085" v="82" actId="403"/>
          <ac:spMkLst>
            <pc:docMk/>
            <pc:sldMk cId="0" sldId="287"/>
            <ac:spMk id="14338" creationId="{98454D5F-1FAC-46D5-9673-13F46DBE9406}"/>
          </ac:spMkLst>
        </pc:spChg>
        <pc:picChg chg="mod">
          <ac:chgData name="Trudy Carroll" userId="b7ec3c62-89d3-4b96-8b12-e3a86b2d382e" providerId="ADAL" clId="{7ED49C63-D4B9-47D8-9BAF-240C6926651A}" dt="2025-11-02T21:15:57.980" v="75" actId="14100"/>
          <ac:picMkLst>
            <pc:docMk/>
            <pc:sldMk cId="0" sldId="287"/>
            <ac:picMk id="2" creationId="{00000000-0000-0000-0000-000000000000}"/>
          </ac:picMkLst>
        </pc:picChg>
      </pc:sldChg>
      <pc:sldChg chg="modSp mod">
        <pc:chgData name="Trudy Carroll" userId="b7ec3c62-89d3-4b96-8b12-e3a86b2d382e" providerId="ADAL" clId="{7ED49C63-D4B9-47D8-9BAF-240C6926651A}" dt="2025-11-02T21:09:32.716" v="34" actId="20577"/>
        <pc:sldMkLst>
          <pc:docMk/>
          <pc:sldMk cId="0" sldId="288"/>
        </pc:sldMkLst>
        <pc:spChg chg="mod">
          <ac:chgData name="Trudy Carroll" userId="b7ec3c62-89d3-4b96-8b12-e3a86b2d382e" providerId="ADAL" clId="{7ED49C63-D4B9-47D8-9BAF-240C6926651A}" dt="2025-11-02T21:09:32.716" v="34" actId="20577"/>
          <ac:spMkLst>
            <pc:docMk/>
            <pc:sldMk cId="0" sldId="288"/>
            <ac:spMk id="12291" creationId="{C1D5C413-E741-4C7E-9D1C-A6C1A9234931}"/>
          </ac:spMkLst>
        </pc:spChg>
      </pc:sldChg>
      <pc:sldChg chg="addSp delSp modSp mod">
        <pc:chgData name="Trudy Carroll" userId="b7ec3c62-89d3-4b96-8b12-e3a86b2d382e" providerId="ADAL" clId="{7ED49C63-D4B9-47D8-9BAF-240C6926651A}" dt="2025-11-02T21:15:34.815" v="73" actId="14100"/>
        <pc:sldMkLst>
          <pc:docMk/>
          <pc:sldMk cId="0" sldId="289"/>
        </pc:sldMkLst>
        <pc:spChg chg="del mod">
          <ac:chgData name="Trudy Carroll" userId="b7ec3c62-89d3-4b96-8b12-e3a86b2d382e" providerId="ADAL" clId="{7ED49C63-D4B9-47D8-9BAF-240C6926651A}" dt="2025-11-02T21:12:33.707" v="43" actId="478"/>
          <ac:spMkLst>
            <pc:docMk/>
            <pc:sldMk cId="0" sldId="289"/>
            <ac:spMk id="3" creationId="{7A4757B2-58D7-4F09-9E90-8771F01FC520}"/>
          </ac:spMkLst>
        </pc:spChg>
        <pc:spChg chg="add del mod">
          <ac:chgData name="Trudy Carroll" userId="b7ec3c62-89d3-4b96-8b12-e3a86b2d382e" providerId="ADAL" clId="{7ED49C63-D4B9-47D8-9BAF-240C6926651A}" dt="2025-11-02T21:12:37.717" v="44" actId="478"/>
          <ac:spMkLst>
            <pc:docMk/>
            <pc:sldMk cId="0" sldId="289"/>
            <ac:spMk id="4" creationId="{6F5B17EC-D1DA-B529-9C9D-EBCB044A7B83}"/>
          </ac:spMkLst>
        </pc:spChg>
        <pc:spChg chg="del">
          <ac:chgData name="Trudy Carroll" userId="b7ec3c62-89d3-4b96-8b12-e3a86b2d382e" providerId="ADAL" clId="{7ED49C63-D4B9-47D8-9BAF-240C6926651A}" dt="2025-11-02T21:12:48.426" v="48" actId="478"/>
          <ac:spMkLst>
            <pc:docMk/>
            <pc:sldMk cId="0" sldId="289"/>
            <ac:spMk id="7" creationId="{AC29FBEA-A3E7-428F-8DED-33521334848C}"/>
          </ac:spMkLst>
        </pc:spChg>
        <pc:spChg chg="del mod">
          <ac:chgData name="Trudy Carroll" userId="b7ec3c62-89d3-4b96-8b12-e3a86b2d382e" providerId="ADAL" clId="{7ED49C63-D4B9-47D8-9BAF-240C6926651A}" dt="2025-11-02T21:12:52.760" v="50" actId="478"/>
          <ac:spMkLst>
            <pc:docMk/>
            <pc:sldMk cId="0" sldId="289"/>
            <ac:spMk id="10" creationId="{00000000-0000-0000-0000-000000000000}"/>
          </ac:spMkLst>
        </pc:spChg>
        <pc:spChg chg="mod">
          <ac:chgData name="Trudy Carroll" userId="b7ec3c62-89d3-4b96-8b12-e3a86b2d382e" providerId="ADAL" clId="{7ED49C63-D4B9-47D8-9BAF-240C6926651A}" dt="2025-11-02T21:15:34.815" v="73" actId="14100"/>
          <ac:spMkLst>
            <pc:docMk/>
            <pc:sldMk cId="0" sldId="289"/>
            <ac:spMk id="13314" creationId="{CAF9BDD0-3DBB-4BE5-946A-828633ED4A42}"/>
          </ac:spMkLst>
        </pc:spChg>
        <pc:picChg chg="del">
          <ac:chgData name="Trudy Carroll" userId="b7ec3c62-89d3-4b96-8b12-e3a86b2d382e" providerId="ADAL" clId="{7ED49C63-D4B9-47D8-9BAF-240C6926651A}" dt="2025-11-02T21:12:44.517" v="46" actId="478"/>
          <ac:picMkLst>
            <pc:docMk/>
            <pc:sldMk cId="0" sldId="289"/>
            <ac:picMk id="2" creationId="{00000000-0000-0000-0000-000000000000}"/>
          </ac:picMkLst>
        </pc:picChg>
        <pc:picChg chg="add mod">
          <ac:chgData name="Trudy Carroll" userId="b7ec3c62-89d3-4b96-8b12-e3a86b2d382e" providerId="ADAL" clId="{7ED49C63-D4B9-47D8-9BAF-240C6926651A}" dt="2025-11-02T21:15:15.806" v="65" actId="14100"/>
          <ac:picMkLst>
            <pc:docMk/>
            <pc:sldMk cId="0" sldId="289"/>
            <ac:picMk id="6" creationId="{D23E9B4A-A16C-0F8C-FF68-5673D9BB0C28}"/>
          </ac:picMkLst>
        </pc:picChg>
        <pc:picChg chg="add mod">
          <ac:chgData name="Trudy Carroll" userId="b7ec3c62-89d3-4b96-8b12-e3a86b2d382e" providerId="ADAL" clId="{7ED49C63-D4B9-47D8-9BAF-240C6926651A}" dt="2025-11-02T21:15:11.372" v="64" actId="14100"/>
          <ac:picMkLst>
            <pc:docMk/>
            <pc:sldMk cId="0" sldId="289"/>
            <ac:picMk id="11" creationId="{E9A2B698-4765-80CC-0454-9D42BAEF86B1}"/>
          </ac:picMkLst>
        </pc:picChg>
        <pc:cxnChg chg="del">
          <ac:chgData name="Trudy Carroll" userId="b7ec3c62-89d3-4b96-8b12-e3a86b2d382e" providerId="ADAL" clId="{7ED49C63-D4B9-47D8-9BAF-240C6926651A}" dt="2025-11-02T21:12:55.402" v="51" actId="478"/>
          <ac:cxnSpMkLst>
            <pc:docMk/>
            <pc:sldMk cId="0" sldId="289"/>
            <ac:cxnSpMk id="9" creationId="{00000000-0000-0000-0000-000000000000}"/>
          </ac:cxnSpMkLst>
        </pc:cxnChg>
        <pc:cxnChg chg="del">
          <ac:chgData name="Trudy Carroll" userId="b7ec3c62-89d3-4b96-8b12-e3a86b2d382e" providerId="ADAL" clId="{7ED49C63-D4B9-47D8-9BAF-240C6926651A}" dt="2025-11-02T21:12:47.059" v="47" actId="478"/>
          <ac:cxnSpMkLst>
            <pc:docMk/>
            <pc:sldMk cId="0" sldId="289"/>
            <ac:cxnSpMk id="12" creationId="{00000000-0000-0000-0000-000000000000}"/>
          </ac:cxnSpMkLst>
        </pc:cxnChg>
      </pc:sldChg>
      <pc:sldChg chg="modSp mod">
        <pc:chgData name="Trudy Carroll" userId="b7ec3c62-89d3-4b96-8b12-e3a86b2d382e" providerId="ADAL" clId="{7ED49C63-D4B9-47D8-9BAF-240C6926651A}" dt="2025-11-02T21:17:57.280" v="103" actId="20577"/>
        <pc:sldMkLst>
          <pc:docMk/>
          <pc:sldMk cId="0" sldId="298"/>
        </pc:sldMkLst>
        <pc:spChg chg="mod">
          <ac:chgData name="Trudy Carroll" userId="b7ec3c62-89d3-4b96-8b12-e3a86b2d382e" providerId="ADAL" clId="{7ED49C63-D4B9-47D8-9BAF-240C6926651A}" dt="2025-11-02T21:17:57.280" v="103" actId="20577"/>
          <ac:spMkLst>
            <pc:docMk/>
            <pc:sldMk cId="0" sldId="298"/>
            <ac:spMk id="18435" creationId="{47E5C2E5-6BCB-476B-BB3D-E5BD54EA2FDA}"/>
          </ac:spMkLst>
        </pc:spChg>
      </pc:sldChg>
      <pc:sldChg chg="modSp mod setBg">
        <pc:chgData name="Trudy Carroll" userId="b7ec3c62-89d3-4b96-8b12-e3a86b2d382e" providerId="ADAL" clId="{7ED49C63-D4B9-47D8-9BAF-240C6926651A}" dt="2025-11-02T21:25:33.520" v="363" actId="14100"/>
        <pc:sldMkLst>
          <pc:docMk/>
          <pc:sldMk cId="0" sldId="299"/>
        </pc:sldMkLst>
        <pc:spChg chg="mod">
          <ac:chgData name="Trudy Carroll" userId="b7ec3c62-89d3-4b96-8b12-e3a86b2d382e" providerId="ADAL" clId="{7ED49C63-D4B9-47D8-9BAF-240C6926651A}" dt="2025-11-02T21:25:33.520" v="363" actId="14100"/>
          <ac:spMkLst>
            <pc:docMk/>
            <pc:sldMk cId="0" sldId="299"/>
            <ac:spMk id="3" creationId="{14DB746F-6EEA-4837-9E18-5581AC451148}"/>
          </ac:spMkLst>
        </pc:spChg>
        <pc:spChg chg="mod">
          <ac:chgData name="Trudy Carroll" userId="b7ec3c62-89d3-4b96-8b12-e3a86b2d382e" providerId="ADAL" clId="{7ED49C63-D4B9-47D8-9BAF-240C6926651A}" dt="2025-11-02T21:24:26.462" v="344" actId="1076"/>
          <ac:spMkLst>
            <pc:docMk/>
            <pc:sldMk cId="0" sldId="299"/>
            <ac:spMk id="21506" creationId="{48C5BBAD-0D83-40BE-9E83-E3ABA983F3B3}"/>
          </ac:spMkLst>
        </pc:spChg>
      </pc:sldChg>
      <pc:sldChg chg="modSp mod">
        <pc:chgData name="Trudy Carroll" userId="b7ec3c62-89d3-4b96-8b12-e3a86b2d382e" providerId="ADAL" clId="{7ED49C63-D4B9-47D8-9BAF-240C6926651A}" dt="2025-11-02T21:07:01.158" v="30" actId="20577"/>
        <pc:sldMkLst>
          <pc:docMk/>
          <pc:sldMk cId="0" sldId="316"/>
        </pc:sldMkLst>
        <pc:spChg chg="mod">
          <ac:chgData name="Trudy Carroll" userId="b7ec3c62-89d3-4b96-8b12-e3a86b2d382e" providerId="ADAL" clId="{7ED49C63-D4B9-47D8-9BAF-240C6926651A}" dt="2025-11-02T21:07:01.158" v="30" actId="20577"/>
          <ac:spMkLst>
            <pc:docMk/>
            <pc:sldMk cId="0" sldId="316"/>
            <ac:spMk id="13" creationId="{00000000-0000-0000-0000-000000000000}"/>
          </ac:spMkLst>
        </pc:spChg>
      </pc:sldChg>
      <pc:sldChg chg="addSp delSp modSp mod">
        <pc:chgData name="Trudy Carroll" userId="b7ec3c62-89d3-4b96-8b12-e3a86b2d382e" providerId="ADAL" clId="{7ED49C63-D4B9-47D8-9BAF-240C6926651A}" dt="2025-11-02T21:05:55.729" v="27" actId="1076"/>
        <pc:sldMkLst>
          <pc:docMk/>
          <pc:sldMk cId="2000869636" sldId="386"/>
        </pc:sldMkLst>
        <pc:picChg chg="del">
          <ac:chgData name="Trudy Carroll" userId="b7ec3c62-89d3-4b96-8b12-e3a86b2d382e" providerId="ADAL" clId="{7ED49C63-D4B9-47D8-9BAF-240C6926651A}" dt="2025-11-02T21:05:49.949" v="25" actId="478"/>
          <ac:picMkLst>
            <pc:docMk/>
            <pc:sldMk cId="2000869636" sldId="386"/>
            <ac:picMk id="5" creationId="{00000000-0000-0000-0000-000000000000}"/>
          </ac:picMkLst>
        </pc:picChg>
        <pc:picChg chg="add mod">
          <ac:chgData name="Trudy Carroll" userId="b7ec3c62-89d3-4b96-8b12-e3a86b2d382e" providerId="ADAL" clId="{7ED49C63-D4B9-47D8-9BAF-240C6926651A}" dt="2025-11-02T21:05:55.729" v="27" actId="1076"/>
          <ac:picMkLst>
            <pc:docMk/>
            <pc:sldMk cId="2000869636" sldId="386"/>
            <ac:picMk id="6" creationId="{201B9639-0744-76D6-30A7-DE0974E6EDB8}"/>
          </ac:picMkLst>
        </pc:picChg>
      </pc:sldChg>
      <pc:sldChg chg="addSp delSp modSp new mod setBg">
        <pc:chgData name="Trudy Carroll" userId="b7ec3c62-89d3-4b96-8b12-e3a86b2d382e" providerId="ADAL" clId="{7ED49C63-D4B9-47D8-9BAF-240C6926651A}" dt="2025-11-02T21:39:56.139" v="645" actId="20577"/>
        <pc:sldMkLst>
          <pc:docMk/>
          <pc:sldMk cId="2269403937" sldId="399"/>
        </pc:sldMkLst>
        <pc:spChg chg="mod">
          <ac:chgData name="Trudy Carroll" userId="b7ec3c62-89d3-4b96-8b12-e3a86b2d382e" providerId="ADAL" clId="{7ED49C63-D4B9-47D8-9BAF-240C6926651A}" dt="2025-11-02T21:37:35.791" v="598" actId="1076"/>
          <ac:spMkLst>
            <pc:docMk/>
            <pc:sldMk cId="2269403937" sldId="399"/>
            <ac:spMk id="2" creationId="{06D17E8C-E97C-99E3-237D-44B4F8F9A929}"/>
          </ac:spMkLst>
        </pc:spChg>
        <pc:spChg chg="mod">
          <ac:chgData name="Trudy Carroll" userId="b7ec3c62-89d3-4b96-8b12-e3a86b2d382e" providerId="ADAL" clId="{7ED49C63-D4B9-47D8-9BAF-240C6926651A}" dt="2025-11-02T21:39:56.139" v="645" actId="20577"/>
          <ac:spMkLst>
            <pc:docMk/>
            <pc:sldMk cId="2269403937" sldId="399"/>
            <ac:spMk id="3" creationId="{B88194EF-E8DE-47DB-2113-DE0FEE92D1EC}"/>
          </ac:spMkLst>
        </pc:spChg>
        <pc:picChg chg="add del mod">
          <ac:chgData name="Trudy Carroll" userId="b7ec3c62-89d3-4b96-8b12-e3a86b2d382e" providerId="ADAL" clId="{7ED49C63-D4B9-47D8-9BAF-240C6926651A}" dt="2025-11-02T21:34:31.003" v="503" actId="478"/>
          <ac:picMkLst>
            <pc:docMk/>
            <pc:sldMk cId="2269403937" sldId="399"/>
            <ac:picMk id="5" creationId="{F05BFC0E-5C9C-92B7-A683-D2C425904AC3}"/>
          </ac:picMkLst>
        </pc:picChg>
      </pc:sldChg>
    </pc:docChg>
  </pc:docChgLst>
</pc:chgInfo>
</file>

<file path=ppt/diagrams/_rels/data3.xml.rels><?xml version="1.0" encoding="UTF-8" standalone="yes"?>
<Relationships xmlns="http://schemas.openxmlformats.org/package/2006/relationships"><Relationship Id="rId1" Type="http://schemas.openxmlformats.org/officeDocument/2006/relationships/hyperlink" Target="http://www.susi.ie/" TargetMode="External"/></Relationships>
</file>

<file path=ppt/diagrams/_rels/drawing3.xml.rels><?xml version="1.0" encoding="UTF-8" standalone="yes"?>
<Relationships xmlns="http://schemas.openxmlformats.org/package/2006/relationships"><Relationship Id="rId1" Type="http://schemas.openxmlformats.org/officeDocument/2006/relationships/hyperlink" Target="http://www.susi.ie/"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8D07BF-D944-42F6-8180-DDC769DC15FE}"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1B167B3F-D323-48B8-A0AC-67F2646D9434}">
      <dgm:prSet phldrT="[Text]"/>
      <dgm:spPr/>
      <dgm:t>
        <a:bodyPr/>
        <a:lstStyle/>
        <a:p>
          <a:r>
            <a:rPr lang="en-GB" b="1"/>
            <a:t>Subject Specific Requirements:</a:t>
          </a:r>
        </a:p>
      </dgm:t>
    </dgm:pt>
    <dgm:pt modelId="{5ED8D98D-3297-4AA0-96ED-74416BB1E161}" type="parTrans" cxnId="{39D9296B-2A7D-419E-900A-F6976FFB8880}">
      <dgm:prSet/>
      <dgm:spPr/>
      <dgm:t>
        <a:bodyPr/>
        <a:lstStyle/>
        <a:p>
          <a:endParaRPr lang="en-GB"/>
        </a:p>
      </dgm:t>
    </dgm:pt>
    <dgm:pt modelId="{A6ABDD25-7058-45DC-AD10-F579BDA3C6BF}" type="sibTrans" cxnId="{39D9296B-2A7D-419E-900A-F6976FFB8880}">
      <dgm:prSet/>
      <dgm:spPr/>
      <dgm:t>
        <a:bodyPr/>
        <a:lstStyle/>
        <a:p>
          <a:endParaRPr lang="en-GB"/>
        </a:p>
      </dgm:t>
    </dgm:pt>
    <dgm:pt modelId="{6CA119EE-D24B-4B2E-B420-1847C0CC723E}">
      <dgm:prSet phldrT="[Text]"/>
      <dgm:spPr/>
      <dgm:t>
        <a:bodyPr/>
        <a:lstStyle/>
        <a:p>
          <a:r>
            <a:rPr lang="en-GB" b="1"/>
            <a:t>Points Requirement:</a:t>
          </a:r>
        </a:p>
      </dgm:t>
    </dgm:pt>
    <dgm:pt modelId="{E5E826AF-0C02-47D4-AB9A-C5621DDCB998}" type="parTrans" cxnId="{464B0D78-4EE9-439F-9CEF-D0C3A2B4145D}">
      <dgm:prSet/>
      <dgm:spPr/>
      <dgm:t>
        <a:bodyPr/>
        <a:lstStyle/>
        <a:p>
          <a:endParaRPr lang="en-GB"/>
        </a:p>
      </dgm:t>
    </dgm:pt>
    <dgm:pt modelId="{B3D76236-ECB0-41B6-8AB7-02B39EBD8BA1}" type="sibTrans" cxnId="{464B0D78-4EE9-439F-9CEF-D0C3A2B4145D}">
      <dgm:prSet/>
      <dgm:spPr/>
      <dgm:t>
        <a:bodyPr/>
        <a:lstStyle/>
        <a:p>
          <a:endParaRPr lang="en-GB"/>
        </a:p>
      </dgm:t>
    </dgm:pt>
    <dgm:pt modelId="{AE5D127A-500E-4962-892D-5F5642F46BF7}">
      <dgm:prSet/>
      <dgm:spPr/>
      <dgm:t>
        <a:bodyPr/>
        <a:lstStyle/>
        <a:p>
          <a:r>
            <a:rPr lang="en-GB" b="1"/>
            <a:t>Minimum Entry Requirements:</a:t>
          </a:r>
        </a:p>
      </dgm:t>
    </dgm:pt>
    <dgm:pt modelId="{1DE01D46-9B38-4AAA-A72E-42EE1FAD7721}" type="parTrans" cxnId="{9E36E4AD-6FD0-4C20-BC12-59359F2B3DED}">
      <dgm:prSet/>
      <dgm:spPr/>
      <dgm:t>
        <a:bodyPr/>
        <a:lstStyle/>
        <a:p>
          <a:endParaRPr lang="en-GB"/>
        </a:p>
      </dgm:t>
    </dgm:pt>
    <dgm:pt modelId="{4697BF29-36A2-4449-A409-21634C5E6BDF}" type="sibTrans" cxnId="{9E36E4AD-6FD0-4C20-BC12-59359F2B3DED}">
      <dgm:prSet/>
      <dgm:spPr/>
      <dgm:t>
        <a:bodyPr/>
        <a:lstStyle/>
        <a:p>
          <a:endParaRPr lang="en-GB"/>
        </a:p>
      </dgm:t>
    </dgm:pt>
    <dgm:pt modelId="{854F2D32-7E67-4743-A6CE-5025A0C648B7}">
      <dgm:prSet custT="1"/>
      <dgm:spPr/>
      <dgm:t>
        <a:bodyPr/>
        <a:lstStyle/>
        <a:p>
          <a:r>
            <a:rPr lang="en-GB" sz="1400"/>
            <a:t>Level 8:  typically: 2x H5 &amp; 4x O6/H7*</a:t>
          </a:r>
        </a:p>
      </dgm:t>
    </dgm:pt>
    <dgm:pt modelId="{CA489FF7-4F94-453C-9225-F19A127217C7}" type="parTrans" cxnId="{27A47302-9015-4B3B-9578-A53B71C8A808}">
      <dgm:prSet/>
      <dgm:spPr/>
      <dgm:t>
        <a:bodyPr/>
        <a:lstStyle/>
        <a:p>
          <a:endParaRPr lang="en-GB"/>
        </a:p>
      </dgm:t>
    </dgm:pt>
    <dgm:pt modelId="{8348208E-2766-46E8-9CC9-1E59CE7B958E}" type="sibTrans" cxnId="{27A47302-9015-4B3B-9578-A53B71C8A808}">
      <dgm:prSet/>
      <dgm:spPr/>
      <dgm:t>
        <a:bodyPr/>
        <a:lstStyle/>
        <a:p>
          <a:endParaRPr lang="en-GB"/>
        </a:p>
      </dgm:t>
    </dgm:pt>
    <dgm:pt modelId="{0745EA41-E2BF-42C3-A801-88FA38F332A5}">
      <dgm:prSet custT="1"/>
      <dgm:spPr/>
      <dgm:t>
        <a:bodyPr/>
        <a:lstStyle/>
        <a:p>
          <a:r>
            <a:rPr lang="en-GB" sz="1400"/>
            <a:t>Level 7: 5xO6/H7</a:t>
          </a:r>
        </a:p>
      </dgm:t>
    </dgm:pt>
    <dgm:pt modelId="{208E0908-33EE-48E0-8B0D-1B39C2DEEB75}" type="parTrans" cxnId="{4304FADE-020F-4785-8989-59F78394D183}">
      <dgm:prSet/>
      <dgm:spPr/>
      <dgm:t>
        <a:bodyPr/>
        <a:lstStyle/>
        <a:p>
          <a:endParaRPr lang="en-GB"/>
        </a:p>
      </dgm:t>
    </dgm:pt>
    <dgm:pt modelId="{7148203C-CF86-4F52-9360-E17EFBBE94FC}" type="sibTrans" cxnId="{4304FADE-020F-4785-8989-59F78394D183}">
      <dgm:prSet/>
      <dgm:spPr/>
      <dgm:t>
        <a:bodyPr/>
        <a:lstStyle/>
        <a:p>
          <a:endParaRPr lang="en-GB"/>
        </a:p>
      </dgm:t>
    </dgm:pt>
    <dgm:pt modelId="{43F002E2-66FF-44BE-9262-7DF2736832C3}">
      <dgm:prSet custT="1"/>
      <dgm:spPr/>
      <dgm:t>
        <a:bodyPr/>
        <a:lstStyle/>
        <a:p>
          <a:pPr>
            <a:buFont typeface="Arial" panose="020B0604020202020204" pitchFamily="34" charset="0"/>
            <a:buChar char="•"/>
          </a:pPr>
          <a:r>
            <a:rPr lang="en-GB" sz="1400"/>
            <a:t>Primary teaching Mary I </a:t>
          </a:r>
          <a:r>
            <a:rPr lang="en-GB" sz="1400" b="1"/>
            <a:t>Irish = H4; </a:t>
          </a:r>
        </a:p>
      </dgm:t>
    </dgm:pt>
    <dgm:pt modelId="{6541425C-C196-4FB8-91A9-049CC655988B}" type="parTrans" cxnId="{3E68CB6C-B235-482D-AD71-21F6DE464BEE}">
      <dgm:prSet/>
      <dgm:spPr/>
      <dgm:t>
        <a:bodyPr/>
        <a:lstStyle/>
        <a:p>
          <a:endParaRPr lang="en-GB"/>
        </a:p>
      </dgm:t>
    </dgm:pt>
    <dgm:pt modelId="{C3CAA36E-0656-430B-989C-8D687D89C7CB}" type="sibTrans" cxnId="{3E68CB6C-B235-482D-AD71-21F6DE464BEE}">
      <dgm:prSet/>
      <dgm:spPr/>
      <dgm:t>
        <a:bodyPr/>
        <a:lstStyle/>
        <a:p>
          <a:endParaRPr lang="en-GB"/>
        </a:p>
      </dgm:t>
    </dgm:pt>
    <dgm:pt modelId="{5432EC32-2019-4C96-898A-8807E317F33E}">
      <dgm:prSet custT="1"/>
      <dgm:spPr/>
      <dgm:t>
        <a:bodyPr/>
        <a:lstStyle/>
        <a:p>
          <a:pPr>
            <a:buFont typeface="Arial" panose="020B0604020202020204" pitchFamily="34" charset="0"/>
            <a:buChar char="•"/>
          </a:pPr>
          <a:r>
            <a:rPr lang="en-GB" sz="1400"/>
            <a:t>Sport &amp; Exercise Science UL </a:t>
          </a:r>
          <a:r>
            <a:rPr lang="en-GB" sz="1400" b="1"/>
            <a:t>Science</a:t>
          </a:r>
          <a:r>
            <a:rPr lang="en-GB" sz="1400"/>
            <a:t> </a:t>
          </a:r>
          <a:r>
            <a:rPr lang="en-GB" sz="1400" b="1"/>
            <a:t>= O3/H7</a:t>
          </a:r>
          <a:r>
            <a:rPr lang="en-GB" sz="1400"/>
            <a:t>;</a:t>
          </a:r>
        </a:p>
      </dgm:t>
    </dgm:pt>
    <dgm:pt modelId="{B4A21B15-E96B-466A-9E24-A52982CEAB1B}" type="parTrans" cxnId="{194AA1AC-0B44-4282-A6DD-1213F86E2D84}">
      <dgm:prSet/>
      <dgm:spPr/>
      <dgm:t>
        <a:bodyPr/>
        <a:lstStyle/>
        <a:p>
          <a:endParaRPr lang="en-GB"/>
        </a:p>
      </dgm:t>
    </dgm:pt>
    <dgm:pt modelId="{45EB3AD3-C7FA-4193-8F27-7453900CA16B}" type="sibTrans" cxnId="{194AA1AC-0B44-4282-A6DD-1213F86E2D84}">
      <dgm:prSet/>
      <dgm:spPr/>
      <dgm:t>
        <a:bodyPr/>
        <a:lstStyle/>
        <a:p>
          <a:endParaRPr lang="en-GB"/>
        </a:p>
      </dgm:t>
    </dgm:pt>
    <dgm:pt modelId="{CE627ABA-8F45-4B01-878A-074D9D5F54FB}">
      <dgm:prSet custT="1"/>
      <dgm:spPr/>
      <dgm:t>
        <a:bodyPr/>
        <a:lstStyle/>
        <a:p>
          <a:pPr>
            <a:buFont typeface="Arial" panose="020B0604020202020204" pitchFamily="34" charset="0"/>
            <a:buChar char="•"/>
          </a:pPr>
          <a:r>
            <a:rPr lang="en-GB" sz="1400"/>
            <a:t>Mathematical Science UG M</a:t>
          </a:r>
          <a:r>
            <a:rPr lang="en-GB" sz="1400" b="1"/>
            <a:t>aths = H5/O1</a:t>
          </a:r>
        </a:p>
      </dgm:t>
    </dgm:pt>
    <dgm:pt modelId="{F1BF658C-C1E0-4A9F-910B-D8BC08AACDEE}" type="parTrans" cxnId="{2F166956-5FE8-477C-9D90-72F457A707F4}">
      <dgm:prSet/>
      <dgm:spPr/>
      <dgm:t>
        <a:bodyPr/>
        <a:lstStyle/>
        <a:p>
          <a:endParaRPr lang="en-GB"/>
        </a:p>
      </dgm:t>
    </dgm:pt>
    <dgm:pt modelId="{E9469A46-82EB-443D-B54D-AA3E9A9E0441}" type="sibTrans" cxnId="{2F166956-5FE8-477C-9D90-72F457A707F4}">
      <dgm:prSet/>
      <dgm:spPr/>
      <dgm:t>
        <a:bodyPr/>
        <a:lstStyle/>
        <a:p>
          <a:endParaRPr lang="en-GB"/>
        </a:p>
      </dgm:t>
    </dgm:pt>
    <dgm:pt modelId="{91AFDB5D-6F70-4718-86A8-AC81383B3E6A}">
      <dgm:prSet custT="1"/>
      <dgm:spPr/>
      <dgm:t>
        <a:bodyPr/>
        <a:lstStyle/>
        <a:p>
          <a:r>
            <a:rPr lang="en-GB" sz="1100"/>
            <a:t> </a:t>
          </a:r>
          <a:r>
            <a:rPr lang="en-GB" sz="1400"/>
            <a:t>Total points from Students’ best six subjects</a:t>
          </a:r>
        </a:p>
      </dgm:t>
    </dgm:pt>
    <dgm:pt modelId="{5C906D02-0B0E-463D-BFF6-2C016CAF803E}" type="parTrans" cxnId="{A374CEDE-6D3D-402E-B0D4-5A6E95C95F97}">
      <dgm:prSet/>
      <dgm:spPr/>
      <dgm:t>
        <a:bodyPr/>
        <a:lstStyle/>
        <a:p>
          <a:endParaRPr lang="en-GB"/>
        </a:p>
      </dgm:t>
    </dgm:pt>
    <dgm:pt modelId="{8C91C491-D51E-4C4B-B1BB-90F6C65CF9D6}" type="sibTrans" cxnId="{A374CEDE-6D3D-402E-B0D4-5A6E95C95F97}">
      <dgm:prSet/>
      <dgm:spPr/>
      <dgm:t>
        <a:bodyPr/>
        <a:lstStyle/>
        <a:p>
          <a:endParaRPr lang="en-GB"/>
        </a:p>
      </dgm:t>
    </dgm:pt>
    <dgm:pt modelId="{AA2E6121-E4ED-40BD-80AC-F53DB463EADF}">
      <dgm:prSet/>
      <dgm:spPr/>
      <dgm:t>
        <a:bodyPr/>
        <a:lstStyle/>
        <a:p>
          <a:r>
            <a:rPr lang="en-GB" b="1"/>
            <a:t>***Additional Requirement:</a:t>
          </a:r>
        </a:p>
      </dgm:t>
    </dgm:pt>
    <dgm:pt modelId="{B62E8A99-9193-4C5D-8887-F5B2191026A1}" type="parTrans" cxnId="{2E5112C4-6E7F-447E-9FF9-B3BFA36CF75B}">
      <dgm:prSet/>
      <dgm:spPr/>
      <dgm:t>
        <a:bodyPr/>
        <a:lstStyle/>
        <a:p>
          <a:endParaRPr lang="en-GB"/>
        </a:p>
      </dgm:t>
    </dgm:pt>
    <dgm:pt modelId="{13897AFD-70F8-4C6D-A200-C46023E25EF5}" type="sibTrans" cxnId="{2E5112C4-6E7F-447E-9FF9-B3BFA36CF75B}">
      <dgm:prSet/>
      <dgm:spPr/>
      <dgm:t>
        <a:bodyPr/>
        <a:lstStyle/>
        <a:p>
          <a:endParaRPr lang="en-GB"/>
        </a:p>
      </dgm:t>
    </dgm:pt>
    <dgm:pt modelId="{20900907-984D-4D73-B67F-350904130B6E}">
      <dgm:prSet/>
      <dgm:spPr/>
      <dgm:t>
        <a:bodyPr/>
        <a:lstStyle/>
        <a:p>
          <a:r>
            <a:rPr lang="en-GB" b="0" i="0"/>
            <a:t>Certain courses are Restricted-Application Courses </a:t>
          </a:r>
          <a:endParaRPr lang="en-GB"/>
        </a:p>
      </dgm:t>
    </dgm:pt>
    <dgm:pt modelId="{D7C7A951-5A3D-43C9-B817-98B2586C35A2}" type="parTrans" cxnId="{49ED13EE-0D8F-4C10-8DFA-3EF4907D9AD5}">
      <dgm:prSet/>
      <dgm:spPr/>
      <dgm:t>
        <a:bodyPr/>
        <a:lstStyle/>
        <a:p>
          <a:endParaRPr lang="en-GB"/>
        </a:p>
      </dgm:t>
    </dgm:pt>
    <dgm:pt modelId="{3651A3B6-FAE6-448C-B15C-29344A0C7748}" type="sibTrans" cxnId="{49ED13EE-0D8F-4C10-8DFA-3EF4907D9AD5}">
      <dgm:prSet/>
      <dgm:spPr/>
      <dgm:t>
        <a:bodyPr/>
        <a:lstStyle/>
        <a:p>
          <a:endParaRPr lang="en-GB"/>
        </a:p>
      </dgm:t>
    </dgm:pt>
    <dgm:pt modelId="{D3E83D4A-1583-4DD8-BD0D-0CE4AB2938D2}">
      <dgm:prSet/>
      <dgm:spPr/>
      <dgm:t>
        <a:bodyPr/>
        <a:lstStyle/>
        <a:p>
          <a:r>
            <a:rPr lang="en-GB" b="0" i="0"/>
            <a:t>They have early assessment procedures </a:t>
          </a:r>
          <a:endParaRPr lang="en-GB"/>
        </a:p>
      </dgm:t>
    </dgm:pt>
    <dgm:pt modelId="{41B1C811-E8EE-4B23-9281-7841587D8F8B}" type="parTrans" cxnId="{3D6CDEA8-9183-49F1-A345-165A2C71028D}">
      <dgm:prSet/>
      <dgm:spPr/>
      <dgm:t>
        <a:bodyPr/>
        <a:lstStyle/>
        <a:p>
          <a:endParaRPr lang="en-GB"/>
        </a:p>
      </dgm:t>
    </dgm:pt>
    <dgm:pt modelId="{D760E671-C5C1-46CA-86D6-7F5B40CFA829}" type="sibTrans" cxnId="{3D6CDEA8-9183-49F1-A345-165A2C71028D}">
      <dgm:prSet/>
      <dgm:spPr/>
      <dgm:t>
        <a:bodyPr/>
        <a:lstStyle/>
        <a:p>
          <a:endParaRPr lang="en-GB"/>
        </a:p>
      </dgm:t>
    </dgm:pt>
    <dgm:pt modelId="{1A9862B0-8BF1-4184-A0C0-EDA823F0602E}">
      <dgm:prSet/>
      <dgm:spPr/>
      <dgm:t>
        <a:bodyPr/>
        <a:lstStyle/>
        <a:p>
          <a:r>
            <a:rPr lang="en-GB"/>
            <a:t>E.g. HPAT; Art portfolio; Interview</a:t>
          </a:r>
        </a:p>
      </dgm:t>
    </dgm:pt>
    <dgm:pt modelId="{62694BB7-04AB-4208-B185-866A23433F0C}" type="parTrans" cxnId="{D0C034F1-5EA3-40EC-821A-240465387908}">
      <dgm:prSet/>
      <dgm:spPr/>
      <dgm:t>
        <a:bodyPr/>
        <a:lstStyle/>
        <a:p>
          <a:endParaRPr lang="en-GB"/>
        </a:p>
      </dgm:t>
    </dgm:pt>
    <dgm:pt modelId="{AFB4A768-65D3-4530-989B-BDE59DA24926}" type="sibTrans" cxnId="{D0C034F1-5EA3-40EC-821A-240465387908}">
      <dgm:prSet/>
      <dgm:spPr/>
      <dgm:t>
        <a:bodyPr/>
        <a:lstStyle/>
        <a:p>
          <a:endParaRPr lang="en-GB"/>
        </a:p>
      </dgm:t>
    </dgm:pt>
    <dgm:pt modelId="{7E440CCE-1A50-401C-8354-20EF0B626836}">
      <dgm:prSet/>
      <dgm:spPr/>
      <dgm:t>
        <a:bodyPr/>
        <a:lstStyle/>
        <a:p>
          <a:r>
            <a:rPr lang="en-GB"/>
            <a:t>Check cao.ie</a:t>
          </a:r>
        </a:p>
      </dgm:t>
    </dgm:pt>
    <dgm:pt modelId="{EE5E52EF-EE1D-465F-9F3C-DB4B2A50A8FE}" type="parTrans" cxnId="{8FFF280E-D981-44FA-AC33-1924C9E7203D}">
      <dgm:prSet/>
      <dgm:spPr/>
      <dgm:t>
        <a:bodyPr/>
        <a:lstStyle/>
        <a:p>
          <a:endParaRPr lang="en-GB"/>
        </a:p>
      </dgm:t>
    </dgm:pt>
    <dgm:pt modelId="{119957A0-5D19-4570-B411-4A4310DA4C08}" type="sibTrans" cxnId="{8FFF280E-D981-44FA-AC33-1924C9E7203D}">
      <dgm:prSet/>
      <dgm:spPr/>
      <dgm:t>
        <a:bodyPr/>
        <a:lstStyle/>
        <a:p>
          <a:endParaRPr lang="en-GB"/>
        </a:p>
      </dgm:t>
    </dgm:pt>
    <dgm:pt modelId="{E100509D-FE6F-4256-A3F2-4B35092390C4}">
      <dgm:prSet custT="1"/>
      <dgm:spPr/>
      <dgm:t>
        <a:bodyPr/>
        <a:lstStyle/>
        <a:p>
          <a:r>
            <a:rPr lang="en-GB" sz="1400"/>
            <a:t>(incl. maths, </a:t>
          </a:r>
          <a:r>
            <a:rPr lang="en-GB" sz="1400" err="1"/>
            <a:t>Eng</a:t>
          </a:r>
          <a:r>
            <a:rPr lang="en-GB" sz="1400"/>
            <a:t>, Irish &amp;/Or 3</a:t>
          </a:r>
          <a:r>
            <a:rPr lang="en-GB" sz="1400" baseline="30000"/>
            <a:t>rd</a:t>
          </a:r>
          <a:r>
            <a:rPr lang="en-GB" sz="1400"/>
            <a:t> lang.*)</a:t>
          </a:r>
        </a:p>
      </dgm:t>
    </dgm:pt>
    <dgm:pt modelId="{8C8BB453-88B2-4144-B18E-28E378EE1792}" type="parTrans" cxnId="{A3435C7C-C886-4DDF-937B-565F9E406AF7}">
      <dgm:prSet/>
      <dgm:spPr/>
      <dgm:t>
        <a:bodyPr/>
        <a:lstStyle/>
        <a:p>
          <a:endParaRPr lang="en-GB"/>
        </a:p>
      </dgm:t>
    </dgm:pt>
    <dgm:pt modelId="{5BF33328-1301-4D83-BAD7-9A48E6EACC30}" type="sibTrans" cxnId="{A3435C7C-C886-4DDF-937B-565F9E406AF7}">
      <dgm:prSet/>
      <dgm:spPr/>
      <dgm:t>
        <a:bodyPr/>
        <a:lstStyle/>
        <a:p>
          <a:endParaRPr lang="en-GB"/>
        </a:p>
      </dgm:t>
    </dgm:pt>
    <dgm:pt modelId="{5D12126B-F8FE-4DEC-8867-A3472D13B5F8}">
      <dgm:prSet custT="1"/>
      <dgm:spPr/>
      <dgm:t>
        <a:bodyPr/>
        <a:lstStyle/>
        <a:p>
          <a:r>
            <a:rPr lang="en-GB" sz="1400"/>
            <a:t>(*bonus maths) </a:t>
          </a:r>
        </a:p>
      </dgm:t>
    </dgm:pt>
    <dgm:pt modelId="{91B9D851-9608-416B-8A31-712D061237BD}" type="parTrans" cxnId="{18DC0D3E-F054-46E2-B788-DB1B97AAED66}">
      <dgm:prSet/>
      <dgm:spPr/>
      <dgm:t>
        <a:bodyPr/>
        <a:lstStyle/>
        <a:p>
          <a:endParaRPr lang="en-US"/>
        </a:p>
      </dgm:t>
    </dgm:pt>
    <dgm:pt modelId="{90B61603-6040-490A-87AF-0459E1B8F48C}" type="sibTrans" cxnId="{18DC0D3E-F054-46E2-B788-DB1B97AAED66}">
      <dgm:prSet/>
      <dgm:spPr/>
      <dgm:t>
        <a:bodyPr/>
        <a:lstStyle/>
        <a:p>
          <a:endParaRPr lang="en-US"/>
        </a:p>
      </dgm:t>
    </dgm:pt>
    <dgm:pt modelId="{625A245B-4764-4286-A980-A7ACBB64DF8C}">
      <dgm:prSet/>
      <dgm:spPr/>
      <dgm:t>
        <a:bodyPr/>
        <a:lstStyle/>
        <a:p>
          <a:r>
            <a:rPr lang="en-GB" b="0" i="0"/>
            <a:t>(must apply by 1</a:t>
          </a:r>
          <a:r>
            <a:rPr lang="en-GB" b="0" i="0" baseline="30000"/>
            <a:t>st</a:t>
          </a:r>
          <a:r>
            <a:rPr lang="en-GB" b="0" i="0"/>
            <a:t> Feb)</a:t>
          </a:r>
          <a:endParaRPr lang="en-GB"/>
        </a:p>
      </dgm:t>
    </dgm:pt>
    <dgm:pt modelId="{1719A0CD-5CA8-4B59-AAC5-5D1F3A90B6DA}" type="parTrans" cxnId="{49312832-3FE0-4431-B6F1-A5B9C1FEE8CD}">
      <dgm:prSet/>
      <dgm:spPr/>
      <dgm:t>
        <a:bodyPr/>
        <a:lstStyle/>
        <a:p>
          <a:endParaRPr lang="en-US"/>
        </a:p>
      </dgm:t>
    </dgm:pt>
    <dgm:pt modelId="{1D76122C-6FC0-4F24-A9A1-D97871CDBD11}" type="sibTrans" cxnId="{49312832-3FE0-4431-B6F1-A5B9C1FEE8CD}">
      <dgm:prSet/>
      <dgm:spPr/>
      <dgm:t>
        <a:bodyPr/>
        <a:lstStyle/>
        <a:p>
          <a:endParaRPr lang="en-US"/>
        </a:p>
      </dgm:t>
    </dgm:pt>
    <dgm:pt modelId="{70741BF4-4532-4E45-9749-184A3C192D68}">
      <dgm:prSet custT="1"/>
      <dgm:spPr/>
      <dgm:t>
        <a:bodyPr/>
        <a:lstStyle/>
        <a:p>
          <a:pPr>
            <a:buFont typeface="Arial" panose="020B0604020202020204" pitchFamily="34" charset="0"/>
            <a:buNone/>
          </a:pPr>
          <a:r>
            <a:rPr lang="en-GB" sz="1400"/>
            <a:t>Example:</a:t>
          </a:r>
        </a:p>
      </dgm:t>
    </dgm:pt>
    <dgm:pt modelId="{45D49855-B390-44FD-9E73-D394FDBB3C9F}" type="parTrans" cxnId="{3A8555B8-BDDE-4466-859F-1CCE8835D42D}">
      <dgm:prSet/>
      <dgm:spPr/>
      <dgm:t>
        <a:bodyPr/>
        <a:lstStyle/>
        <a:p>
          <a:endParaRPr lang="en-US"/>
        </a:p>
      </dgm:t>
    </dgm:pt>
    <dgm:pt modelId="{30E009DD-F43D-468F-BDFF-BF1A1F2ECACE}" type="sibTrans" cxnId="{3A8555B8-BDDE-4466-859F-1CCE8835D42D}">
      <dgm:prSet/>
      <dgm:spPr/>
      <dgm:t>
        <a:bodyPr/>
        <a:lstStyle/>
        <a:p>
          <a:endParaRPr lang="en-US"/>
        </a:p>
      </dgm:t>
    </dgm:pt>
    <dgm:pt modelId="{907A5992-D9A1-4486-ADFA-5D34F4E50C67}" type="pres">
      <dgm:prSet presAssocID="{678D07BF-D944-42F6-8180-DDC769DC15FE}" presName="Name0" presStyleCnt="0">
        <dgm:presLayoutVars>
          <dgm:dir/>
          <dgm:animLvl val="lvl"/>
          <dgm:resizeHandles val="exact"/>
        </dgm:presLayoutVars>
      </dgm:prSet>
      <dgm:spPr/>
    </dgm:pt>
    <dgm:pt modelId="{FE49036C-5A63-43EF-8CD5-8B8625BDDC0C}" type="pres">
      <dgm:prSet presAssocID="{AE5D127A-500E-4962-892D-5F5642F46BF7}" presName="linNode" presStyleCnt="0"/>
      <dgm:spPr/>
    </dgm:pt>
    <dgm:pt modelId="{B2CE5054-D811-4D63-9520-87AB3332498E}" type="pres">
      <dgm:prSet presAssocID="{AE5D127A-500E-4962-892D-5F5642F46BF7}" presName="parentText" presStyleLbl="node1" presStyleIdx="0" presStyleCnt="4" custScaleX="80607">
        <dgm:presLayoutVars>
          <dgm:chMax val="1"/>
          <dgm:bulletEnabled val="1"/>
        </dgm:presLayoutVars>
      </dgm:prSet>
      <dgm:spPr/>
    </dgm:pt>
    <dgm:pt modelId="{897DCF51-B1B0-4034-8694-95CF9E2B5FB5}" type="pres">
      <dgm:prSet presAssocID="{AE5D127A-500E-4962-892D-5F5642F46BF7}" presName="descendantText" presStyleLbl="alignAccFollowNode1" presStyleIdx="0" presStyleCnt="4" custScaleY="101130">
        <dgm:presLayoutVars>
          <dgm:bulletEnabled val="1"/>
        </dgm:presLayoutVars>
      </dgm:prSet>
      <dgm:spPr/>
    </dgm:pt>
    <dgm:pt modelId="{B8A5CE90-E36C-4267-92F3-1501201F26AC}" type="pres">
      <dgm:prSet presAssocID="{4697BF29-36A2-4449-A409-21634C5E6BDF}" presName="sp" presStyleCnt="0"/>
      <dgm:spPr/>
    </dgm:pt>
    <dgm:pt modelId="{D32032F9-C577-4BE8-81E5-F153224F08C0}" type="pres">
      <dgm:prSet presAssocID="{1B167B3F-D323-48B8-A0AC-67F2646D9434}" presName="linNode" presStyleCnt="0"/>
      <dgm:spPr/>
    </dgm:pt>
    <dgm:pt modelId="{F7B2D938-205B-4715-8011-E49550838239}" type="pres">
      <dgm:prSet presAssocID="{1B167B3F-D323-48B8-A0AC-67F2646D9434}" presName="parentText" presStyleLbl="node1" presStyleIdx="1" presStyleCnt="4" custScaleX="80607">
        <dgm:presLayoutVars>
          <dgm:chMax val="1"/>
          <dgm:bulletEnabled val="1"/>
        </dgm:presLayoutVars>
      </dgm:prSet>
      <dgm:spPr/>
    </dgm:pt>
    <dgm:pt modelId="{55E2DA6E-A37A-4D3B-BA44-67F3947AB33A}" type="pres">
      <dgm:prSet presAssocID="{1B167B3F-D323-48B8-A0AC-67F2646D9434}" presName="descendantText" presStyleLbl="alignAccFollowNode1" presStyleIdx="1" presStyleCnt="4" custScaleY="115095">
        <dgm:presLayoutVars>
          <dgm:bulletEnabled val="1"/>
        </dgm:presLayoutVars>
      </dgm:prSet>
      <dgm:spPr/>
    </dgm:pt>
    <dgm:pt modelId="{90B61628-B607-48B6-825C-5A93C3FA476B}" type="pres">
      <dgm:prSet presAssocID="{A6ABDD25-7058-45DC-AD10-F579BDA3C6BF}" presName="sp" presStyleCnt="0"/>
      <dgm:spPr/>
    </dgm:pt>
    <dgm:pt modelId="{1B9FD7CE-6F35-4727-B64C-75F3A3E639A5}" type="pres">
      <dgm:prSet presAssocID="{6CA119EE-D24B-4B2E-B420-1847C0CC723E}" presName="linNode" presStyleCnt="0"/>
      <dgm:spPr/>
    </dgm:pt>
    <dgm:pt modelId="{7A55E429-404C-4EA5-BEB8-4389885D42FC}" type="pres">
      <dgm:prSet presAssocID="{6CA119EE-D24B-4B2E-B420-1847C0CC723E}" presName="parentText" presStyleLbl="node1" presStyleIdx="2" presStyleCnt="4" custScaleX="80607">
        <dgm:presLayoutVars>
          <dgm:chMax val="1"/>
          <dgm:bulletEnabled val="1"/>
        </dgm:presLayoutVars>
      </dgm:prSet>
      <dgm:spPr/>
    </dgm:pt>
    <dgm:pt modelId="{7A7C2471-3F9B-4033-B9AE-F9A1C9C01E10}" type="pres">
      <dgm:prSet presAssocID="{6CA119EE-D24B-4B2E-B420-1847C0CC723E}" presName="descendantText" presStyleLbl="alignAccFollowNode1" presStyleIdx="2" presStyleCnt="4">
        <dgm:presLayoutVars>
          <dgm:bulletEnabled val="1"/>
        </dgm:presLayoutVars>
      </dgm:prSet>
      <dgm:spPr/>
    </dgm:pt>
    <dgm:pt modelId="{06E087E4-B2DD-45CC-9025-C0F6B3658C20}" type="pres">
      <dgm:prSet presAssocID="{B3D76236-ECB0-41B6-8AB7-02B39EBD8BA1}" presName="sp" presStyleCnt="0"/>
      <dgm:spPr/>
    </dgm:pt>
    <dgm:pt modelId="{BED60F34-6CF7-4B4F-B7E4-EF3D21E93EEE}" type="pres">
      <dgm:prSet presAssocID="{AA2E6121-E4ED-40BD-80AC-F53DB463EADF}" presName="linNode" presStyleCnt="0"/>
      <dgm:spPr/>
    </dgm:pt>
    <dgm:pt modelId="{67A5DF73-DE89-4EEB-A8C0-E0279C93A71F}" type="pres">
      <dgm:prSet presAssocID="{AA2E6121-E4ED-40BD-80AC-F53DB463EADF}" presName="parentText" presStyleLbl="node1" presStyleIdx="3" presStyleCnt="4" custScaleX="80607">
        <dgm:presLayoutVars>
          <dgm:chMax val="1"/>
          <dgm:bulletEnabled val="1"/>
        </dgm:presLayoutVars>
      </dgm:prSet>
      <dgm:spPr/>
    </dgm:pt>
    <dgm:pt modelId="{857C271A-DE4E-4848-895F-D04DEFEAF30D}" type="pres">
      <dgm:prSet presAssocID="{AA2E6121-E4ED-40BD-80AC-F53DB463EADF}" presName="descendantText" presStyleLbl="alignAccFollowNode1" presStyleIdx="3" presStyleCnt="4" custScaleX="104817" custScaleY="118008">
        <dgm:presLayoutVars>
          <dgm:bulletEnabled val="1"/>
        </dgm:presLayoutVars>
      </dgm:prSet>
      <dgm:spPr/>
    </dgm:pt>
  </dgm:ptLst>
  <dgm:cxnLst>
    <dgm:cxn modelId="{27A47302-9015-4B3B-9578-A53B71C8A808}" srcId="{AE5D127A-500E-4962-892D-5F5642F46BF7}" destId="{854F2D32-7E67-4743-A6CE-5025A0C648B7}" srcOrd="0" destOrd="0" parTransId="{CA489FF7-4F94-453C-9225-F19A127217C7}" sibTransId="{8348208E-2766-46E8-9CC9-1E59CE7B958E}"/>
    <dgm:cxn modelId="{8FFF280E-D981-44FA-AC33-1924C9E7203D}" srcId="{AA2E6121-E4ED-40BD-80AC-F53DB463EADF}" destId="{7E440CCE-1A50-401C-8354-20EF0B626836}" srcOrd="4" destOrd="0" parTransId="{EE5E52EF-EE1D-465F-9F3C-DB4B2A50A8FE}" sibTransId="{119957A0-5D19-4570-B411-4A4310DA4C08}"/>
    <dgm:cxn modelId="{F1F4401F-C165-4B2C-9EE7-E077C8FD8C18}" type="presOf" srcId="{5D12126B-F8FE-4DEC-8867-A3472D13B5F8}" destId="{7A7C2471-3F9B-4033-B9AE-F9A1C9C01E10}" srcOrd="0" destOrd="1" presId="urn:microsoft.com/office/officeart/2005/8/layout/vList5"/>
    <dgm:cxn modelId="{CB21812A-1CF8-4D78-9005-6B5C378469D5}" type="presOf" srcId="{20900907-984D-4D73-B67F-350904130B6E}" destId="{857C271A-DE4E-4848-895F-D04DEFEAF30D}" srcOrd="0" destOrd="0" presId="urn:microsoft.com/office/officeart/2005/8/layout/vList5"/>
    <dgm:cxn modelId="{0801172D-0BE2-4CDE-A2A0-A753CF6EF1A0}" type="presOf" srcId="{CE627ABA-8F45-4B01-878A-074D9D5F54FB}" destId="{55E2DA6E-A37A-4D3B-BA44-67F3947AB33A}" srcOrd="0" destOrd="3" presId="urn:microsoft.com/office/officeart/2005/8/layout/vList5"/>
    <dgm:cxn modelId="{49312832-3FE0-4431-B6F1-A5B9C1FEE8CD}" srcId="{AA2E6121-E4ED-40BD-80AC-F53DB463EADF}" destId="{625A245B-4764-4286-A980-A7ACBB64DF8C}" srcOrd="2" destOrd="0" parTransId="{1719A0CD-5CA8-4B59-AAC5-5D1F3A90B6DA}" sibTransId="{1D76122C-6FC0-4F24-A9A1-D97871CDBD11}"/>
    <dgm:cxn modelId="{18DC0D3E-F054-46E2-B788-DB1B97AAED66}" srcId="{6CA119EE-D24B-4B2E-B420-1847C0CC723E}" destId="{5D12126B-F8FE-4DEC-8867-A3472D13B5F8}" srcOrd="1" destOrd="0" parTransId="{91B9D851-9608-416B-8A31-712D061237BD}" sibTransId="{90B61603-6040-490A-87AF-0459E1B8F48C}"/>
    <dgm:cxn modelId="{72A7B55B-75C4-44C7-997B-04148067F7A4}" type="presOf" srcId="{43F002E2-66FF-44BE-9262-7DF2736832C3}" destId="{55E2DA6E-A37A-4D3B-BA44-67F3947AB33A}" srcOrd="0" destOrd="1" presId="urn:microsoft.com/office/officeart/2005/8/layout/vList5"/>
    <dgm:cxn modelId="{43F7EB66-8B7F-42C0-B7D9-2E4EF361F0A7}" type="presOf" srcId="{D3E83D4A-1583-4DD8-BD0D-0CE4AB2938D2}" destId="{857C271A-DE4E-4848-895F-D04DEFEAF30D}" srcOrd="0" destOrd="1" presId="urn:microsoft.com/office/officeart/2005/8/layout/vList5"/>
    <dgm:cxn modelId="{AD01D768-E120-49E7-9C92-431390D5C8FE}" type="presOf" srcId="{0745EA41-E2BF-42C3-A801-88FA38F332A5}" destId="{897DCF51-B1B0-4034-8694-95CF9E2B5FB5}" srcOrd="0" destOrd="1" presId="urn:microsoft.com/office/officeart/2005/8/layout/vList5"/>
    <dgm:cxn modelId="{F540476A-6844-418F-9B0F-C0354350AA53}" type="presOf" srcId="{AA2E6121-E4ED-40BD-80AC-F53DB463EADF}" destId="{67A5DF73-DE89-4EEB-A8C0-E0279C93A71F}" srcOrd="0" destOrd="0" presId="urn:microsoft.com/office/officeart/2005/8/layout/vList5"/>
    <dgm:cxn modelId="{39D9296B-2A7D-419E-900A-F6976FFB8880}" srcId="{678D07BF-D944-42F6-8180-DDC769DC15FE}" destId="{1B167B3F-D323-48B8-A0AC-67F2646D9434}" srcOrd="1" destOrd="0" parTransId="{5ED8D98D-3297-4AA0-96ED-74416BB1E161}" sibTransId="{A6ABDD25-7058-45DC-AD10-F579BDA3C6BF}"/>
    <dgm:cxn modelId="{C9E19D4B-FB40-437F-982D-E93DD8D5D550}" type="presOf" srcId="{70741BF4-4532-4E45-9749-184A3C192D68}" destId="{55E2DA6E-A37A-4D3B-BA44-67F3947AB33A}" srcOrd="0" destOrd="0" presId="urn:microsoft.com/office/officeart/2005/8/layout/vList5"/>
    <dgm:cxn modelId="{3E68CB6C-B235-482D-AD71-21F6DE464BEE}" srcId="{1B167B3F-D323-48B8-A0AC-67F2646D9434}" destId="{43F002E2-66FF-44BE-9262-7DF2736832C3}" srcOrd="1" destOrd="0" parTransId="{6541425C-C196-4FB8-91A9-049CC655988B}" sibTransId="{C3CAA36E-0656-430B-989C-8D687D89C7CB}"/>
    <dgm:cxn modelId="{2F166956-5FE8-477C-9D90-72F457A707F4}" srcId="{1B167B3F-D323-48B8-A0AC-67F2646D9434}" destId="{CE627ABA-8F45-4B01-878A-074D9D5F54FB}" srcOrd="3" destOrd="0" parTransId="{F1BF658C-C1E0-4A9F-910B-D8BC08AACDEE}" sibTransId="{E9469A46-82EB-443D-B54D-AA3E9A9E0441}"/>
    <dgm:cxn modelId="{464B0D78-4EE9-439F-9CEF-D0C3A2B4145D}" srcId="{678D07BF-D944-42F6-8180-DDC769DC15FE}" destId="{6CA119EE-D24B-4B2E-B420-1847C0CC723E}" srcOrd="2" destOrd="0" parTransId="{E5E826AF-0C02-47D4-AB9A-C5621DDCB998}" sibTransId="{B3D76236-ECB0-41B6-8AB7-02B39EBD8BA1}"/>
    <dgm:cxn modelId="{A3435C7C-C886-4DDF-937B-565F9E406AF7}" srcId="{AE5D127A-500E-4962-892D-5F5642F46BF7}" destId="{E100509D-FE6F-4256-A3F2-4B35092390C4}" srcOrd="2" destOrd="0" parTransId="{8C8BB453-88B2-4144-B18E-28E378EE1792}" sibTransId="{5BF33328-1301-4D83-BAD7-9A48E6EACC30}"/>
    <dgm:cxn modelId="{61DB488F-FC3F-4BB8-B520-EA96DD62F6A7}" type="presOf" srcId="{6CA119EE-D24B-4B2E-B420-1847C0CC723E}" destId="{7A55E429-404C-4EA5-BEB8-4389885D42FC}" srcOrd="0" destOrd="0" presId="urn:microsoft.com/office/officeart/2005/8/layout/vList5"/>
    <dgm:cxn modelId="{48F466A0-DCD2-49E9-9042-D2E635B72373}" type="presOf" srcId="{E100509D-FE6F-4256-A3F2-4B35092390C4}" destId="{897DCF51-B1B0-4034-8694-95CF9E2B5FB5}" srcOrd="0" destOrd="2" presId="urn:microsoft.com/office/officeart/2005/8/layout/vList5"/>
    <dgm:cxn modelId="{3D6CDEA8-9183-49F1-A345-165A2C71028D}" srcId="{AA2E6121-E4ED-40BD-80AC-F53DB463EADF}" destId="{D3E83D4A-1583-4DD8-BD0D-0CE4AB2938D2}" srcOrd="1" destOrd="0" parTransId="{41B1C811-E8EE-4B23-9281-7841587D8F8B}" sibTransId="{D760E671-C5C1-46CA-86D6-7F5B40CFA829}"/>
    <dgm:cxn modelId="{194AA1AC-0B44-4282-A6DD-1213F86E2D84}" srcId="{1B167B3F-D323-48B8-A0AC-67F2646D9434}" destId="{5432EC32-2019-4C96-898A-8807E317F33E}" srcOrd="2" destOrd="0" parTransId="{B4A21B15-E96B-466A-9E24-A52982CEAB1B}" sibTransId="{45EB3AD3-C7FA-4193-8F27-7453900CA16B}"/>
    <dgm:cxn modelId="{9E36E4AD-6FD0-4C20-BC12-59359F2B3DED}" srcId="{678D07BF-D944-42F6-8180-DDC769DC15FE}" destId="{AE5D127A-500E-4962-892D-5F5642F46BF7}" srcOrd="0" destOrd="0" parTransId="{1DE01D46-9B38-4AAA-A72E-42EE1FAD7721}" sibTransId="{4697BF29-36A2-4449-A409-21634C5E6BDF}"/>
    <dgm:cxn modelId="{D83954B0-94A5-42EE-8AF0-EA19189A766A}" type="presOf" srcId="{1B167B3F-D323-48B8-A0AC-67F2646D9434}" destId="{F7B2D938-205B-4715-8011-E49550838239}" srcOrd="0" destOrd="0" presId="urn:microsoft.com/office/officeart/2005/8/layout/vList5"/>
    <dgm:cxn modelId="{3A8555B8-BDDE-4466-859F-1CCE8835D42D}" srcId="{1B167B3F-D323-48B8-A0AC-67F2646D9434}" destId="{70741BF4-4532-4E45-9749-184A3C192D68}" srcOrd="0" destOrd="0" parTransId="{45D49855-B390-44FD-9E73-D394FDBB3C9F}" sibTransId="{30E009DD-F43D-468F-BDFF-BF1A1F2ECACE}"/>
    <dgm:cxn modelId="{B16232C1-07B9-4D94-8FC8-5E621D426830}" type="presOf" srcId="{678D07BF-D944-42F6-8180-DDC769DC15FE}" destId="{907A5992-D9A1-4486-ADFA-5D34F4E50C67}" srcOrd="0" destOrd="0" presId="urn:microsoft.com/office/officeart/2005/8/layout/vList5"/>
    <dgm:cxn modelId="{2E5112C4-6E7F-447E-9FF9-B3BFA36CF75B}" srcId="{678D07BF-D944-42F6-8180-DDC769DC15FE}" destId="{AA2E6121-E4ED-40BD-80AC-F53DB463EADF}" srcOrd="3" destOrd="0" parTransId="{B62E8A99-9193-4C5D-8887-F5B2191026A1}" sibTransId="{13897AFD-70F8-4C6D-A200-C46023E25EF5}"/>
    <dgm:cxn modelId="{41836FC9-706D-4CC7-A5E0-70883EB33C99}" type="presOf" srcId="{91AFDB5D-6F70-4718-86A8-AC81383B3E6A}" destId="{7A7C2471-3F9B-4033-B9AE-F9A1C9C01E10}" srcOrd="0" destOrd="0" presId="urn:microsoft.com/office/officeart/2005/8/layout/vList5"/>
    <dgm:cxn modelId="{09ADE4D3-184A-4815-B8E1-3B9932C409E3}" type="presOf" srcId="{5432EC32-2019-4C96-898A-8807E317F33E}" destId="{55E2DA6E-A37A-4D3B-BA44-67F3947AB33A}" srcOrd="0" destOrd="2" presId="urn:microsoft.com/office/officeart/2005/8/layout/vList5"/>
    <dgm:cxn modelId="{0E397FDE-22BE-4FDF-88F0-D4F8A8A90B59}" type="presOf" srcId="{625A245B-4764-4286-A980-A7ACBB64DF8C}" destId="{857C271A-DE4E-4848-895F-D04DEFEAF30D}" srcOrd="0" destOrd="2" presId="urn:microsoft.com/office/officeart/2005/8/layout/vList5"/>
    <dgm:cxn modelId="{A374CEDE-6D3D-402E-B0D4-5A6E95C95F97}" srcId="{6CA119EE-D24B-4B2E-B420-1847C0CC723E}" destId="{91AFDB5D-6F70-4718-86A8-AC81383B3E6A}" srcOrd="0" destOrd="0" parTransId="{5C906D02-0B0E-463D-BFF6-2C016CAF803E}" sibTransId="{8C91C491-D51E-4C4B-B1BB-90F6C65CF9D6}"/>
    <dgm:cxn modelId="{4304FADE-020F-4785-8989-59F78394D183}" srcId="{AE5D127A-500E-4962-892D-5F5642F46BF7}" destId="{0745EA41-E2BF-42C3-A801-88FA38F332A5}" srcOrd="1" destOrd="0" parTransId="{208E0908-33EE-48E0-8B0D-1B39C2DEEB75}" sibTransId="{7148203C-CF86-4F52-9360-E17EFBBE94FC}"/>
    <dgm:cxn modelId="{3B52A3E0-0AF6-44D8-ABE3-F2ADCFA87DDE}" type="presOf" srcId="{1A9862B0-8BF1-4184-A0C0-EDA823F0602E}" destId="{857C271A-DE4E-4848-895F-D04DEFEAF30D}" srcOrd="0" destOrd="3" presId="urn:microsoft.com/office/officeart/2005/8/layout/vList5"/>
    <dgm:cxn modelId="{E28094EB-8602-4D54-B522-ABE1B24BBF6A}" type="presOf" srcId="{7E440CCE-1A50-401C-8354-20EF0B626836}" destId="{857C271A-DE4E-4848-895F-D04DEFEAF30D}" srcOrd="0" destOrd="4" presId="urn:microsoft.com/office/officeart/2005/8/layout/vList5"/>
    <dgm:cxn modelId="{49ED13EE-0D8F-4C10-8DFA-3EF4907D9AD5}" srcId="{AA2E6121-E4ED-40BD-80AC-F53DB463EADF}" destId="{20900907-984D-4D73-B67F-350904130B6E}" srcOrd="0" destOrd="0" parTransId="{D7C7A951-5A3D-43C9-B817-98B2586C35A2}" sibTransId="{3651A3B6-FAE6-448C-B15C-29344A0C7748}"/>
    <dgm:cxn modelId="{D0C034F1-5EA3-40EC-821A-240465387908}" srcId="{AA2E6121-E4ED-40BD-80AC-F53DB463EADF}" destId="{1A9862B0-8BF1-4184-A0C0-EDA823F0602E}" srcOrd="3" destOrd="0" parTransId="{62694BB7-04AB-4208-B185-866A23433F0C}" sibTransId="{AFB4A768-65D3-4530-989B-BDE59DA24926}"/>
    <dgm:cxn modelId="{193588F6-9287-4A14-9317-973D9AC56DB5}" type="presOf" srcId="{AE5D127A-500E-4962-892D-5F5642F46BF7}" destId="{B2CE5054-D811-4D63-9520-87AB3332498E}" srcOrd="0" destOrd="0" presId="urn:microsoft.com/office/officeart/2005/8/layout/vList5"/>
    <dgm:cxn modelId="{4CE61BFB-47D1-4701-9B51-9DD8889C5DF0}" type="presOf" srcId="{854F2D32-7E67-4743-A6CE-5025A0C648B7}" destId="{897DCF51-B1B0-4034-8694-95CF9E2B5FB5}" srcOrd="0" destOrd="0" presId="urn:microsoft.com/office/officeart/2005/8/layout/vList5"/>
    <dgm:cxn modelId="{5F32A417-A3EA-4B34-AD38-A59DA06EB197}" type="presParOf" srcId="{907A5992-D9A1-4486-ADFA-5D34F4E50C67}" destId="{FE49036C-5A63-43EF-8CD5-8B8625BDDC0C}" srcOrd="0" destOrd="0" presId="urn:microsoft.com/office/officeart/2005/8/layout/vList5"/>
    <dgm:cxn modelId="{B94DB737-C2DE-4FFB-BA07-1BCF4DB93BB9}" type="presParOf" srcId="{FE49036C-5A63-43EF-8CD5-8B8625BDDC0C}" destId="{B2CE5054-D811-4D63-9520-87AB3332498E}" srcOrd="0" destOrd="0" presId="urn:microsoft.com/office/officeart/2005/8/layout/vList5"/>
    <dgm:cxn modelId="{EC9B12CF-A93C-47B3-B5D6-7C8C0659C249}" type="presParOf" srcId="{FE49036C-5A63-43EF-8CD5-8B8625BDDC0C}" destId="{897DCF51-B1B0-4034-8694-95CF9E2B5FB5}" srcOrd="1" destOrd="0" presId="urn:microsoft.com/office/officeart/2005/8/layout/vList5"/>
    <dgm:cxn modelId="{B3BE92C0-389C-41A0-98BD-92DF12829CD2}" type="presParOf" srcId="{907A5992-D9A1-4486-ADFA-5D34F4E50C67}" destId="{B8A5CE90-E36C-4267-92F3-1501201F26AC}" srcOrd="1" destOrd="0" presId="urn:microsoft.com/office/officeart/2005/8/layout/vList5"/>
    <dgm:cxn modelId="{B9EF2AEA-6AAB-46BB-B0AD-17726411BDDB}" type="presParOf" srcId="{907A5992-D9A1-4486-ADFA-5D34F4E50C67}" destId="{D32032F9-C577-4BE8-81E5-F153224F08C0}" srcOrd="2" destOrd="0" presId="urn:microsoft.com/office/officeart/2005/8/layout/vList5"/>
    <dgm:cxn modelId="{A1F201D0-6EEF-4EB2-90A9-CA6A2229B5DE}" type="presParOf" srcId="{D32032F9-C577-4BE8-81E5-F153224F08C0}" destId="{F7B2D938-205B-4715-8011-E49550838239}" srcOrd="0" destOrd="0" presId="urn:microsoft.com/office/officeart/2005/8/layout/vList5"/>
    <dgm:cxn modelId="{46A3463F-A4A3-458F-B6C5-F2C75C89F032}" type="presParOf" srcId="{D32032F9-C577-4BE8-81E5-F153224F08C0}" destId="{55E2DA6E-A37A-4D3B-BA44-67F3947AB33A}" srcOrd="1" destOrd="0" presId="urn:microsoft.com/office/officeart/2005/8/layout/vList5"/>
    <dgm:cxn modelId="{EEFE215B-C9AB-483F-B3B0-864F632829F7}" type="presParOf" srcId="{907A5992-D9A1-4486-ADFA-5D34F4E50C67}" destId="{90B61628-B607-48B6-825C-5A93C3FA476B}" srcOrd="3" destOrd="0" presId="urn:microsoft.com/office/officeart/2005/8/layout/vList5"/>
    <dgm:cxn modelId="{45893503-7CD5-451F-AFBA-59E423314951}" type="presParOf" srcId="{907A5992-D9A1-4486-ADFA-5D34F4E50C67}" destId="{1B9FD7CE-6F35-4727-B64C-75F3A3E639A5}" srcOrd="4" destOrd="0" presId="urn:microsoft.com/office/officeart/2005/8/layout/vList5"/>
    <dgm:cxn modelId="{324DAA46-A987-4583-99EF-A786FCDDB810}" type="presParOf" srcId="{1B9FD7CE-6F35-4727-B64C-75F3A3E639A5}" destId="{7A55E429-404C-4EA5-BEB8-4389885D42FC}" srcOrd="0" destOrd="0" presId="urn:microsoft.com/office/officeart/2005/8/layout/vList5"/>
    <dgm:cxn modelId="{7220AC0B-BB69-4BCE-A09D-6CF826EE7B8D}" type="presParOf" srcId="{1B9FD7CE-6F35-4727-B64C-75F3A3E639A5}" destId="{7A7C2471-3F9B-4033-B9AE-F9A1C9C01E10}" srcOrd="1" destOrd="0" presId="urn:microsoft.com/office/officeart/2005/8/layout/vList5"/>
    <dgm:cxn modelId="{25D5AC4C-27A5-4657-B3D4-A7235C97344C}" type="presParOf" srcId="{907A5992-D9A1-4486-ADFA-5D34F4E50C67}" destId="{06E087E4-B2DD-45CC-9025-C0F6B3658C20}" srcOrd="5" destOrd="0" presId="urn:microsoft.com/office/officeart/2005/8/layout/vList5"/>
    <dgm:cxn modelId="{6177C5B5-A6DD-4BA6-8B77-C3303D1672FF}" type="presParOf" srcId="{907A5992-D9A1-4486-ADFA-5D34F4E50C67}" destId="{BED60F34-6CF7-4B4F-B7E4-EF3D21E93EEE}" srcOrd="6" destOrd="0" presId="urn:microsoft.com/office/officeart/2005/8/layout/vList5"/>
    <dgm:cxn modelId="{BCC83899-6BE2-4B2A-AF13-9DE9CC2FB500}" type="presParOf" srcId="{BED60F34-6CF7-4B4F-B7E4-EF3D21E93EEE}" destId="{67A5DF73-DE89-4EEB-A8C0-E0279C93A71F}" srcOrd="0" destOrd="0" presId="urn:microsoft.com/office/officeart/2005/8/layout/vList5"/>
    <dgm:cxn modelId="{6ED8E726-C26F-4D1E-A1C9-61E53BEC3F10}" type="presParOf" srcId="{BED60F34-6CF7-4B4F-B7E4-EF3D21E93EEE}" destId="{857C271A-DE4E-4848-895F-D04DEFEAF30D}"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D75D1C6-E11B-4511-92AB-65E55C862CED}" type="doc">
      <dgm:prSet loTypeId="urn:microsoft.com/office/officeart/2016/7/layout/RepeatingBendingProcessNew" loCatId="process" qsTypeId="urn:microsoft.com/office/officeart/2005/8/quickstyle/simple2" qsCatId="simple" csTypeId="urn:microsoft.com/office/officeart/2005/8/colors/accent3_2" csCatId="accent3"/>
      <dgm:spPr/>
      <dgm:t>
        <a:bodyPr/>
        <a:lstStyle/>
        <a:p>
          <a:endParaRPr lang="en-US"/>
        </a:p>
      </dgm:t>
    </dgm:pt>
    <dgm:pt modelId="{EF630932-B310-4D9F-8326-5C4405313F57}">
      <dgm:prSet/>
      <dgm:spPr/>
      <dgm:t>
        <a:bodyPr/>
        <a:lstStyle/>
        <a:p>
          <a:r>
            <a:rPr lang="en-US" b="1"/>
            <a:t>Round 1: Offer made 4 days following LC results</a:t>
          </a:r>
        </a:p>
      </dgm:t>
    </dgm:pt>
    <dgm:pt modelId="{5A6C3A11-9B90-4D6A-9201-08FC90557723}" type="parTrans" cxnId="{747DA0F3-9E53-4770-B253-5CD63BCDB268}">
      <dgm:prSet/>
      <dgm:spPr/>
      <dgm:t>
        <a:bodyPr/>
        <a:lstStyle/>
        <a:p>
          <a:endParaRPr lang="en-US"/>
        </a:p>
      </dgm:t>
    </dgm:pt>
    <dgm:pt modelId="{5AEF1A47-AE9F-467F-9068-5505B5AFE750}" type="sibTrans" cxnId="{747DA0F3-9E53-4770-B253-5CD63BCDB268}">
      <dgm:prSet/>
      <dgm:spPr/>
      <dgm:t>
        <a:bodyPr/>
        <a:lstStyle/>
        <a:p>
          <a:endParaRPr lang="en-US"/>
        </a:p>
      </dgm:t>
    </dgm:pt>
    <dgm:pt modelId="{A1B8830C-5B78-43C1-9D55-63D585BB788A}">
      <dgm:prSet/>
      <dgm:spPr/>
      <dgm:t>
        <a:bodyPr/>
        <a:lstStyle/>
        <a:p>
          <a:r>
            <a:rPr lang="en-IE" b="1"/>
            <a:t>Accept Round 1 within 6 days </a:t>
          </a:r>
          <a:endParaRPr lang="en-US"/>
        </a:p>
      </dgm:t>
    </dgm:pt>
    <dgm:pt modelId="{12D467CF-0BA1-49BE-ACA9-AEB45A8EBF2A}" type="parTrans" cxnId="{67077B1F-7D99-4E4A-8334-6542D3902001}">
      <dgm:prSet/>
      <dgm:spPr/>
      <dgm:t>
        <a:bodyPr/>
        <a:lstStyle/>
        <a:p>
          <a:endParaRPr lang="en-US"/>
        </a:p>
      </dgm:t>
    </dgm:pt>
    <dgm:pt modelId="{E3F6FB99-C54C-461E-9933-8E5ECE325D09}" type="sibTrans" cxnId="{67077B1F-7D99-4E4A-8334-6542D3902001}">
      <dgm:prSet/>
      <dgm:spPr/>
      <dgm:t>
        <a:bodyPr/>
        <a:lstStyle/>
        <a:p>
          <a:endParaRPr lang="en-US"/>
        </a:p>
      </dgm:t>
    </dgm:pt>
    <dgm:pt modelId="{99BAFC1E-4F4A-40EF-A5C3-4BDDF0F6C6C1}">
      <dgm:prSet/>
      <dgm:spPr/>
      <dgm:t>
        <a:bodyPr/>
        <a:lstStyle/>
        <a:p>
          <a:r>
            <a:rPr lang="en-IE" b="1"/>
            <a:t>Round 2:  Offers made 1 week later</a:t>
          </a:r>
          <a:endParaRPr lang="en-US" b="1"/>
        </a:p>
      </dgm:t>
    </dgm:pt>
    <dgm:pt modelId="{3B257757-B19E-4B99-85F5-606868487365}" type="parTrans" cxnId="{D14EC9A1-07B0-490E-8519-0689927474CA}">
      <dgm:prSet/>
      <dgm:spPr/>
      <dgm:t>
        <a:bodyPr/>
        <a:lstStyle/>
        <a:p>
          <a:endParaRPr lang="en-US"/>
        </a:p>
      </dgm:t>
    </dgm:pt>
    <dgm:pt modelId="{A2404A30-F826-45F8-863E-FD7687D80D97}" type="sibTrans" cxnId="{D14EC9A1-07B0-490E-8519-0689927474CA}">
      <dgm:prSet/>
      <dgm:spPr/>
      <dgm:t>
        <a:bodyPr/>
        <a:lstStyle/>
        <a:p>
          <a:endParaRPr lang="en-US"/>
        </a:p>
      </dgm:t>
    </dgm:pt>
    <dgm:pt modelId="{90448630-7A21-4392-ABEF-40902EF8C71B}">
      <dgm:prSet/>
      <dgm:spPr/>
      <dgm:t>
        <a:bodyPr/>
        <a:lstStyle/>
        <a:p>
          <a:r>
            <a:rPr lang="en-IE" b="1"/>
            <a:t>Accept Round 2 offer </a:t>
          </a:r>
          <a:r>
            <a:rPr lang="en-IE" b="1">
              <a:solidFill>
                <a:srgbClr val="FF0000"/>
              </a:solidFill>
            </a:rPr>
            <a:t>within 2 days</a:t>
          </a:r>
          <a:endParaRPr lang="en-US">
            <a:solidFill>
              <a:srgbClr val="FF0000"/>
            </a:solidFill>
          </a:endParaRPr>
        </a:p>
      </dgm:t>
    </dgm:pt>
    <dgm:pt modelId="{F141EC44-E34A-444F-83EF-5A3D5971A781}" type="parTrans" cxnId="{EB5730AD-E31E-433A-81AD-6D18F436A643}">
      <dgm:prSet/>
      <dgm:spPr/>
      <dgm:t>
        <a:bodyPr/>
        <a:lstStyle/>
        <a:p>
          <a:endParaRPr lang="en-US"/>
        </a:p>
      </dgm:t>
    </dgm:pt>
    <dgm:pt modelId="{66B67B19-C546-49A4-B339-1F0D5E9AE66D}" type="sibTrans" cxnId="{EB5730AD-E31E-433A-81AD-6D18F436A643}">
      <dgm:prSet/>
      <dgm:spPr/>
      <dgm:t>
        <a:bodyPr/>
        <a:lstStyle/>
        <a:p>
          <a:endParaRPr lang="en-US"/>
        </a:p>
      </dgm:t>
    </dgm:pt>
    <dgm:pt modelId="{28BAAD6A-6A8C-4602-9CFA-E12ED183032F}">
      <dgm:prSet/>
      <dgm:spPr/>
      <dgm:t>
        <a:bodyPr/>
        <a:lstStyle/>
        <a:p>
          <a:r>
            <a:rPr lang="en-IE" b="1"/>
            <a:t>Subsequent rounds:  Aimed at filling any remaining vacancies </a:t>
          </a:r>
          <a:endParaRPr lang="en-US" b="1"/>
        </a:p>
      </dgm:t>
    </dgm:pt>
    <dgm:pt modelId="{FD0F23B4-C122-4B5B-A086-B7D5CCACBB6C}" type="parTrans" cxnId="{A55907AE-5E9D-4F5A-A2C6-63482A43D26E}">
      <dgm:prSet/>
      <dgm:spPr/>
      <dgm:t>
        <a:bodyPr/>
        <a:lstStyle/>
        <a:p>
          <a:endParaRPr lang="en-US"/>
        </a:p>
      </dgm:t>
    </dgm:pt>
    <dgm:pt modelId="{A4A2C7BD-6EA9-4F41-9719-EDD5950B241E}" type="sibTrans" cxnId="{A55907AE-5E9D-4F5A-A2C6-63482A43D26E}">
      <dgm:prSet/>
      <dgm:spPr/>
      <dgm:t>
        <a:bodyPr/>
        <a:lstStyle/>
        <a:p>
          <a:endParaRPr lang="en-US"/>
        </a:p>
      </dgm:t>
    </dgm:pt>
    <dgm:pt modelId="{F544CDC1-3BE7-421B-BF15-E8165F1A1048}">
      <dgm:prSet/>
      <dgm:spPr/>
      <dgm:t>
        <a:bodyPr/>
        <a:lstStyle/>
        <a:p>
          <a:r>
            <a:rPr lang="en-IE"/>
            <a:t>To accept offer, follow instructions carefully and reply within deadline</a:t>
          </a:r>
          <a:endParaRPr lang="en-US"/>
        </a:p>
      </dgm:t>
    </dgm:pt>
    <dgm:pt modelId="{64DA6318-F799-41D0-B73C-53208E4D1F23}" type="parTrans" cxnId="{A3095B09-683E-4452-B149-3F43A801EF44}">
      <dgm:prSet/>
      <dgm:spPr/>
      <dgm:t>
        <a:bodyPr/>
        <a:lstStyle/>
        <a:p>
          <a:endParaRPr lang="en-US"/>
        </a:p>
      </dgm:t>
    </dgm:pt>
    <dgm:pt modelId="{9FA067E9-78BD-4FD0-8AE1-D6C9CA703BB5}" type="sibTrans" cxnId="{A3095B09-683E-4452-B149-3F43A801EF44}">
      <dgm:prSet/>
      <dgm:spPr/>
      <dgm:t>
        <a:bodyPr/>
        <a:lstStyle/>
        <a:p>
          <a:endParaRPr lang="en-US"/>
        </a:p>
      </dgm:t>
    </dgm:pt>
    <dgm:pt modelId="{7EA0C421-8249-41A9-A1C5-632994CDB886}">
      <dgm:prSet/>
      <dgm:spPr/>
      <dgm:t>
        <a:bodyPr/>
        <a:lstStyle/>
        <a:p>
          <a:r>
            <a:rPr lang="en-IE"/>
            <a:t>Students can defer for most courses.  Do not accept offer. Contact college and follow their instructions.</a:t>
          </a:r>
          <a:endParaRPr lang="en-US"/>
        </a:p>
      </dgm:t>
    </dgm:pt>
    <dgm:pt modelId="{081C30D5-62DD-4445-8BA7-4E0C71760B10}" type="parTrans" cxnId="{28E37476-9CB1-4810-9A45-882E6D767DCE}">
      <dgm:prSet/>
      <dgm:spPr/>
      <dgm:t>
        <a:bodyPr/>
        <a:lstStyle/>
        <a:p>
          <a:endParaRPr lang="en-US"/>
        </a:p>
      </dgm:t>
    </dgm:pt>
    <dgm:pt modelId="{A3B193CF-6413-4FE6-BCD3-F545393EF46C}" type="sibTrans" cxnId="{28E37476-9CB1-4810-9A45-882E6D767DCE}">
      <dgm:prSet/>
      <dgm:spPr/>
      <dgm:t>
        <a:bodyPr/>
        <a:lstStyle/>
        <a:p>
          <a:endParaRPr lang="en-US"/>
        </a:p>
      </dgm:t>
    </dgm:pt>
    <dgm:pt modelId="{BC7B6043-1A79-43CA-837C-FC2283215294}">
      <dgm:prSet/>
      <dgm:spPr/>
      <dgm:t>
        <a:bodyPr/>
        <a:lstStyle/>
        <a:p>
          <a:r>
            <a:rPr lang="en-IE" b="1"/>
            <a:t>NOT A GOOD TIME FOR STUDENTS TO BE AWAY ON HOLIDAYS!</a:t>
          </a:r>
          <a:endParaRPr lang="en-US"/>
        </a:p>
      </dgm:t>
    </dgm:pt>
    <dgm:pt modelId="{93813DE9-6787-423C-86F2-D1BB343D4F3A}" type="parTrans" cxnId="{ED979DA3-0263-4722-8B82-9C686033528A}">
      <dgm:prSet/>
      <dgm:spPr/>
      <dgm:t>
        <a:bodyPr/>
        <a:lstStyle/>
        <a:p>
          <a:endParaRPr lang="en-US"/>
        </a:p>
      </dgm:t>
    </dgm:pt>
    <dgm:pt modelId="{C258E1F4-F013-42D9-BC2A-D4116CE006C2}" type="sibTrans" cxnId="{ED979DA3-0263-4722-8B82-9C686033528A}">
      <dgm:prSet/>
      <dgm:spPr/>
      <dgm:t>
        <a:bodyPr/>
        <a:lstStyle/>
        <a:p>
          <a:endParaRPr lang="en-US"/>
        </a:p>
      </dgm:t>
    </dgm:pt>
    <dgm:pt modelId="{FBAF423E-BD3F-4198-A589-34AD44666730}" type="pres">
      <dgm:prSet presAssocID="{6D75D1C6-E11B-4511-92AB-65E55C862CED}" presName="Name0" presStyleCnt="0">
        <dgm:presLayoutVars>
          <dgm:dir/>
          <dgm:resizeHandles val="exact"/>
        </dgm:presLayoutVars>
      </dgm:prSet>
      <dgm:spPr/>
    </dgm:pt>
    <dgm:pt modelId="{4BA7202F-6EC9-41A2-8A5C-28D85DE1C70D}" type="pres">
      <dgm:prSet presAssocID="{EF630932-B310-4D9F-8326-5C4405313F57}" presName="node" presStyleLbl="node1" presStyleIdx="0" presStyleCnt="8">
        <dgm:presLayoutVars>
          <dgm:bulletEnabled val="1"/>
        </dgm:presLayoutVars>
      </dgm:prSet>
      <dgm:spPr/>
    </dgm:pt>
    <dgm:pt modelId="{C6892CE8-E098-4756-99C0-F53FCA5EABF4}" type="pres">
      <dgm:prSet presAssocID="{5AEF1A47-AE9F-467F-9068-5505B5AFE750}" presName="sibTrans" presStyleLbl="sibTrans1D1" presStyleIdx="0" presStyleCnt="7"/>
      <dgm:spPr/>
    </dgm:pt>
    <dgm:pt modelId="{11DA24E3-52E7-496F-911A-62BDB96375B0}" type="pres">
      <dgm:prSet presAssocID="{5AEF1A47-AE9F-467F-9068-5505B5AFE750}" presName="connectorText" presStyleLbl="sibTrans1D1" presStyleIdx="0" presStyleCnt="7"/>
      <dgm:spPr/>
    </dgm:pt>
    <dgm:pt modelId="{BAAD4F4E-6547-4A55-9152-A56BE12AE8E8}" type="pres">
      <dgm:prSet presAssocID="{A1B8830C-5B78-43C1-9D55-63D585BB788A}" presName="node" presStyleLbl="node1" presStyleIdx="1" presStyleCnt="8">
        <dgm:presLayoutVars>
          <dgm:bulletEnabled val="1"/>
        </dgm:presLayoutVars>
      </dgm:prSet>
      <dgm:spPr/>
    </dgm:pt>
    <dgm:pt modelId="{C1AE3A6C-8221-4A4F-AC62-44F0B561A90A}" type="pres">
      <dgm:prSet presAssocID="{E3F6FB99-C54C-461E-9933-8E5ECE325D09}" presName="sibTrans" presStyleLbl="sibTrans1D1" presStyleIdx="1" presStyleCnt="7"/>
      <dgm:spPr/>
    </dgm:pt>
    <dgm:pt modelId="{4AC38AA4-ED68-472D-A0BA-841E5CCC88AE}" type="pres">
      <dgm:prSet presAssocID="{E3F6FB99-C54C-461E-9933-8E5ECE325D09}" presName="connectorText" presStyleLbl="sibTrans1D1" presStyleIdx="1" presStyleCnt="7"/>
      <dgm:spPr/>
    </dgm:pt>
    <dgm:pt modelId="{F1105C39-0E1E-441C-8E1B-CAA2CA2F9E21}" type="pres">
      <dgm:prSet presAssocID="{99BAFC1E-4F4A-40EF-A5C3-4BDDF0F6C6C1}" presName="node" presStyleLbl="node1" presStyleIdx="2" presStyleCnt="8">
        <dgm:presLayoutVars>
          <dgm:bulletEnabled val="1"/>
        </dgm:presLayoutVars>
      </dgm:prSet>
      <dgm:spPr/>
    </dgm:pt>
    <dgm:pt modelId="{269E1C1C-BBF8-44DE-93CD-59A76F0848C0}" type="pres">
      <dgm:prSet presAssocID="{A2404A30-F826-45F8-863E-FD7687D80D97}" presName="sibTrans" presStyleLbl="sibTrans1D1" presStyleIdx="2" presStyleCnt="7"/>
      <dgm:spPr/>
    </dgm:pt>
    <dgm:pt modelId="{5FDD431D-A628-45BB-B3C2-71495CFC731D}" type="pres">
      <dgm:prSet presAssocID="{A2404A30-F826-45F8-863E-FD7687D80D97}" presName="connectorText" presStyleLbl="sibTrans1D1" presStyleIdx="2" presStyleCnt="7"/>
      <dgm:spPr/>
    </dgm:pt>
    <dgm:pt modelId="{2C71CA16-4B15-44D0-A935-47119BF84ED9}" type="pres">
      <dgm:prSet presAssocID="{90448630-7A21-4392-ABEF-40902EF8C71B}" presName="node" presStyleLbl="node1" presStyleIdx="3" presStyleCnt="8">
        <dgm:presLayoutVars>
          <dgm:bulletEnabled val="1"/>
        </dgm:presLayoutVars>
      </dgm:prSet>
      <dgm:spPr/>
    </dgm:pt>
    <dgm:pt modelId="{204F7260-06AE-443D-BD39-34B2178ADCA6}" type="pres">
      <dgm:prSet presAssocID="{66B67B19-C546-49A4-B339-1F0D5E9AE66D}" presName="sibTrans" presStyleLbl="sibTrans1D1" presStyleIdx="3" presStyleCnt="7"/>
      <dgm:spPr/>
    </dgm:pt>
    <dgm:pt modelId="{317EA221-9537-48ED-B7E8-834F98364CB9}" type="pres">
      <dgm:prSet presAssocID="{66B67B19-C546-49A4-B339-1F0D5E9AE66D}" presName="connectorText" presStyleLbl="sibTrans1D1" presStyleIdx="3" presStyleCnt="7"/>
      <dgm:spPr/>
    </dgm:pt>
    <dgm:pt modelId="{4CBC7394-2761-4D22-82BF-600FA3FD11D7}" type="pres">
      <dgm:prSet presAssocID="{28BAAD6A-6A8C-4602-9CFA-E12ED183032F}" presName="node" presStyleLbl="node1" presStyleIdx="4" presStyleCnt="8">
        <dgm:presLayoutVars>
          <dgm:bulletEnabled val="1"/>
        </dgm:presLayoutVars>
      </dgm:prSet>
      <dgm:spPr/>
    </dgm:pt>
    <dgm:pt modelId="{6D9AE451-3CFC-41C0-A390-11700DECC88D}" type="pres">
      <dgm:prSet presAssocID="{A4A2C7BD-6EA9-4F41-9719-EDD5950B241E}" presName="sibTrans" presStyleLbl="sibTrans1D1" presStyleIdx="4" presStyleCnt="7"/>
      <dgm:spPr/>
    </dgm:pt>
    <dgm:pt modelId="{B0C7B877-26F2-40C9-8A94-1F433506BC87}" type="pres">
      <dgm:prSet presAssocID="{A4A2C7BD-6EA9-4F41-9719-EDD5950B241E}" presName="connectorText" presStyleLbl="sibTrans1D1" presStyleIdx="4" presStyleCnt="7"/>
      <dgm:spPr/>
    </dgm:pt>
    <dgm:pt modelId="{63BED1E0-CE1A-439C-8423-8A5381C3C2C6}" type="pres">
      <dgm:prSet presAssocID="{F544CDC1-3BE7-421B-BF15-E8165F1A1048}" presName="node" presStyleLbl="node1" presStyleIdx="5" presStyleCnt="8">
        <dgm:presLayoutVars>
          <dgm:bulletEnabled val="1"/>
        </dgm:presLayoutVars>
      </dgm:prSet>
      <dgm:spPr/>
    </dgm:pt>
    <dgm:pt modelId="{1BA48453-676D-49D7-997F-68FB81BD3B55}" type="pres">
      <dgm:prSet presAssocID="{9FA067E9-78BD-4FD0-8AE1-D6C9CA703BB5}" presName="sibTrans" presStyleLbl="sibTrans1D1" presStyleIdx="5" presStyleCnt="7"/>
      <dgm:spPr/>
    </dgm:pt>
    <dgm:pt modelId="{605F91E3-1ECD-4803-B7F2-2C7A9BE45E97}" type="pres">
      <dgm:prSet presAssocID="{9FA067E9-78BD-4FD0-8AE1-D6C9CA703BB5}" presName="connectorText" presStyleLbl="sibTrans1D1" presStyleIdx="5" presStyleCnt="7"/>
      <dgm:spPr/>
    </dgm:pt>
    <dgm:pt modelId="{CD6149CE-01C4-42A4-BDA6-0B10D131AAB1}" type="pres">
      <dgm:prSet presAssocID="{7EA0C421-8249-41A9-A1C5-632994CDB886}" presName="node" presStyleLbl="node1" presStyleIdx="6" presStyleCnt="8">
        <dgm:presLayoutVars>
          <dgm:bulletEnabled val="1"/>
        </dgm:presLayoutVars>
      </dgm:prSet>
      <dgm:spPr/>
    </dgm:pt>
    <dgm:pt modelId="{24AD1865-8EA0-4A72-B41C-2A2198AA9B24}" type="pres">
      <dgm:prSet presAssocID="{A3B193CF-6413-4FE6-BCD3-F545393EF46C}" presName="sibTrans" presStyleLbl="sibTrans1D1" presStyleIdx="6" presStyleCnt="7"/>
      <dgm:spPr/>
    </dgm:pt>
    <dgm:pt modelId="{92262072-89CE-4F48-83C3-E1DD5D1ABBE3}" type="pres">
      <dgm:prSet presAssocID="{A3B193CF-6413-4FE6-BCD3-F545393EF46C}" presName="connectorText" presStyleLbl="sibTrans1D1" presStyleIdx="6" presStyleCnt="7"/>
      <dgm:spPr/>
    </dgm:pt>
    <dgm:pt modelId="{5F26FF09-633C-45DE-AE25-AC143890F7C6}" type="pres">
      <dgm:prSet presAssocID="{BC7B6043-1A79-43CA-837C-FC2283215294}" presName="node" presStyleLbl="node1" presStyleIdx="7" presStyleCnt="8">
        <dgm:presLayoutVars>
          <dgm:bulletEnabled val="1"/>
        </dgm:presLayoutVars>
      </dgm:prSet>
      <dgm:spPr/>
    </dgm:pt>
  </dgm:ptLst>
  <dgm:cxnLst>
    <dgm:cxn modelId="{A3095B09-683E-4452-B149-3F43A801EF44}" srcId="{6D75D1C6-E11B-4511-92AB-65E55C862CED}" destId="{F544CDC1-3BE7-421B-BF15-E8165F1A1048}" srcOrd="5" destOrd="0" parTransId="{64DA6318-F799-41D0-B73C-53208E4D1F23}" sibTransId="{9FA067E9-78BD-4FD0-8AE1-D6C9CA703BB5}"/>
    <dgm:cxn modelId="{C4ADCD0F-C84B-4CF7-ABA2-F47B6068E72C}" type="presOf" srcId="{9FA067E9-78BD-4FD0-8AE1-D6C9CA703BB5}" destId="{605F91E3-1ECD-4803-B7F2-2C7A9BE45E97}" srcOrd="1" destOrd="0" presId="urn:microsoft.com/office/officeart/2016/7/layout/RepeatingBendingProcessNew"/>
    <dgm:cxn modelId="{6C9E3C19-6FE7-48A9-9138-5820FD251D01}" type="presOf" srcId="{A3B193CF-6413-4FE6-BCD3-F545393EF46C}" destId="{24AD1865-8EA0-4A72-B41C-2A2198AA9B24}" srcOrd="0" destOrd="0" presId="urn:microsoft.com/office/officeart/2016/7/layout/RepeatingBendingProcessNew"/>
    <dgm:cxn modelId="{67077B1F-7D99-4E4A-8334-6542D3902001}" srcId="{6D75D1C6-E11B-4511-92AB-65E55C862CED}" destId="{A1B8830C-5B78-43C1-9D55-63D585BB788A}" srcOrd="1" destOrd="0" parTransId="{12D467CF-0BA1-49BE-ACA9-AEB45A8EBF2A}" sibTransId="{E3F6FB99-C54C-461E-9933-8E5ECE325D09}"/>
    <dgm:cxn modelId="{2FC7FB26-6BEE-4BEF-A83B-ACE985F9A2CC}" type="presOf" srcId="{EF630932-B310-4D9F-8326-5C4405313F57}" destId="{4BA7202F-6EC9-41A2-8A5C-28D85DE1C70D}" srcOrd="0" destOrd="0" presId="urn:microsoft.com/office/officeart/2016/7/layout/RepeatingBendingProcessNew"/>
    <dgm:cxn modelId="{460BA92A-197D-47FB-878A-838815D003E9}" type="presOf" srcId="{E3F6FB99-C54C-461E-9933-8E5ECE325D09}" destId="{4AC38AA4-ED68-472D-A0BA-841E5CCC88AE}" srcOrd="1" destOrd="0" presId="urn:microsoft.com/office/officeart/2016/7/layout/RepeatingBendingProcessNew"/>
    <dgm:cxn modelId="{5863E435-3158-4615-B88F-73A0DBABEFD3}" type="presOf" srcId="{90448630-7A21-4392-ABEF-40902EF8C71B}" destId="{2C71CA16-4B15-44D0-A935-47119BF84ED9}" srcOrd="0" destOrd="0" presId="urn:microsoft.com/office/officeart/2016/7/layout/RepeatingBendingProcessNew"/>
    <dgm:cxn modelId="{3D4F993F-C410-40A3-9956-BCB301007BAB}" type="presOf" srcId="{6D75D1C6-E11B-4511-92AB-65E55C862CED}" destId="{FBAF423E-BD3F-4198-A589-34AD44666730}" srcOrd="0" destOrd="0" presId="urn:microsoft.com/office/officeart/2016/7/layout/RepeatingBendingProcessNew"/>
    <dgm:cxn modelId="{A11BC83F-6B63-42A9-83E0-48E4531D1084}" type="presOf" srcId="{66B67B19-C546-49A4-B339-1F0D5E9AE66D}" destId="{317EA221-9537-48ED-B7E8-834F98364CB9}" srcOrd="1" destOrd="0" presId="urn:microsoft.com/office/officeart/2016/7/layout/RepeatingBendingProcessNew"/>
    <dgm:cxn modelId="{5F1D0440-08CE-4B87-874D-7C2C55946740}" type="presOf" srcId="{7EA0C421-8249-41A9-A1C5-632994CDB886}" destId="{CD6149CE-01C4-42A4-BDA6-0B10D131AAB1}" srcOrd="0" destOrd="0" presId="urn:microsoft.com/office/officeart/2016/7/layout/RepeatingBendingProcessNew"/>
    <dgm:cxn modelId="{BCE6CE40-285E-4C7F-8565-99C9684B8B6B}" type="presOf" srcId="{28BAAD6A-6A8C-4602-9CFA-E12ED183032F}" destId="{4CBC7394-2761-4D22-82BF-600FA3FD11D7}" srcOrd="0" destOrd="0" presId="urn:microsoft.com/office/officeart/2016/7/layout/RepeatingBendingProcessNew"/>
    <dgm:cxn modelId="{B1602F4F-2238-41F2-9F83-769DB5D48C48}" type="presOf" srcId="{5AEF1A47-AE9F-467F-9068-5505B5AFE750}" destId="{C6892CE8-E098-4756-99C0-F53FCA5EABF4}" srcOrd="0" destOrd="0" presId="urn:microsoft.com/office/officeart/2016/7/layout/RepeatingBendingProcessNew"/>
    <dgm:cxn modelId="{06ABA171-5D29-4B09-8FCE-062D4BF0C938}" type="presOf" srcId="{A4A2C7BD-6EA9-4F41-9719-EDD5950B241E}" destId="{6D9AE451-3CFC-41C0-A390-11700DECC88D}" srcOrd="0" destOrd="0" presId="urn:microsoft.com/office/officeart/2016/7/layout/RepeatingBendingProcessNew"/>
    <dgm:cxn modelId="{CB702F54-B3FA-4EA3-8FDD-CE416D0D05C8}" type="presOf" srcId="{66B67B19-C546-49A4-B339-1F0D5E9AE66D}" destId="{204F7260-06AE-443D-BD39-34B2178ADCA6}" srcOrd="0" destOrd="0" presId="urn:microsoft.com/office/officeart/2016/7/layout/RepeatingBendingProcessNew"/>
    <dgm:cxn modelId="{28E37476-9CB1-4810-9A45-882E6D767DCE}" srcId="{6D75D1C6-E11B-4511-92AB-65E55C862CED}" destId="{7EA0C421-8249-41A9-A1C5-632994CDB886}" srcOrd="6" destOrd="0" parTransId="{081C30D5-62DD-4445-8BA7-4E0C71760B10}" sibTransId="{A3B193CF-6413-4FE6-BCD3-F545393EF46C}"/>
    <dgm:cxn modelId="{26D1E776-0691-476F-9569-34E91796D7C8}" type="presOf" srcId="{BC7B6043-1A79-43CA-837C-FC2283215294}" destId="{5F26FF09-633C-45DE-AE25-AC143890F7C6}" srcOrd="0" destOrd="0" presId="urn:microsoft.com/office/officeart/2016/7/layout/RepeatingBendingProcessNew"/>
    <dgm:cxn modelId="{35778477-6BCF-4383-B411-206CE6AB5E4A}" type="presOf" srcId="{A4A2C7BD-6EA9-4F41-9719-EDD5950B241E}" destId="{B0C7B877-26F2-40C9-8A94-1F433506BC87}" srcOrd="1" destOrd="0" presId="urn:microsoft.com/office/officeart/2016/7/layout/RepeatingBendingProcessNew"/>
    <dgm:cxn modelId="{4ECCC87A-7246-4881-BA52-B6458FF8CDEF}" type="presOf" srcId="{A3B193CF-6413-4FE6-BCD3-F545393EF46C}" destId="{92262072-89CE-4F48-83C3-E1DD5D1ABBE3}" srcOrd="1" destOrd="0" presId="urn:microsoft.com/office/officeart/2016/7/layout/RepeatingBendingProcessNew"/>
    <dgm:cxn modelId="{61243186-4CA9-4D81-94E0-FC86FB4A3E55}" type="presOf" srcId="{A2404A30-F826-45F8-863E-FD7687D80D97}" destId="{5FDD431D-A628-45BB-B3C2-71495CFC731D}" srcOrd="1" destOrd="0" presId="urn:microsoft.com/office/officeart/2016/7/layout/RepeatingBendingProcessNew"/>
    <dgm:cxn modelId="{77838B98-CF3F-4A13-B04B-4ABB54A36940}" type="presOf" srcId="{E3F6FB99-C54C-461E-9933-8E5ECE325D09}" destId="{C1AE3A6C-8221-4A4F-AC62-44F0B561A90A}" srcOrd="0" destOrd="0" presId="urn:microsoft.com/office/officeart/2016/7/layout/RepeatingBendingProcessNew"/>
    <dgm:cxn modelId="{D14EC9A1-07B0-490E-8519-0689927474CA}" srcId="{6D75D1C6-E11B-4511-92AB-65E55C862CED}" destId="{99BAFC1E-4F4A-40EF-A5C3-4BDDF0F6C6C1}" srcOrd="2" destOrd="0" parTransId="{3B257757-B19E-4B99-85F5-606868487365}" sibTransId="{A2404A30-F826-45F8-863E-FD7687D80D97}"/>
    <dgm:cxn modelId="{ED979DA3-0263-4722-8B82-9C686033528A}" srcId="{6D75D1C6-E11B-4511-92AB-65E55C862CED}" destId="{BC7B6043-1A79-43CA-837C-FC2283215294}" srcOrd="7" destOrd="0" parTransId="{93813DE9-6787-423C-86F2-D1BB343D4F3A}" sibTransId="{C258E1F4-F013-42D9-BC2A-D4116CE006C2}"/>
    <dgm:cxn modelId="{2E5698AA-B764-420B-9104-571CC630B74E}" type="presOf" srcId="{5AEF1A47-AE9F-467F-9068-5505B5AFE750}" destId="{11DA24E3-52E7-496F-911A-62BDB96375B0}" srcOrd="1" destOrd="0" presId="urn:microsoft.com/office/officeart/2016/7/layout/RepeatingBendingProcessNew"/>
    <dgm:cxn modelId="{EB5730AD-E31E-433A-81AD-6D18F436A643}" srcId="{6D75D1C6-E11B-4511-92AB-65E55C862CED}" destId="{90448630-7A21-4392-ABEF-40902EF8C71B}" srcOrd="3" destOrd="0" parTransId="{F141EC44-E34A-444F-83EF-5A3D5971A781}" sibTransId="{66B67B19-C546-49A4-B339-1F0D5E9AE66D}"/>
    <dgm:cxn modelId="{A55907AE-5E9D-4F5A-A2C6-63482A43D26E}" srcId="{6D75D1C6-E11B-4511-92AB-65E55C862CED}" destId="{28BAAD6A-6A8C-4602-9CFA-E12ED183032F}" srcOrd="4" destOrd="0" parTransId="{FD0F23B4-C122-4B5B-A086-B7D5CCACBB6C}" sibTransId="{A4A2C7BD-6EA9-4F41-9719-EDD5950B241E}"/>
    <dgm:cxn modelId="{E35FA1B4-CC61-4160-BD37-D80E864189A3}" type="presOf" srcId="{9FA067E9-78BD-4FD0-8AE1-D6C9CA703BB5}" destId="{1BA48453-676D-49D7-997F-68FB81BD3B55}" srcOrd="0" destOrd="0" presId="urn:microsoft.com/office/officeart/2016/7/layout/RepeatingBendingProcessNew"/>
    <dgm:cxn modelId="{5E5C2CCD-51BB-49F6-B5CE-2844A5D7756B}" type="presOf" srcId="{A1B8830C-5B78-43C1-9D55-63D585BB788A}" destId="{BAAD4F4E-6547-4A55-9152-A56BE12AE8E8}" srcOrd="0" destOrd="0" presId="urn:microsoft.com/office/officeart/2016/7/layout/RepeatingBendingProcessNew"/>
    <dgm:cxn modelId="{E49DBBD2-FCCD-46EF-ABCB-4A435F0AD577}" type="presOf" srcId="{99BAFC1E-4F4A-40EF-A5C3-4BDDF0F6C6C1}" destId="{F1105C39-0E1E-441C-8E1B-CAA2CA2F9E21}" srcOrd="0" destOrd="0" presId="urn:microsoft.com/office/officeart/2016/7/layout/RepeatingBendingProcessNew"/>
    <dgm:cxn modelId="{120EE7D8-0C9F-4F97-B5A3-46C6D9FFD4A4}" type="presOf" srcId="{F544CDC1-3BE7-421B-BF15-E8165F1A1048}" destId="{63BED1E0-CE1A-439C-8423-8A5381C3C2C6}" srcOrd="0" destOrd="0" presId="urn:microsoft.com/office/officeart/2016/7/layout/RepeatingBendingProcessNew"/>
    <dgm:cxn modelId="{F424ACDB-2B03-4292-8781-DC007020FBF3}" type="presOf" srcId="{A2404A30-F826-45F8-863E-FD7687D80D97}" destId="{269E1C1C-BBF8-44DE-93CD-59A76F0848C0}" srcOrd="0" destOrd="0" presId="urn:microsoft.com/office/officeart/2016/7/layout/RepeatingBendingProcessNew"/>
    <dgm:cxn modelId="{747DA0F3-9E53-4770-B253-5CD63BCDB268}" srcId="{6D75D1C6-E11B-4511-92AB-65E55C862CED}" destId="{EF630932-B310-4D9F-8326-5C4405313F57}" srcOrd="0" destOrd="0" parTransId="{5A6C3A11-9B90-4D6A-9201-08FC90557723}" sibTransId="{5AEF1A47-AE9F-467F-9068-5505B5AFE750}"/>
    <dgm:cxn modelId="{3FD2E5BA-BFF6-4C1B-AA89-44B133FD81A1}" type="presParOf" srcId="{FBAF423E-BD3F-4198-A589-34AD44666730}" destId="{4BA7202F-6EC9-41A2-8A5C-28D85DE1C70D}" srcOrd="0" destOrd="0" presId="urn:microsoft.com/office/officeart/2016/7/layout/RepeatingBendingProcessNew"/>
    <dgm:cxn modelId="{5B214CE6-E27E-42FD-8639-B80C01213336}" type="presParOf" srcId="{FBAF423E-BD3F-4198-A589-34AD44666730}" destId="{C6892CE8-E098-4756-99C0-F53FCA5EABF4}" srcOrd="1" destOrd="0" presId="urn:microsoft.com/office/officeart/2016/7/layout/RepeatingBendingProcessNew"/>
    <dgm:cxn modelId="{235E776B-3D9B-40D7-BB16-377B2BA9702A}" type="presParOf" srcId="{C6892CE8-E098-4756-99C0-F53FCA5EABF4}" destId="{11DA24E3-52E7-496F-911A-62BDB96375B0}" srcOrd="0" destOrd="0" presId="urn:microsoft.com/office/officeart/2016/7/layout/RepeatingBendingProcessNew"/>
    <dgm:cxn modelId="{137AA813-411F-4023-8D7D-A145E19BCA41}" type="presParOf" srcId="{FBAF423E-BD3F-4198-A589-34AD44666730}" destId="{BAAD4F4E-6547-4A55-9152-A56BE12AE8E8}" srcOrd="2" destOrd="0" presId="urn:microsoft.com/office/officeart/2016/7/layout/RepeatingBendingProcessNew"/>
    <dgm:cxn modelId="{7953BD36-491D-485D-9D76-68C0080DBDD2}" type="presParOf" srcId="{FBAF423E-BD3F-4198-A589-34AD44666730}" destId="{C1AE3A6C-8221-4A4F-AC62-44F0B561A90A}" srcOrd="3" destOrd="0" presId="urn:microsoft.com/office/officeart/2016/7/layout/RepeatingBendingProcessNew"/>
    <dgm:cxn modelId="{8B180642-EB94-4200-9025-48E98872BC41}" type="presParOf" srcId="{C1AE3A6C-8221-4A4F-AC62-44F0B561A90A}" destId="{4AC38AA4-ED68-472D-A0BA-841E5CCC88AE}" srcOrd="0" destOrd="0" presId="urn:microsoft.com/office/officeart/2016/7/layout/RepeatingBendingProcessNew"/>
    <dgm:cxn modelId="{789A95D6-93D6-40B9-9C51-D93F64478A02}" type="presParOf" srcId="{FBAF423E-BD3F-4198-A589-34AD44666730}" destId="{F1105C39-0E1E-441C-8E1B-CAA2CA2F9E21}" srcOrd="4" destOrd="0" presId="urn:microsoft.com/office/officeart/2016/7/layout/RepeatingBendingProcessNew"/>
    <dgm:cxn modelId="{C84895A9-3A1D-497C-8AD8-B0D3FD96D2B2}" type="presParOf" srcId="{FBAF423E-BD3F-4198-A589-34AD44666730}" destId="{269E1C1C-BBF8-44DE-93CD-59A76F0848C0}" srcOrd="5" destOrd="0" presId="urn:microsoft.com/office/officeart/2016/7/layout/RepeatingBendingProcessNew"/>
    <dgm:cxn modelId="{315BF8DF-C01A-4D7D-98D1-EBFFB372F855}" type="presParOf" srcId="{269E1C1C-BBF8-44DE-93CD-59A76F0848C0}" destId="{5FDD431D-A628-45BB-B3C2-71495CFC731D}" srcOrd="0" destOrd="0" presId="urn:microsoft.com/office/officeart/2016/7/layout/RepeatingBendingProcessNew"/>
    <dgm:cxn modelId="{5C8BBFC0-0CB9-4E4F-B9CD-CF4A3557BAB1}" type="presParOf" srcId="{FBAF423E-BD3F-4198-A589-34AD44666730}" destId="{2C71CA16-4B15-44D0-A935-47119BF84ED9}" srcOrd="6" destOrd="0" presId="urn:microsoft.com/office/officeart/2016/7/layout/RepeatingBendingProcessNew"/>
    <dgm:cxn modelId="{B7883C72-8345-4701-AEA9-083357F912BB}" type="presParOf" srcId="{FBAF423E-BD3F-4198-A589-34AD44666730}" destId="{204F7260-06AE-443D-BD39-34B2178ADCA6}" srcOrd="7" destOrd="0" presId="urn:microsoft.com/office/officeart/2016/7/layout/RepeatingBendingProcessNew"/>
    <dgm:cxn modelId="{DDDDEEA0-CD14-4E66-B955-B02326576D77}" type="presParOf" srcId="{204F7260-06AE-443D-BD39-34B2178ADCA6}" destId="{317EA221-9537-48ED-B7E8-834F98364CB9}" srcOrd="0" destOrd="0" presId="urn:microsoft.com/office/officeart/2016/7/layout/RepeatingBendingProcessNew"/>
    <dgm:cxn modelId="{E58CA6E9-4A38-4031-9682-F720C5E28969}" type="presParOf" srcId="{FBAF423E-BD3F-4198-A589-34AD44666730}" destId="{4CBC7394-2761-4D22-82BF-600FA3FD11D7}" srcOrd="8" destOrd="0" presId="urn:microsoft.com/office/officeart/2016/7/layout/RepeatingBendingProcessNew"/>
    <dgm:cxn modelId="{498B2420-079B-46A0-8F7C-7EECFEEC8E3C}" type="presParOf" srcId="{FBAF423E-BD3F-4198-A589-34AD44666730}" destId="{6D9AE451-3CFC-41C0-A390-11700DECC88D}" srcOrd="9" destOrd="0" presId="urn:microsoft.com/office/officeart/2016/7/layout/RepeatingBendingProcessNew"/>
    <dgm:cxn modelId="{5EF96F99-FEBC-4D0A-8100-73D0AE1AEBDB}" type="presParOf" srcId="{6D9AE451-3CFC-41C0-A390-11700DECC88D}" destId="{B0C7B877-26F2-40C9-8A94-1F433506BC87}" srcOrd="0" destOrd="0" presId="urn:microsoft.com/office/officeart/2016/7/layout/RepeatingBendingProcessNew"/>
    <dgm:cxn modelId="{BE1D1113-2DDA-412D-84F9-EF1B9D4EF083}" type="presParOf" srcId="{FBAF423E-BD3F-4198-A589-34AD44666730}" destId="{63BED1E0-CE1A-439C-8423-8A5381C3C2C6}" srcOrd="10" destOrd="0" presId="urn:microsoft.com/office/officeart/2016/7/layout/RepeatingBendingProcessNew"/>
    <dgm:cxn modelId="{79D3F9B7-92C7-476E-9BA9-006CFD861203}" type="presParOf" srcId="{FBAF423E-BD3F-4198-A589-34AD44666730}" destId="{1BA48453-676D-49D7-997F-68FB81BD3B55}" srcOrd="11" destOrd="0" presId="urn:microsoft.com/office/officeart/2016/7/layout/RepeatingBendingProcessNew"/>
    <dgm:cxn modelId="{75A7F9CB-4AAA-4693-900F-31DD2BB465BF}" type="presParOf" srcId="{1BA48453-676D-49D7-997F-68FB81BD3B55}" destId="{605F91E3-1ECD-4803-B7F2-2C7A9BE45E97}" srcOrd="0" destOrd="0" presId="urn:microsoft.com/office/officeart/2016/7/layout/RepeatingBendingProcessNew"/>
    <dgm:cxn modelId="{07B1858B-96D1-4729-8C79-4D51E005EF9D}" type="presParOf" srcId="{FBAF423E-BD3F-4198-A589-34AD44666730}" destId="{CD6149CE-01C4-42A4-BDA6-0B10D131AAB1}" srcOrd="12" destOrd="0" presId="urn:microsoft.com/office/officeart/2016/7/layout/RepeatingBendingProcessNew"/>
    <dgm:cxn modelId="{3EB16841-1B5F-48B8-AB71-375CED9382DD}" type="presParOf" srcId="{FBAF423E-BD3F-4198-A589-34AD44666730}" destId="{24AD1865-8EA0-4A72-B41C-2A2198AA9B24}" srcOrd="13" destOrd="0" presId="urn:microsoft.com/office/officeart/2016/7/layout/RepeatingBendingProcessNew"/>
    <dgm:cxn modelId="{73061F3E-BA62-46A2-933C-C9DF94C38043}" type="presParOf" srcId="{24AD1865-8EA0-4A72-B41C-2A2198AA9B24}" destId="{92262072-89CE-4F48-83C3-E1DD5D1ABBE3}" srcOrd="0" destOrd="0" presId="urn:microsoft.com/office/officeart/2016/7/layout/RepeatingBendingProcessNew"/>
    <dgm:cxn modelId="{5076D591-FAA6-457C-8012-21B7C74A681E}" type="presParOf" srcId="{FBAF423E-BD3F-4198-A589-34AD44666730}" destId="{5F26FF09-633C-45DE-AE25-AC143890F7C6}" srcOrd="14"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5785D2E-3606-4301-8519-883C4618FE0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00E96C4-DB09-46AD-9F48-7B6CECF529A9}">
      <dgm:prSet/>
      <dgm:spPr/>
      <dgm:t>
        <a:bodyPr/>
        <a:lstStyle/>
        <a:p>
          <a:pPr algn="ctr"/>
          <a:r>
            <a:rPr lang="en-IE"/>
            <a:t>Student Universal Support Ireland (SUSI) is the single awarding authority for all  grant applications </a:t>
          </a:r>
          <a:r>
            <a:rPr lang="en-IE">
              <a:hlinkClick xmlns:r="http://schemas.openxmlformats.org/officeDocument/2006/relationships" r:id="rId1"/>
            </a:rPr>
            <a:t>www.susi.ie</a:t>
          </a:r>
          <a:endParaRPr lang="en-US"/>
        </a:p>
      </dgm:t>
    </dgm:pt>
    <dgm:pt modelId="{72A3A0B9-DD5E-4F4E-B425-1952F9EBC44B}" type="parTrans" cxnId="{217818B6-4071-483F-9186-FC29FBA259E7}">
      <dgm:prSet/>
      <dgm:spPr/>
      <dgm:t>
        <a:bodyPr/>
        <a:lstStyle/>
        <a:p>
          <a:endParaRPr lang="en-US"/>
        </a:p>
      </dgm:t>
    </dgm:pt>
    <dgm:pt modelId="{0C854F0C-7970-4053-9170-3464CB96C91D}" type="sibTrans" cxnId="{217818B6-4071-483F-9186-FC29FBA259E7}">
      <dgm:prSet/>
      <dgm:spPr/>
      <dgm:t>
        <a:bodyPr/>
        <a:lstStyle/>
        <a:p>
          <a:endParaRPr lang="en-US"/>
        </a:p>
      </dgm:t>
    </dgm:pt>
    <dgm:pt modelId="{21A52DE6-EFC4-4720-AFF7-5A1ACEAF0BE1}">
      <dgm:prSet/>
      <dgm:spPr/>
      <dgm:t>
        <a:bodyPr/>
        <a:lstStyle/>
        <a:p>
          <a:pPr algn="ctr"/>
          <a:endParaRPr lang="en-US"/>
        </a:p>
      </dgm:t>
    </dgm:pt>
    <dgm:pt modelId="{C785E2AF-9C0E-4C3F-A78D-8DA19530572F}" type="parTrans" cxnId="{7B2539BF-698F-4050-AE43-4AF2DEDE904C}">
      <dgm:prSet/>
      <dgm:spPr/>
      <dgm:t>
        <a:bodyPr/>
        <a:lstStyle/>
        <a:p>
          <a:endParaRPr lang="en-US"/>
        </a:p>
      </dgm:t>
    </dgm:pt>
    <dgm:pt modelId="{C8A59AD1-E3A6-4B5F-A613-22E3FE35DBD7}" type="sibTrans" cxnId="{7B2539BF-698F-4050-AE43-4AF2DEDE904C}">
      <dgm:prSet/>
      <dgm:spPr/>
      <dgm:t>
        <a:bodyPr/>
        <a:lstStyle/>
        <a:p>
          <a:endParaRPr lang="en-US"/>
        </a:p>
      </dgm:t>
    </dgm:pt>
    <dgm:pt modelId="{AF22BDCB-2368-4650-A7A5-1710FC97FE5A}">
      <dgm:prSet/>
      <dgm:spPr/>
      <dgm:t>
        <a:bodyPr/>
        <a:lstStyle/>
        <a:p>
          <a:pPr algn="ctr"/>
          <a:r>
            <a:rPr lang="en-US"/>
            <a:t>Can complete Grant Eligibility Reckoner as a guide </a:t>
          </a:r>
        </a:p>
        <a:p>
          <a:pPr algn="ctr"/>
          <a:r>
            <a:rPr lang="en-IE"/>
            <a:t> </a:t>
          </a:r>
          <a:endParaRPr lang="en-US"/>
        </a:p>
      </dgm:t>
    </dgm:pt>
    <dgm:pt modelId="{D172F9F0-04F2-4082-83CE-CD0480B8BF5B}" type="parTrans" cxnId="{3693E664-9EBF-4333-8204-E401D9A85426}">
      <dgm:prSet/>
      <dgm:spPr/>
      <dgm:t>
        <a:bodyPr/>
        <a:lstStyle/>
        <a:p>
          <a:endParaRPr lang="en-US"/>
        </a:p>
      </dgm:t>
    </dgm:pt>
    <dgm:pt modelId="{8BCEDDFE-8390-47D9-93BF-086C66A7582F}" type="sibTrans" cxnId="{3693E664-9EBF-4333-8204-E401D9A85426}">
      <dgm:prSet/>
      <dgm:spPr/>
      <dgm:t>
        <a:bodyPr/>
        <a:lstStyle/>
        <a:p>
          <a:endParaRPr lang="en-US"/>
        </a:p>
      </dgm:t>
    </dgm:pt>
    <dgm:pt modelId="{5C42802E-86B6-4918-8719-CA586BA9D40B}" type="pres">
      <dgm:prSet presAssocID="{15785D2E-3606-4301-8519-883C4618FE0A}" presName="linear" presStyleCnt="0">
        <dgm:presLayoutVars>
          <dgm:animLvl val="lvl"/>
          <dgm:resizeHandles val="exact"/>
        </dgm:presLayoutVars>
      </dgm:prSet>
      <dgm:spPr/>
    </dgm:pt>
    <dgm:pt modelId="{2E9B3DA1-1610-4859-B175-E62BF7517EA1}" type="pres">
      <dgm:prSet presAssocID="{800E96C4-DB09-46AD-9F48-7B6CECF529A9}" presName="parentText" presStyleLbl="node1" presStyleIdx="0" presStyleCnt="3">
        <dgm:presLayoutVars>
          <dgm:chMax val="0"/>
          <dgm:bulletEnabled val="1"/>
        </dgm:presLayoutVars>
      </dgm:prSet>
      <dgm:spPr/>
    </dgm:pt>
    <dgm:pt modelId="{FD8AC6FB-3165-4931-9576-63B569EA6F2F}" type="pres">
      <dgm:prSet presAssocID="{0C854F0C-7970-4053-9170-3464CB96C91D}" presName="spacer" presStyleCnt="0"/>
      <dgm:spPr/>
    </dgm:pt>
    <dgm:pt modelId="{2EA874FD-86D4-43D3-B9F9-2E34E7E432DB}" type="pres">
      <dgm:prSet presAssocID="{21A52DE6-EFC4-4720-AFF7-5A1ACEAF0BE1}" presName="parentText" presStyleLbl="node1" presStyleIdx="1" presStyleCnt="3" custScaleY="50308">
        <dgm:presLayoutVars>
          <dgm:chMax val="0"/>
          <dgm:bulletEnabled val="1"/>
        </dgm:presLayoutVars>
      </dgm:prSet>
      <dgm:spPr/>
    </dgm:pt>
    <dgm:pt modelId="{388EC40E-36D4-4C71-83D9-D244D354BD7A}" type="pres">
      <dgm:prSet presAssocID="{C8A59AD1-E3A6-4B5F-A613-22E3FE35DBD7}" presName="spacer" presStyleCnt="0"/>
      <dgm:spPr/>
    </dgm:pt>
    <dgm:pt modelId="{EBAD0040-A8D7-4265-A0D5-F50B46F64012}" type="pres">
      <dgm:prSet presAssocID="{AF22BDCB-2368-4650-A7A5-1710FC97FE5A}" presName="parentText" presStyleLbl="node1" presStyleIdx="2" presStyleCnt="3">
        <dgm:presLayoutVars>
          <dgm:chMax val="0"/>
          <dgm:bulletEnabled val="1"/>
        </dgm:presLayoutVars>
      </dgm:prSet>
      <dgm:spPr/>
    </dgm:pt>
  </dgm:ptLst>
  <dgm:cxnLst>
    <dgm:cxn modelId="{C9886B1E-A7DE-4066-829A-D092BF2F0F95}" type="presOf" srcId="{15785D2E-3606-4301-8519-883C4618FE0A}" destId="{5C42802E-86B6-4918-8719-CA586BA9D40B}" srcOrd="0" destOrd="0" presId="urn:microsoft.com/office/officeart/2005/8/layout/vList2"/>
    <dgm:cxn modelId="{08A1C242-6B1B-4DCF-85F2-80C1E580C9D4}" type="presOf" srcId="{21A52DE6-EFC4-4720-AFF7-5A1ACEAF0BE1}" destId="{2EA874FD-86D4-43D3-B9F9-2E34E7E432DB}" srcOrd="0" destOrd="0" presId="urn:microsoft.com/office/officeart/2005/8/layout/vList2"/>
    <dgm:cxn modelId="{3693E664-9EBF-4333-8204-E401D9A85426}" srcId="{15785D2E-3606-4301-8519-883C4618FE0A}" destId="{AF22BDCB-2368-4650-A7A5-1710FC97FE5A}" srcOrd="2" destOrd="0" parTransId="{D172F9F0-04F2-4082-83CE-CD0480B8BF5B}" sibTransId="{8BCEDDFE-8390-47D9-93BF-086C66A7582F}"/>
    <dgm:cxn modelId="{217818B6-4071-483F-9186-FC29FBA259E7}" srcId="{15785D2E-3606-4301-8519-883C4618FE0A}" destId="{800E96C4-DB09-46AD-9F48-7B6CECF529A9}" srcOrd="0" destOrd="0" parTransId="{72A3A0B9-DD5E-4F4E-B425-1952F9EBC44B}" sibTransId="{0C854F0C-7970-4053-9170-3464CB96C91D}"/>
    <dgm:cxn modelId="{7B2539BF-698F-4050-AE43-4AF2DEDE904C}" srcId="{15785D2E-3606-4301-8519-883C4618FE0A}" destId="{21A52DE6-EFC4-4720-AFF7-5A1ACEAF0BE1}" srcOrd="1" destOrd="0" parTransId="{C785E2AF-9C0E-4C3F-A78D-8DA19530572F}" sibTransId="{C8A59AD1-E3A6-4B5F-A613-22E3FE35DBD7}"/>
    <dgm:cxn modelId="{8F77BCDA-4A37-4874-B311-001C83B3C5E7}" type="presOf" srcId="{800E96C4-DB09-46AD-9F48-7B6CECF529A9}" destId="{2E9B3DA1-1610-4859-B175-E62BF7517EA1}" srcOrd="0" destOrd="0" presId="urn:microsoft.com/office/officeart/2005/8/layout/vList2"/>
    <dgm:cxn modelId="{9E8EA9E8-45F1-4788-AA87-7777F00ACA16}" type="presOf" srcId="{AF22BDCB-2368-4650-A7A5-1710FC97FE5A}" destId="{EBAD0040-A8D7-4265-A0D5-F50B46F64012}" srcOrd="0" destOrd="0" presId="urn:microsoft.com/office/officeart/2005/8/layout/vList2"/>
    <dgm:cxn modelId="{99207737-6967-4C06-82A8-8CE491319BD3}" type="presParOf" srcId="{5C42802E-86B6-4918-8719-CA586BA9D40B}" destId="{2E9B3DA1-1610-4859-B175-E62BF7517EA1}" srcOrd="0" destOrd="0" presId="urn:microsoft.com/office/officeart/2005/8/layout/vList2"/>
    <dgm:cxn modelId="{F504A5A7-FB12-4592-9D76-38D6FDDB4D58}" type="presParOf" srcId="{5C42802E-86B6-4918-8719-CA586BA9D40B}" destId="{FD8AC6FB-3165-4931-9576-63B569EA6F2F}" srcOrd="1" destOrd="0" presId="urn:microsoft.com/office/officeart/2005/8/layout/vList2"/>
    <dgm:cxn modelId="{000105F3-4C1A-4911-9D24-6D22607CEBEA}" type="presParOf" srcId="{5C42802E-86B6-4918-8719-CA586BA9D40B}" destId="{2EA874FD-86D4-43D3-B9F9-2E34E7E432DB}" srcOrd="2" destOrd="0" presId="urn:microsoft.com/office/officeart/2005/8/layout/vList2"/>
    <dgm:cxn modelId="{05A57B9C-4868-482F-B60A-9D77EEFA66E4}" type="presParOf" srcId="{5C42802E-86B6-4918-8719-CA586BA9D40B}" destId="{388EC40E-36D4-4C71-83D9-D244D354BD7A}" srcOrd="3" destOrd="0" presId="urn:microsoft.com/office/officeart/2005/8/layout/vList2"/>
    <dgm:cxn modelId="{157D33F6-A57F-4F9C-B770-19D83FCA24C8}" type="presParOf" srcId="{5C42802E-86B6-4918-8719-CA586BA9D40B}" destId="{EBAD0040-A8D7-4265-A0D5-F50B46F64012}"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7DCF51-B1B0-4034-8694-95CF9E2B5FB5}">
      <dsp:nvSpPr>
        <dsp:cNvPr id="0" name=""/>
        <dsp:cNvSpPr/>
      </dsp:nvSpPr>
      <dsp:spPr>
        <a:xfrm rot="5400000">
          <a:off x="2452849" y="-804524"/>
          <a:ext cx="1206052" cy="310596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53340" rIns="106680" bIns="53340" numCol="1" spcCol="1270" anchor="ctr" anchorCtr="0">
          <a:noAutofit/>
        </a:bodyPr>
        <a:lstStyle/>
        <a:p>
          <a:pPr marL="114300" lvl="1" indent="-114300" algn="l" defTabSz="622300">
            <a:lnSpc>
              <a:spcPct val="90000"/>
            </a:lnSpc>
            <a:spcBef>
              <a:spcPct val="0"/>
            </a:spcBef>
            <a:spcAft>
              <a:spcPct val="15000"/>
            </a:spcAft>
            <a:buChar char="•"/>
          </a:pPr>
          <a:r>
            <a:rPr lang="en-GB" sz="1400" kern="1200"/>
            <a:t>Level 8:  typically: 2x H5 &amp; 4x O6/H7*</a:t>
          </a:r>
        </a:p>
        <a:p>
          <a:pPr marL="114300" lvl="1" indent="-114300" algn="l" defTabSz="622300">
            <a:lnSpc>
              <a:spcPct val="90000"/>
            </a:lnSpc>
            <a:spcBef>
              <a:spcPct val="0"/>
            </a:spcBef>
            <a:spcAft>
              <a:spcPct val="15000"/>
            </a:spcAft>
            <a:buChar char="•"/>
          </a:pPr>
          <a:r>
            <a:rPr lang="en-GB" sz="1400" kern="1200"/>
            <a:t>Level 7: 5xO6/H7</a:t>
          </a:r>
        </a:p>
        <a:p>
          <a:pPr marL="114300" lvl="1" indent="-114300" algn="l" defTabSz="622300">
            <a:lnSpc>
              <a:spcPct val="90000"/>
            </a:lnSpc>
            <a:spcBef>
              <a:spcPct val="0"/>
            </a:spcBef>
            <a:spcAft>
              <a:spcPct val="15000"/>
            </a:spcAft>
            <a:buChar char="•"/>
          </a:pPr>
          <a:r>
            <a:rPr lang="en-GB" sz="1400" kern="1200"/>
            <a:t>(incl. maths, </a:t>
          </a:r>
          <a:r>
            <a:rPr lang="en-GB" sz="1400" kern="1200" err="1"/>
            <a:t>Eng</a:t>
          </a:r>
          <a:r>
            <a:rPr lang="en-GB" sz="1400" kern="1200"/>
            <a:t>, Irish &amp;/Or 3</a:t>
          </a:r>
          <a:r>
            <a:rPr lang="en-GB" sz="1400" kern="1200" baseline="30000"/>
            <a:t>rd</a:t>
          </a:r>
          <a:r>
            <a:rPr lang="en-GB" sz="1400" kern="1200"/>
            <a:t> lang.*)</a:t>
          </a:r>
        </a:p>
      </dsp:txBody>
      <dsp:txXfrm rot="-5400000">
        <a:off x="1502892" y="204308"/>
        <a:ext cx="3047093" cy="1088302"/>
      </dsp:txXfrm>
    </dsp:sp>
    <dsp:sp modelId="{B2CE5054-D811-4D63-9520-87AB3332498E}">
      <dsp:nvSpPr>
        <dsp:cNvPr id="0" name=""/>
        <dsp:cNvSpPr/>
      </dsp:nvSpPr>
      <dsp:spPr>
        <a:xfrm>
          <a:off x="94601" y="3099"/>
          <a:ext cx="1408290" cy="14907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n-GB" sz="1400" b="1" kern="1200"/>
            <a:t>Minimum Entry Requirements:</a:t>
          </a:r>
        </a:p>
      </dsp:txBody>
      <dsp:txXfrm>
        <a:off x="163348" y="71846"/>
        <a:ext cx="1270796" cy="1353226"/>
      </dsp:txXfrm>
    </dsp:sp>
    <dsp:sp modelId="{55E2DA6E-A37A-4D3B-BA44-67F3947AB33A}">
      <dsp:nvSpPr>
        <dsp:cNvPr id="0" name=""/>
        <dsp:cNvSpPr/>
      </dsp:nvSpPr>
      <dsp:spPr>
        <a:xfrm rot="5400000">
          <a:off x="2369578" y="760731"/>
          <a:ext cx="1372595" cy="310596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53340" rIns="106680" bIns="53340" numCol="1" spcCol="1270" anchor="ctr" anchorCtr="0">
          <a:noAutofit/>
        </a:bodyPr>
        <a:lstStyle/>
        <a:p>
          <a:pPr marL="114300" lvl="1" indent="-114300" algn="l" defTabSz="622300">
            <a:lnSpc>
              <a:spcPct val="90000"/>
            </a:lnSpc>
            <a:spcBef>
              <a:spcPct val="0"/>
            </a:spcBef>
            <a:spcAft>
              <a:spcPct val="15000"/>
            </a:spcAft>
            <a:buFont typeface="Arial" panose="020B0604020202020204" pitchFamily="34" charset="0"/>
            <a:buNone/>
          </a:pPr>
          <a:r>
            <a:rPr lang="en-GB" sz="1400" kern="1200"/>
            <a:t>Example:</a:t>
          </a:r>
        </a:p>
        <a:p>
          <a:pPr marL="114300" lvl="1" indent="-114300" algn="l" defTabSz="622300">
            <a:lnSpc>
              <a:spcPct val="90000"/>
            </a:lnSpc>
            <a:spcBef>
              <a:spcPct val="0"/>
            </a:spcBef>
            <a:spcAft>
              <a:spcPct val="15000"/>
            </a:spcAft>
            <a:buFont typeface="Arial" panose="020B0604020202020204" pitchFamily="34" charset="0"/>
            <a:buChar char="•"/>
          </a:pPr>
          <a:r>
            <a:rPr lang="en-GB" sz="1400" kern="1200"/>
            <a:t>Primary teaching Mary I </a:t>
          </a:r>
          <a:r>
            <a:rPr lang="en-GB" sz="1400" b="1" kern="1200"/>
            <a:t>Irish = H4; </a:t>
          </a:r>
        </a:p>
        <a:p>
          <a:pPr marL="114300" lvl="1" indent="-114300" algn="l" defTabSz="622300">
            <a:lnSpc>
              <a:spcPct val="90000"/>
            </a:lnSpc>
            <a:spcBef>
              <a:spcPct val="0"/>
            </a:spcBef>
            <a:spcAft>
              <a:spcPct val="15000"/>
            </a:spcAft>
            <a:buFont typeface="Arial" panose="020B0604020202020204" pitchFamily="34" charset="0"/>
            <a:buChar char="•"/>
          </a:pPr>
          <a:r>
            <a:rPr lang="en-GB" sz="1400" kern="1200"/>
            <a:t>Sport &amp; Exercise Science UL </a:t>
          </a:r>
          <a:r>
            <a:rPr lang="en-GB" sz="1400" b="1" kern="1200"/>
            <a:t>Science</a:t>
          </a:r>
          <a:r>
            <a:rPr lang="en-GB" sz="1400" kern="1200"/>
            <a:t> </a:t>
          </a:r>
          <a:r>
            <a:rPr lang="en-GB" sz="1400" b="1" kern="1200"/>
            <a:t>= O3/H7</a:t>
          </a:r>
          <a:r>
            <a:rPr lang="en-GB" sz="1400" kern="1200"/>
            <a:t>;</a:t>
          </a:r>
        </a:p>
        <a:p>
          <a:pPr marL="114300" lvl="1" indent="-114300" algn="l" defTabSz="622300">
            <a:lnSpc>
              <a:spcPct val="90000"/>
            </a:lnSpc>
            <a:spcBef>
              <a:spcPct val="0"/>
            </a:spcBef>
            <a:spcAft>
              <a:spcPct val="15000"/>
            </a:spcAft>
            <a:buFont typeface="Arial" panose="020B0604020202020204" pitchFamily="34" charset="0"/>
            <a:buChar char="•"/>
          </a:pPr>
          <a:r>
            <a:rPr lang="en-GB" sz="1400" kern="1200"/>
            <a:t>Mathematical Science UG M</a:t>
          </a:r>
          <a:r>
            <a:rPr lang="en-GB" sz="1400" b="1" kern="1200"/>
            <a:t>aths = H5/O1</a:t>
          </a:r>
        </a:p>
      </dsp:txBody>
      <dsp:txXfrm rot="-5400000">
        <a:off x="1502892" y="1694423"/>
        <a:ext cx="3038963" cy="1238585"/>
      </dsp:txXfrm>
    </dsp:sp>
    <dsp:sp modelId="{F7B2D938-205B-4715-8011-E49550838239}">
      <dsp:nvSpPr>
        <dsp:cNvPr id="0" name=""/>
        <dsp:cNvSpPr/>
      </dsp:nvSpPr>
      <dsp:spPr>
        <a:xfrm>
          <a:off x="94601" y="1568355"/>
          <a:ext cx="1408290" cy="14907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n-GB" sz="1400" b="1" kern="1200"/>
            <a:t>Subject Specific Requirements:</a:t>
          </a:r>
        </a:p>
      </dsp:txBody>
      <dsp:txXfrm>
        <a:off x="163348" y="1637102"/>
        <a:ext cx="1270796" cy="1353226"/>
      </dsp:txXfrm>
    </dsp:sp>
    <dsp:sp modelId="{7A7C2471-3F9B-4033-B9AE-F9A1C9C01E10}">
      <dsp:nvSpPr>
        <dsp:cNvPr id="0" name=""/>
        <dsp:cNvSpPr/>
      </dsp:nvSpPr>
      <dsp:spPr>
        <a:xfrm rot="5400000">
          <a:off x="2459588" y="2325987"/>
          <a:ext cx="1192576" cy="310596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53340" rIns="106680" bIns="53340" numCol="1" spcCol="1270" anchor="ctr" anchorCtr="0">
          <a:noAutofit/>
        </a:bodyPr>
        <a:lstStyle/>
        <a:p>
          <a:pPr marL="57150" lvl="1" indent="-57150" algn="l" defTabSz="488950">
            <a:lnSpc>
              <a:spcPct val="90000"/>
            </a:lnSpc>
            <a:spcBef>
              <a:spcPct val="0"/>
            </a:spcBef>
            <a:spcAft>
              <a:spcPct val="15000"/>
            </a:spcAft>
            <a:buChar char="•"/>
          </a:pPr>
          <a:r>
            <a:rPr lang="en-GB" sz="1100" kern="1200"/>
            <a:t> </a:t>
          </a:r>
          <a:r>
            <a:rPr lang="en-GB" sz="1400" kern="1200"/>
            <a:t>Total points from Students’ best six subjects</a:t>
          </a:r>
        </a:p>
        <a:p>
          <a:pPr marL="114300" lvl="1" indent="-114300" algn="l" defTabSz="622300">
            <a:lnSpc>
              <a:spcPct val="90000"/>
            </a:lnSpc>
            <a:spcBef>
              <a:spcPct val="0"/>
            </a:spcBef>
            <a:spcAft>
              <a:spcPct val="15000"/>
            </a:spcAft>
            <a:buChar char="•"/>
          </a:pPr>
          <a:r>
            <a:rPr lang="en-GB" sz="1400" kern="1200"/>
            <a:t>(*bonus maths) </a:t>
          </a:r>
        </a:p>
      </dsp:txBody>
      <dsp:txXfrm rot="-5400000">
        <a:off x="1502893" y="3340900"/>
        <a:ext cx="3047751" cy="1076142"/>
      </dsp:txXfrm>
    </dsp:sp>
    <dsp:sp modelId="{7A55E429-404C-4EA5-BEB8-4389885D42FC}">
      <dsp:nvSpPr>
        <dsp:cNvPr id="0" name=""/>
        <dsp:cNvSpPr/>
      </dsp:nvSpPr>
      <dsp:spPr>
        <a:xfrm>
          <a:off x="94601" y="3133612"/>
          <a:ext cx="1408290" cy="14907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n-GB" sz="1400" b="1" kern="1200"/>
            <a:t>Points Requirement:</a:t>
          </a:r>
        </a:p>
      </dsp:txBody>
      <dsp:txXfrm>
        <a:off x="163348" y="3202359"/>
        <a:ext cx="1270796" cy="1353226"/>
      </dsp:txXfrm>
    </dsp:sp>
    <dsp:sp modelId="{857C271A-DE4E-4848-895F-D04DEFEAF30D}">
      <dsp:nvSpPr>
        <dsp:cNvPr id="0" name=""/>
        <dsp:cNvSpPr/>
      </dsp:nvSpPr>
      <dsp:spPr>
        <a:xfrm rot="5400000">
          <a:off x="2427015" y="3816436"/>
          <a:ext cx="1407335" cy="3255583"/>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GB" sz="1300" b="0" i="0" kern="1200"/>
            <a:t>Certain courses are Restricted-Application Courses </a:t>
          </a:r>
          <a:endParaRPr lang="en-GB" sz="1300" kern="1200"/>
        </a:p>
        <a:p>
          <a:pPr marL="114300" lvl="1" indent="-114300" algn="l" defTabSz="577850">
            <a:lnSpc>
              <a:spcPct val="90000"/>
            </a:lnSpc>
            <a:spcBef>
              <a:spcPct val="0"/>
            </a:spcBef>
            <a:spcAft>
              <a:spcPct val="15000"/>
            </a:spcAft>
            <a:buChar char="•"/>
          </a:pPr>
          <a:r>
            <a:rPr lang="en-GB" sz="1300" b="0" i="0" kern="1200"/>
            <a:t>They have early assessment procedures </a:t>
          </a:r>
          <a:endParaRPr lang="en-GB" sz="1300" kern="1200"/>
        </a:p>
        <a:p>
          <a:pPr marL="114300" lvl="1" indent="-114300" algn="l" defTabSz="577850">
            <a:lnSpc>
              <a:spcPct val="90000"/>
            </a:lnSpc>
            <a:spcBef>
              <a:spcPct val="0"/>
            </a:spcBef>
            <a:spcAft>
              <a:spcPct val="15000"/>
            </a:spcAft>
            <a:buChar char="•"/>
          </a:pPr>
          <a:r>
            <a:rPr lang="en-GB" sz="1300" b="0" i="0" kern="1200"/>
            <a:t>(must apply by 1</a:t>
          </a:r>
          <a:r>
            <a:rPr lang="en-GB" sz="1300" b="0" i="0" kern="1200" baseline="30000"/>
            <a:t>st</a:t>
          </a:r>
          <a:r>
            <a:rPr lang="en-GB" sz="1300" b="0" i="0" kern="1200"/>
            <a:t> Feb)</a:t>
          </a:r>
          <a:endParaRPr lang="en-GB" sz="1300" kern="1200"/>
        </a:p>
        <a:p>
          <a:pPr marL="114300" lvl="1" indent="-114300" algn="l" defTabSz="577850">
            <a:lnSpc>
              <a:spcPct val="90000"/>
            </a:lnSpc>
            <a:spcBef>
              <a:spcPct val="0"/>
            </a:spcBef>
            <a:spcAft>
              <a:spcPct val="15000"/>
            </a:spcAft>
            <a:buChar char="•"/>
          </a:pPr>
          <a:r>
            <a:rPr lang="en-GB" sz="1300" kern="1200"/>
            <a:t>E.g. HPAT; Art portfolio; Interview</a:t>
          </a:r>
        </a:p>
        <a:p>
          <a:pPr marL="114300" lvl="1" indent="-114300" algn="l" defTabSz="577850">
            <a:lnSpc>
              <a:spcPct val="90000"/>
            </a:lnSpc>
            <a:spcBef>
              <a:spcPct val="0"/>
            </a:spcBef>
            <a:spcAft>
              <a:spcPct val="15000"/>
            </a:spcAft>
            <a:buChar char="•"/>
          </a:pPr>
          <a:r>
            <a:rPr lang="en-GB" sz="1300" kern="1200"/>
            <a:t>Check cao.ie</a:t>
          </a:r>
        </a:p>
      </dsp:txBody>
      <dsp:txXfrm rot="-5400000">
        <a:off x="1502891" y="4809260"/>
        <a:ext cx="3186883" cy="1269935"/>
      </dsp:txXfrm>
    </dsp:sp>
    <dsp:sp modelId="{67A5DF73-DE89-4EEB-A8C0-E0279C93A71F}">
      <dsp:nvSpPr>
        <dsp:cNvPr id="0" name=""/>
        <dsp:cNvSpPr/>
      </dsp:nvSpPr>
      <dsp:spPr>
        <a:xfrm>
          <a:off x="94601" y="4698868"/>
          <a:ext cx="1408290" cy="14907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n-GB" sz="1400" b="1" kern="1200"/>
            <a:t>***Additional Requirement:</a:t>
          </a:r>
        </a:p>
      </dsp:txBody>
      <dsp:txXfrm>
        <a:off x="163348" y="4767615"/>
        <a:ext cx="1270796" cy="13532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892CE8-E098-4756-99C0-F53FCA5EABF4}">
      <dsp:nvSpPr>
        <dsp:cNvPr id="0" name=""/>
        <dsp:cNvSpPr/>
      </dsp:nvSpPr>
      <dsp:spPr>
        <a:xfrm>
          <a:off x="2700273" y="465737"/>
          <a:ext cx="359159" cy="91440"/>
        </a:xfrm>
        <a:custGeom>
          <a:avLst/>
          <a:gdLst/>
          <a:ahLst/>
          <a:cxnLst/>
          <a:rect l="0" t="0" r="0" b="0"/>
          <a:pathLst>
            <a:path>
              <a:moveTo>
                <a:pt x="0" y="45720"/>
              </a:moveTo>
              <a:lnTo>
                <a:pt x="359159" y="45720"/>
              </a:lnTo>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70109" y="509508"/>
        <a:ext cx="19487" cy="3897"/>
      </dsp:txXfrm>
    </dsp:sp>
    <dsp:sp modelId="{4BA7202F-6EC9-41A2-8A5C-28D85DE1C70D}">
      <dsp:nvSpPr>
        <dsp:cNvPr id="0" name=""/>
        <dsp:cNvSpPr/>
      </dsp:nvSpPr>
      <dsp:spPr>
        <a:xfrm>
          <a:off x="1007469" y="3075"/>
          <a:ext cx="1694604" cy="1016762"/>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037" tIns="87162" rIns="83037" bIns="87162" numCol="1" spcCol="1270" anchor="ctr" anchorCtr="0">
          <a:noAutofit/>
        </a:bodyPr>
        <a:lstStyle/>
        <a:p>
          <a:pPr marL="0" lvl="0" indent="0" algn="ctr" defTabSz="533400">
            <a:lnSpc>
              <a:spcPct val="90000"/>
            </a:lnSpc>
            <a:spcBef>
              <a:spcPct val="0"/>
            </a:spcBef>
            <a:spcAft>
              <a:spcPct val="35000"/>
            </a:spcAft>
            <a:buNone/>
          </a:pPr>
          <a:r>
            <a:rPr lang="en-US" sz="1200" b="1" kern="1200"/>
            <a:t>Round 1: Offer made 4 days following LC results</a:t>
          </a:r>
        </a:p>
      </dsp:txBody>
      <dsp:txXfrm>
        <a:off x="1007469" y="3075"/>
        <a:ext cx="1694604" cy="1016762"/>
      </dsp:txXfrm>
    </dsp:sp>
    <dsp:sp modelId="{C1AE3A6C-8221-4A4F-AC62-44F0B561A90A}">
      <dsp:nvSpPr>
        <dsp:cNvPr id="0" name=""/>
        <dsp:cNvSpPr/>
      </dsp:nvSpPr>
      <dsp:spPr>
        <a:xfrm>
          <a:off x="1854771" y="1018038"/>
          <a:ext cx="2084363" cy="359159"/>
        </a:xfrm>
        <a:custGeom>
          <a:avLst/>
          <a:gdLst/>
          <a:ahLst/>
          <a:cxnLst/>
          <a:rect l="0" t="0" r="0" b="0"/>
          <a:pathLst>
            <a:path>
              <a:moveTo>
                <a:pt x="2084363" y="0"/>
              </a:moveTo>
              <a:lnTo>
                <a:pt x="2084363" y="196679"/>
              </a:lnTo>
              <a:lnTo>
                <a:pt x="0" y="196679"/>
              </a:lnTo>
              <a:lnTo>
                <a:pt x="0" y="359159"/>
              </a:lnTo>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43941" y="1195669"/>
        <a:ext cx="106024" cy="3897"/>
      </dsp:txXfrm>
    </dsp:sp>
    <dsp:sp modelId="{BAAD4F4E-6547-4A55-9152-A56BE12AE8E8}">
      <dsp:nvSpPr>
        <dsp:cNvPr id="0" name=""/>
        <dsp:cNvSpPr/>
      </dsp:nvSpPr>
      <dsp:spPr>
        <a:xfrm>
          <a:off x="3091833" y="3075"/>
          <a:ext cx="1694604" cy="1016762"/>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037" tIns="87162" rIns="83037" bIns="87162" numCol="1" spcCol="1270" anchor="ctr" anchorCtr="0">
          <a:noAutofit/>
        </a:bodyPr>
        <a:lstStyle/>
        <a:p>
          <a:pPr marL="0" lvl="0" indent="0" algn="ctr" defTabSz="533400">
            <a:lnSpc>
              <a:spcPct val="90000"/>
            </a:lnSpc>
            <a:spcBef>
              <a:spcPct val="0"/>
            </a:spcBef>
            <a:spcAft>
              <a:spcPct val="35000"/>
            </a:spcAft>
            <a:buNone/>
          </a:pPr>
          <a:r>
            <a:rPr lang="en-IE" sz="1200" b="1" kern="1200"/>
            <a:t>Accept Round 1 within 6 days </a:t>
          </a:r>
          <a:endParaRPr lang="en-US" sz="1200" kern="1200"/>
        </a:p>
      </dsp:txBody>
      <dsp:txXfrm>
        <a:off x="3091833" y="3075"/>
        <a:ext cx="1694604" cy="1016762"/>
      </dsp:txXfrm>
    </dsp:sp>
    <dsp:sp modelId="{269E1C1C-BBF8-44DE-93CD-59A76F0848C0}">
      <dsp:nvSpPr>
        <dsp:cNvPr id="0" name=""/>
        <dsp:cNvSpPr/>
      </dsp:nvSpPr>
      <dsp:spPr>
        <a:xfrm>
          <a:off x="2700273" y="1872259"/>
          <a:ext cx="359159" cy="91440"/>
        </a:xfrm>
        <a:custGeom>
          <a:avLst/>
          <a:gdLst/>
          <a:ahLst/>
          <a:cxnLst/>
          <a:rect l="0" t="0" r="0" b="0"/>
          <a:pathLst>
            <a:path>
              <a:moveTo>
                <a:pt x="0" y="45720"/>
              </a:moveTo>
              <a:lnTo>
                <a:pt x="359159" y="45720"/>
              </a:lnTo>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70109" y="1916030"/>
        <a:ext cx="19487" cy="3897"/>
      </dsp:txXfrm>
    </dsp:sp>
    <dsp:sp modelId="{F1105C39-0E1E-441C-8E1B-CAA2CA2F9E21}">
      <dsp:nvSpPr>
        <dsp:cNvPr id="0" name=""/>
        <dsp:cNvSpPr/>
      </dsp:nvSpPr>
      <dsp:spPr>
        <a:xfrm>
          <a:off x="1007469" y="1409597"/>
          <a:ext cx="1694604" cy="1016762"/>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037" tIns="87162" rIns="83037" bIns="87162" numCol="1" spcCol="1270" anchor="ctr" anchorCtr="0">
          <a:noAutofit/>
        </a:bodyPr>
        <a:lstStyle/>
        <a:p>
          <a:pPr marL="0" lvl="0" indent="0" algn="ctr" defTabSz="533400">
            <a:lnSpc>
              <a:spcPct val="90000"/>
            </a:lnSpc>
            <a:spcBef>
              <a:spcPct val="0"/>
            </a:spcBef>
            <a:spcAft>
              <a:spcPct val="35000"/>
            </a:spcAft>
            <a:buNone/>
          </a:pPr>
          <a:r>
            <a:rPr lang="en-IE" sz="1200" b="1" kern="1200"/>
            <a:t>Round 2:  Offers made 1 week later</a:t>
          </a:r>
          <a:endParaRPr lang="en-US" sz="1200" b="1" kern="1200"/>
        </a:p>
      </dsp:txBody>
      <dsp:txXfrm>
        <a:off x="1007469" y="1409597"/>
        <a:ext cx="1694604" cy="1016762"/>
      </dsp:txXfrm>
    </dsp:sp>
    <dsp:sp modelId="{204F7260-06AE-443D-BD39-34B2178ADCA6}">
      <dsp:nvSpPr>
        <dsp:cNvPr id="0" name=""/>
        <dsp:cNvSpPr/>
      </dsp:nvSpPr>
      <dsp:spPr>
        <a:xfrm>
          <a:off x="1854771" y="2424560"/>
          <a:ext cx="2084363" cy="359159"/>
        </a:xfrm>
        <a:custGeom>
          <a:avLst/>
          <a:gdLst/>
          <a:ahLst/>
          <a:cxnLst/>
          <a:rect l="0" t="0" r="0" b="0"/>
          <a:pathLst>
            <a:path>
              <a:moveTo>
                <a:pt x="2084363" y="0"/>
              </a:moveTo>
              <a:lnTo>
                <a:pt x="2084363" y="196679"/>
              </a:lnTo>
              <a:lnTo>
                <a:pt x="0" y="196679"/>
              </a:lnTo>
              <a:lnTo>
                <a:pt x="0" y="359159"/>
              </a:lnTo>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43941" y="2602191"/>
        <a:ext cx="106024" cy="3897"/>
      </dsp:txXfrm>
    </dsp:sp>
    <dsp:sp modelId="{2C71CA16-4B15-44D0-A935-47119BF84ED9}">
      <dsp:nvSpPr>
        <dsp:cNvPr id="0" name=""/>
        <dsp:cNvSpPr/>
      </dsp:nvSpPr>
      <dsp:spPr>
        <a:xfrm>
          <a:off x="3091833" y="1409597"/>
          <a:ext cx="1694604" cy="1016762"/>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037" tIns="87162" rIns="83037" bIns="87162" numCol="1" spcCol="1270" anchor="ctr" anchorCtr="0">
          <a:noAutofit/>
        </a:bodyPr>
        <a:lstStyle/>
        <a:p>
          <a:pPr marL="0" lvl="0" indent="0" algn="ctr" defTabSz="533400">
            <a:lnSpc>
              <a:spcPct val="90000"/>
            </a:lnSpc>
            <a:spcBef>
              <a:spcPct val="0"/>
            </a:spcBef>
            <a:spcAft>
              <a:spcPct val="35000"/>
            </a:spcAft>
            <a:buNone/>
          </a:pPr>
          <a:r>
            <a:rPr lang="en-IE" sz="1200" b="1" kern="1200"/>
            <a:t>Accept Round 2 offer </a:t>
          </a:r>
          <a:r>
            <a:rPr lang="en-IE" sz="1200" b="1" kern="1200">
              <a:solidFill>
                <a:srgbClr val="FF0000"/>
              </a:solidFill>
            </a:rPr>
            <a:t>within 2 days</a:t>
          </a:r>
          <a:endParaRPr lang="en-US" sz="1200" kern="1200">
            <a:solidFill>
              <a:srgbClr val="FF0000"/>
            </a:solidFill>
          </a:endParaRPr>
        </a:p>
      </dsp:txBody>
      <dsp:txXfrm>
        <a:off x="3091833" y="1409597"/>
        <a:ext cx="1694604" cy="1016762"/>
      </dsp:txXfrm>
    </dsp:sp>
    <dsp:sp modelId="{6D9AE451-3CFC-41C0-A390-11700DECC88D}">
      <dsp:nvSpPr>
        <dsp:cNvPr id="0" name=""/>
        <dsp:cNvSpPr/>
      </dsp:nvSpPr>
      <dsp:spPr>
        <a:xfrm>
          <a:off x="2700273" y="3278780"/>
          <a:ext cx="359159" cy="91440"/>
        </a:xfrm>
        <a:custGeom>
          <a:avLst/>
          <a:gdLst/>
          <a:ahLst/>
          <a:cxnLst/>
          <a:rect l="0" t="0" r="0" b="0"/>
          <a:pathLst>
            <a:path>
              <a:moveTo>
                <a:pt x="0" y="45720"/>
              </a:moveTo>
              <a:lnTo>
                <a:pt x="359159" y="45720"/>
              </a:lnTo>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70109" y="3322552"/>
        <a:ext cx="19487" cy="3897"/>
      </dsp:txXfrm>
    </dsp:sp>
    <dsp:sp modelId="{4CBC7394-2761-4D22-82BF-600FA3FD11D7}">
      <dsp:nvSpPr>
        <dsp:cNvPr id="0" name=""/>
        <dsp:cNvSpPr/>
      </dsp:nvSpPr>
      <dsp:spPr>
        <a:xfrm>
          <a:off x="1007469" y="2816119"/>
          <a:ext cx="1694604" cy="1016762"/>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037" tIns="87162" rIns="83037" bIns="87162" numCol="1" spcCol="1270" anchor="ctr" anchorCtr="0">
          <a:noAutofit/>
        </a:bodyPr>
        <a:lstStyle/>
        <a:p>
          <a:pPr marL="0" lvl="0" indent="0" algn="ctr" defTabSz="533400">
            <a:lnSpc>
              <a:spcPct val="90000"/>
            </a:lnSpc>
            <a:spcBef>
              <a:spcPct val="0"/>
            </a:spcBef>
            <a:spcAft>
              <a:spcPct val="35000"/>
            </a:spcAft>
            <a:buNone/>
          </a:pPr>
          <a:r>
            <a:rPr lang="en-IE" sz="1200" b="1" kern="1200"/>
            <a:t>Subsequent rounds:  Aimed at filling any remaining vacancies </a:t>
          </a:r>
          <a:endParaRPr lang="en-US" sz="1200" b="1" kern="1200"/>
        </a:p>
      </dsp:txBody>
      <dsp:txXfrm>
        <a:off x="1007469" y="2816119"/>
        <a:ext cx="1694604" cy="1016762"/>
      </dsp:txXfrm>
    </dsp:sp>
    <dsp:sp modelId="{1BA48453-676D-49D7-997F-68FB81BD3B55}">
      <dsp:nvSpPr>
        <dsp:cNvPr id="0" name=""/>
        <dsp:cNvSpPr/>
      </dsp:nvSpPr>
      <dsp:spPr>
        <a:xfrm>
          <a:off x="1854771" y="3831082"/>
          <a:ext cx="2084363" cy="359159"/>
        </a:xfrm>
        <a:custGeom>
          <a:avLst/>
          <a:gdLst/>
          <a:ahLst/>
          <a:cxnLst/>
          <a:rect l="0" t="0" r="0" b="0"/>
          <a:pathLst>
            <a:path>
              <a:moveTo>
                <a:pt x="2084363" y="0"/>
              </a:moveTo>
              <a:lnTo>
                <a:pt x="2084363" y="196679"/>
              </a:lnTo>
              <a:lnTo>
                <a:pt x="0" y="196679"/>
              </a:lnTo>
              <a:lnTo>
                <a:pt x="0" y="359159"/>
              </a:lnTo>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43941" y="4008713"/>
        <a:ext cx="106024" cy="3897"/>
      </dsp:txXfrm>
    </dsp:sp>
    <dsp:sp modelId="{63BED1E0-CE1A-439C-8423-8A5381C3C2C6}">
      <dsp:nvSpPr>
        <dsp:cNvPr id="0" name=""/>
        <dsp:cNvSpPr/>
      </dsp:nvSpPr>
      <dsp:spPr>
        <a:xfrm>
          <a:off x="3091833" y="2816119"/>
          <a:ext cx="1694604" cy="1016762"/>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037" tIns="87162" rIns="83037" bIns="87162" numCol="1" spcCol="1270" anchor="ctr" anchorCtr="0">
          <a:noAutofit/>
        </a:bodyPr>
        <a:lstStyle/>
        <a:p>
          <a:pPr marL="0" lvl="0" indent="0" algn="ctr" defTabSz="533400">
            <a:lnSpc>
              <a:spcPct val="90000"/>
            </a:lnSpc>
            <a:spcBef>
              <a:spcPct val="0"/>
            </a:spcBef>
            <a:spcAft>
              <a:spcPct val="35000"/>
            </a:spcAft>
            <a:buNone/>
          </a:pPr>
          <a:r>
            <a:rPr lang="en-IE" sz="1200" kern="1200"/>
            <a:t>To accept offer, follow instructions carefully and reply within deadline</a:t>
          </a:r>
          <a:endParaRPr lang="en-US" sz="1200" kern="1200"/>
        </a:p>
      </dsp:txBody>
      <dsp:txXfrm>
        <a:off x="3091833" y="2816119"/>
        <a:ext cx="1694604" cy="1016762"/>
      </dsp:txXfrm>
    </dsp:sp>
    <dsp:sp modelId="{24AD1865-8EA0-4A72-B41C-2A2198AA9B24}">
      <dsp:nvSpPr>
        <dsp:cNvPr id="0" name=""/>
        <dsp:cNvSpPr/>
      </dsp:nvSpPr>
      <dsp:spPr>
        <a:xfrm>
          <a:off x="2700273" y="4685302"/>
          <a:ext cx="359159" cy="91440"/>
        </a:xfrm>
        <a:custGeom>
          <a:avLst/>
          <a:gdLst/>
          <a:ahLst/>
          <a:cxnLst/>
          <a:rect l="0" t="0" r="0" b="0"/>
          <a:pathLst>
            <a:path>
              <a:moveTo>
                <a:pt x="0" y="45720"/>
              </a:moveTo>
              <a:lnTo>
                <a:pt x="359159" y="45720"/>
              </a:lnTo>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70109" y="4729073"/>
        <a:ext cx="19487" cy="3897"/>
      </dsp:txXfrm>
    </dsp:sp>
    <dsp:sp modelId="{CD6149CE-01C4-42A4-BDA6-0B10D131AAB1}">
      <dsp:nvSpPr>
        <dsp:cNvPr id="0" name=""/>
        <dsp:cNvSpPr/>
      </dsp:nvSpPr>
      <dsp:spPr>
        <a:xfrm>
          <a:off x="1007469" y="4222641"/>
          <a:ext cx="1694604" cy="1016762"/>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037" tIns="87162" rIns="83037" bIns="87162" numCol="1" spcCol="1270" anchor="ctr" anchorCtr="0">
          <a:noAutofit/>
        </a:bodyPr>
        <a:lstStyle/>
        <a:p>
          <a:pPr marL="0" lvl="0" indent="0" algn="ctr" defTabSz="533400">
            <a:lnSpc>
              <a:spcPct val="90000"/>
            </a:lnSpc>
            <a:spcBef>
              <a:spcPct val="0"/>
            </a:spcBef>
            <a:spcAft>
              <a:spcPct val="35000"/>
            </a:spcAft>
            <a:buNone/>
          </a:pPr>
          <a:r>
            <a:rPr lang="en-IE" sz="1200" kern="1200"/>
            <a:t>Students can defer for most courses.  Do not accept offer. Contact college and follow their instructions.</a:t>
          </a:r>
          <a:endParaRPr lang="en-US" sz="1200" kern="1200"/>
        </a:p>
      </dsp:txBody>
      <dsp:txXfrm>
        <a:off x="1007469" y="4222641"/>
        <a:ext cx="1694604" cy="1016762"/>
      </dsp:txXfrm>
    </dsp:sp>
    <dsp:sp modelId="{5F26FF09-633C-45DE-AE25-AC143890F7C6}">
      <dsp:nvSpPr>
        <dsp:cNvPr id="0" name=""/>
        <dsp:cNvSpPr/>
      </dsp:nvSpPr>
      <dsp:spPr>
        <a:xfrm>
          <a:off x="3091833" y="4222641"/>
          <a:ext cx="1694604" cy="1016762"/>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037" tIns="87162" rIns="83037" bIns="87162" numCol="1" spcCol="1270" anchor="ctr" anchorCtr="0">
          <a:noAutofit/>
        </a:bodyPr>
        <a:lstStyle/>
        <a:p>
          <a:pPr marL="0" lvl="0" indent="0" algn="ctr" defTabSz="533400">
            <a:lnSpc>
              <a:spcPct val="90000"/>
            </a:lnSpc>
            <a:spcBef>
              <a:spcPct val="0"/>
            </a:spcBef>
            <a:spcAft>
              <a:spcPct val="35000"/>
            </a:spcAft>
            <a:buNone/>
          </a:pPr>
          <a:r>
            <a:rPr lang="en-IE" sz="1200" b="1" kern="1200"/>
            <a:t>NOT A GOOD TIME FOR STUDENTS TO BE AWAY ON HOLIDAYS!</a:t>
          </a:r>
          <a:endParaRPr lang="en-US" sz="1200" kern="1200"/>
        </a:p>
      </dsp:txBody>
      <dsp:txXfrm>
        <a:off x="3091833" y="4222641"/>
        <a:ext cx="1694604" cy="101676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9B3DA1-1610-4859-B175-E62BF7517EA1}">
      <dsp:nvSpPr>
        <dsp:cNvPr id="0" name=""/>
        <dsp:cNvSpPr/>
      </dsp:nvSpPr>
      <dsp:spPr>
        <a:xfrm>
          <a:off x="0" y="39393"/>
          <a:ext cx="4040188" cy="14987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IE" sz="2100" kern="1200"/>
            <a:t>Student Universal Support Ireland (SUSI) is the single awarding authority for all  grant applications </a:t>
          </a:r>
          <a:r>
            <a:rPr lang="en-IE" sz="2100" kern="1200">
              <a:hlinkClick xmlns:r="http://schemas.openxmlformats.org/officeDocument/2006/relationships" r:id="rId1"/>
            </a:rPr>
            <a:t>www.susi.ie</a:t>
          </a:r>
          <a:endParaRPr lang="en-US" sz="2100" kern="1200"/>
        </a:p>
      </dsp:txBody>
      <dsp:txXfrm>
        <a:off x="73164" y="112557"/>
        <a:ext cx="3893860" cy="1352442"/>
      </dsp:txXfrm>
    </dsp:sp>
    <dsp:sp modelId="{2EA874FD-86D4-43D3-B9F9-2E34E7E432DB}">
      <dsp:nvSpPr>
        <dsp:cNvPr id="0" name=""/>
        <dsp:cNvSpPr/>
      </dsp:nvSpPr>
      <dsp:spPr>
        <a:xfrm>
          <a:off x="0" y="1598643"/>
          <a:ext cx="4040188" cy="75400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36807" y="1635450"/>
        <a:ext cx="3966574" cy="680387"/>
      </dsp:txXfrm>
    </dsp:sp>
    <dsp:sp modelId="{EBAD0040-A8D7-4265-A0D5-F50B46F64012}">
      <dsp:nvSpPr>
        <dsp:cNvPr id="0" name=""/>
        <dsp:cNvSpPr/>
      </dsp:nvSpPr>
      <dsp:spPr>
        <a:xfrm>
          <a:off x="0" y="2413124"/>
          <a:ext cx="4040188" cy="14987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Can complete Grant Eligibility Reckoner as a guide </a:t>
          </a:r>
        </a:p>
        <a:p>
          <a:pPr marL="0" lvl="0" indent="0" algn="ctr" defTabSz="933450">
            <a:lnSpc>
              <a:spcPct val="90000"/>
            </a:lnSpc>
            <a:spcBef>
              <a:spcPct val="0"/>
            </a:spcBef>
            <a:spcAft>
              <a:spcPct val="35000"/>
            </a:spcAft>
            <a:buNone/>
          </a:pPr>
          <a:r>
            <a:rPr lang="en-IE" sz="2100" kern="1200"/>
            <a:t> </a:t>
          </a:r>
          <a:endParaRPr lang="en-US" sz="2100" kern="1200"/>
        </a:p>
      </dsp:txBody>
      <dsp:txXfrm>
        <a:off x="73164" y="2486288"/>
        <a:ext cx="3893860" cy="1352442"/>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17EA6F0-5032-4855-9E6F-9A720C95B7EC}"/>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eaLnBrk="1" hangingPunct="1">
              <a:defRPr sz="1200">
                <a:latin typeface="Arial" charset="0"/>
              </a:defRPr>
            </a:lvl1pPr>
          </a:lstStyle>
          <a:p>
            <a:pPr>
              <a:defRPr/>
            </a:pPr>
            <a:endParaRPr lang="en-IE"/>
          </a:p>
        </p:txBody>
      </p:sp>
      <p:sp>
        <p:nvSpPr>
          <p:cNvPr id="3" name="Date Placeholder 2">
            <a:extLst>
              <a:ext uri="{FF2B5EF4-FFF2-40B4-BE49-F238E27FC236}">
                <a16:creationId xmlns:a16="http://schemas.microsoft.com/office/drawing/2014/main" id="{AC02B7D7-DFD8-4C9B-A6AA-BF0CFFA98D98}"/>
              </a:ext>
            </a:extLst>
          </p:cNvPr>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eaLnBrk="1" hangingPunct="1">
              <a:defRPr sz="1200">
                <a:latin typeface="Arial" charset="0"/>
              </a:defRPr>
            </a:lvl1pPr>
          </a:lstStyle>
          <a:p>
            <a:pPr>
              <a:defRPr/>
            </a:pPr>
            <a:fld id="{4140D7C0-53B6-4F25-8223-39EA24F8ABC5}" type="datetimeFigureOut">
              <a:rPr lang="en-IE"/>
              <a:pPr>
                <a:defRPr/>
              </a:pPr>
              <a:t>03/11/2025</a:t>
            </a:fld>
            <a:endParaRPr lang="en-IE"/>
          </a:p>
        </p:txBody>
      </p:sp>
      <p:sp>
        <p:nvSpPr>
          <p:cNvPr id="4" name="Footer Placeholder 3">
            <a:extLst>
              <a:ext uri="{FF2B5EF4-FFF2-40B4-BE49-F238E27FC236}">
                <a16:creationId xmlns:a16="http://schemas.microsoft.com/office/drawing/2014/main" id="{0688F6E3-E4B4-49C1-97DD-6170E52FC304}"/>
              </a:ext>
            </a:extLst>
          </p:cNvPr>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en-IE"/>
          </a:p>
        </p:txBody>
      </p:sp>
      <p:sp>
        <p:nvSpPr>
          <p:cNvPr id="5" name="Slide Number Placeholder 4">
            <a:extLst>
              <a:ext uri="{FF2B5EF4-FFF2-40B4-BE49-F238E27FC236}">
                <a16:creationId xmlns:a16="http://schemas.microsoft.com/office/drawing/2014/main" id="{28CD5993-CFFF-4AAE-886F-B12CAD007497}"/>
              </a:ext>
            </a:extLst>
          </p:cNvPr>
          <p:cNvSpPr>
            <a:spLocks noGrp="1"/>
          </p:cNvSpPr>
          <p:nvPr>
            <p:ph type="sldNum" sz="quarter" idx="3"/>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0B16E06C-7AA1-4812-B14E-AC4EA932232E}" type="slidenum">
              <a:rPr lang="en-IE" altLang="en-US"/>
              <a:pPr/>
              <a:t>‹#›</a:t>
            </a:fld>
            <a:endParaRPr lang="en-IE"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9AB12FF1-F510-4F61-A69A-3B96280E76DF}"/>
              </a:ext>
            </a:extLst>
          </p:cNvPr>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ltLang="en-US"/>
          </a:p>
        </p:txBody>
      </p:sp>
      <p:sp>
        <p:nvSpPr>
          <p:cNvPr id="6147" name="Rectangle 3">
            <a:extLst>
              <a:ext uri="{FF2B5EF4-FFF2-40B4-BE49-F238E27FC236}">
                <a16:creationId xmlns:a16="http://schemas.microsoft.com/office/drawing/2014/main" id="{26691CED-3AC2-411C-AA27-124CA46115BD}"/>
              </a:ext>
            </a:extLst>
          </p:cNvPr>
          <p:cNvSpPr>
            <a:spLocks noGrp="1" noChangeArrowheads="1"/>
          </p:cNvSpPr>
          <p:nvPr>
            <p:ph type="dt"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ltLang="en-US"/>
          </a:p>
        </p:txBody>
      </p:sp>
      <p:sp>
        <p:nvSpPr>
          <p:cNvPr id="45060" name="Rectangle 4">
            <a:extLst>
              <a:ext uri="{FF2B5EF4-FFF2-40B4-BE49-F238E27FC236}">
                <a16:creationId xmlns:a16="http://schemas.microsoft.com/office/drawing/2014/main" id="{63AED53F-F56A-44DE-8EA7-3057F54800BB}"/>
              </a:ext>
            </a:extLst>
          </p:cNvPr>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a:extLst>
              <a:ext uri="{FF2B5EF4-FFF2-40B4-BE49-F238E27FC236}">
                <a16:creationId xmlns:a16="http://schemas.microsoft.com/office/drawing/2014/main" id="{C0F62BB9-7FBA-464F-A159-4974434D807C}"/>
              </a:ext>
            </a:extLst>
          </p:cNvPr>
          <p:cNvSpPr>
            <a:spLocks noGrp="1" noChangeArrowheads="1"/>
          </p:cNvSpPr>
          <p:nvPr>
            <p:ph type="body" sz="quarter" idx="3"/>
          </p:nvPr>
        </p:nvSpPr>
        <p:spPr bwMode="auto">
          <a:xfrm>
            <a:off x="679450" y="4714875"/>
            <a:ext cx="5438775"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6150" name="Rectangle 6">
            <a:extLst>
              <a:ext uri="{FF2B5EF4-FFF2-40B4-BE49-F238E27FC236}">
                <a16:creationId xmlns:a16="http://schemas.microsoft.com/office/drawing/2014/main" id="{79B773C3-9972-4061-B790-E6913AF303F9}"/>
              </a:ext>
            </a:extLst>
          </p:cNvPr>
          <p:cNvSpPr>
            <a:spLocks noGrp="1" noChangeArrowheads="1"/>
          </p:cNvSpPr>
          <p:nvPr>
            <p:ph type="ftr" sz="quarter" idx="4"/>
          </p:nvPr>
        </p:nvSpPr>
        <p:spPr bwMode="auto">
          <a:xfrm>
            <a:off x="0"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ltLang="en-US"/>
          </a:p>
        </p:txBody>
      </p:sp>
      <p:sp>
        <p:nvSpPr>
          <p:cNvPr id="6151" name="Rectangle 7">
            <a:extLst>
              <a:ext uri="{FF2B5EF4-FFF2-40B4-BE49-F238E27FC236}">
                <a16:creationId xmlns:a16="http://schemas.microsoft.com/office/drawing/2014/main" id="{BC40F821-674E-4681-B7DE-3DC2A4073AEC}"/>
              </a:ext>
            </a:extLst>
          </p:cNvPr>
          <p:cNvSpPr>
            <a:spLocks noGrp="1" noChangeArrowheads="1"/>
          </p:cNvSpPr>
          <p:nvPr>
            <p:ph type="sldNum" sz="quarter" idx="5"/>
          </p:nvPr>
        </p:nvSpPr>
        <p:spPr bwMode="auto">
          <a:xfrm>
            <a:off x="3849688"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82646A46-1DF8-481B-BC48-B63CA0491C50}"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29808EB8-9474-48B0-8E4C-059DC03A87C7}"/>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DFFA691-9D39-4475-9388-C2C84A76B3A9}" type="slidenum">
              <a:rPr lang="en-US" altLang="en-US"/>
              <a:pPr>
                <a:spcBef>
                  <a:spcPct val="0"/>
                </a:spcBef>
              </a:pPr>
              <a:t>11</a:t>
            </a:fld>
            <a:endParaRPr lang="en-US" altLang="en-US"/>
          </a:p>
        </p:txBody>
      </p:sp>
      <p:sp>
        <p:nvSpPr>
          <p:cNvPr id="48131" name="Rectangle 2">
            <a:extLst>
              <a:ext uri="{FF2B5EF4-FFF2-40B4-BE49-F238E27FC236}">
                <a16:creationId xmlns:a16="http://schemas.microsoft.com/office/drawing/2014/main" id="{52B754D7-3884-4210-9AF4-B625D3BAC567}"/>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18E77845-B106-42BD-807D-E4A23ED6E111}"/>
              </a:ext>
            </a:extLst>
          </p:cNvPr>
          <p:cNvSpPr>
            <a:spLocks noGrp="1" noChangeArrowheads="1"/>
          </p:cNvSpPr>
          <p:nvPr>
            <p:ph type="body" idx="1"/>
          </p:nvPr>
        </p:nvSpPr>
        <p:spPr>
          <a:xfrm>
            <a:off x="906463" y="4714875"/>
            <a:ext cx="4984750" cy="4467225"/>
          </a:xfrm>
          <a:noFill/>
        </p:spPr>
        <p:txBody>
          <a:bodyPr/>
          <a:lstStyle/>
          <a:p>
            <a:pPr marL="228600" indent="-228600" eaLnBrk="1" hangingPunct="1">
              <a:buFontTx/>
              <a:buAutoNum type="arabicPeriod"/>
            </a:pPr>
            <a:r>
              <a:rPr lang="en-IE" altLang="en-US" b="1">
                <a:latin typeface="Arial" panose="020B0604020202020204" pitchFamily="34" charset="0"/>
              </a:rPr>
              <a:t>Online is recommended – cheaper, faster, easier and safer.</a:t>
            </a:r>
          </a:p>
          <a:p>
            <a:pPr marL="228600" indent="-228600" eaLnBrk="1" hangingPunct="1">
              <a:buFontTx/>
              <a:buAutoNum type="arabicPeriod"/>
            </a:pPr>
            <a:r>
              <a:rPr lang="en-IE" altLang="en-US" b="1">
                <a:latin typeface="Arial" panose="020B0604020202020204" pitchFamily="34" charset="0"/>
              </a:rPr>
              <a:t>Retain proofs and record of application carefully.</a:t>
            </a:r>
          </a:p>
          <a:p>
            <a:pPr marL="228600" indent="-228600" eaLnBrk="1" hangingPunct="1">
              <a:buFontTx/>
              <a:buAutoNum type="arabicPeriod"/>
            </a:pPr>
            <a:r>
              <a:rPr lang="en-IE" altLang="en-US" b="1">
                <a:latin typeface="Arial" panose="020B0604020202020204" pitchFamily="34" charset="0"/>
              </a:rPr>
              <a:t>Most school applicants have to fill out Part A (pages 1 and 2 of paper form) only as Standard Applicants.</a:t>
            </a:r>
            <a:endParaRPr lang="en-US" altLang="en-US" b="1">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a:solidFill>
                  <a:schemeClr val="tx1"/>
                </a:solidFill>
                <a:effectLst/>
                <a:latin typeface="Arial" charset="0"/>
                <a:ea typeface="+mn-ea"/>
                <a:cs typeface="+mn-cs"/>
              </a:rPr>
              <a:t>Low Income</a:t>
            </a:r>
            <a:r>
              <a:rPr lang="en-US" sz="1200" b="0" i="0" kern="1200">
                <a:solidFill>
                  <a:schemeClr val="tx1"/>
                </a:solidFill>
                <a:effectLst/>
                <a:latin typeface="Arial" charset="0"/>
                <a:ea typeface="+mn-ea"/>
                <a:cs typeface="+mn-cs"/>
              </a:rPr>
              <a:t>: Your family income falls on or below the HEAR Income Limit</a:t>
            </a:r>
          </a:p>
          <a:p>
            <a:r>
              <a:rPr lang="en-US" sz="1200" b="1" i="0" kern="1200">
                <a:solidFill>
                  <a:schemeClr val="tx1"/>
                </a:solidFill>
                <a:effectLst/>
                <a:latin typeface="Arial" charset="0"/>
                <a:ea typeface="+mn-ea"/>
                <a:cs typeface="+mn-cs"/>
              </a:rPr>
              <a:t>Medical Card</a:t>
            </a:r>
            <a:r>
              <a:rPr lang="en-US" sz="1200" b="0" i="0" kern="1200">
                <a:solidFill>
                  <a:schemeClr val="tx1"/>
                </a:solidFill>
                <a:effectLst/>
                <a:latin typeface="Arial" charset="0"/>
                <a:ea typeface="+mn-ea"/>
                <a:cs typeface="+mn-cs"/>
              </a:rPr>
              <a:t>: Your family has a Medical Card or GP Visit Card</a:t>
            </a:r>
          </a:p>
          <a:p>
            <a:r>
              <a:rPr lang="en-US" sz="1200" b="1" i="0" kern="1200">
                <a:solidFill>
                  <a:schemeClr val="tx1"/>
                </a:solidFill>
                <a:effectLst/>
                <a:latin typeface="Arial" charset="0"/>
                <a:ea typeface="+mn-ea"/>
                <a:cs typeface="+mn-cs"/>
              </a:rPr>
              <a:t>Social Welfare Payment</a:t>
            </a:r>
            <a:r>
              <a:rPr lang="en-US" sz="1200" b="0" i="0" kern="1200">
                <a:solidFill>
                  <a:schemeClr val="tx1"/>
                </a:solidFill>
                <a:effectLst/>
                <a:latin typeface="Arial" charset="0"/>
                <a:ea typeface="+mn-ea"/>
                <a:cs typeface="+mn-cs"/>
              </a:rPr>
              <a:t>: Your family received a means-tested payment from the Department of Social Protection for at least 26 weeks in the year previous</a:t>
            </a:r>
          </a:p>
          <a:p>
            <a:r>
              <a:rPr lang="en-US" sz="1200" b="1" i="0" kern="1200">
                <a:solidFill>
                  <a:schemeClr val="tx1"/>
                </a:solidFill>
                <a:effectLst/>
                <a:latin typeface="Arial" charset="0"/>
                <a:ea typeface="+mn-ea"/>
                <a:cs typeface="+mn-cs"/>
              </a:rPr>
              <a:t>Socio-economic Group</a:t>
            </a:r>
            <a:r>
              <a:rPr lang="en-US" sz="1200" b="0" i="0" kern="1200">
                <a:solidFill>
                  <a:schemeClr val="tx1"/>
                </a:solidFill>
                <a:effectLst/>
                <a:latin typeface="Arial" charset="0"/>
                <a:ea typeface="+mn-ea"/>
                <a:cs typeface="+mn-cs"/>
              </a:rPr>
              <a:t>: You belong to a group that is under-represented in higher education based on the occupation and employment status of your parent(s) or guardian(s)</a:t>
            </a:r>
          </a:p>
          <a:p>
            <a:r>
              <a:rPr lang="en-US" sz="1200" b="1" i="0" kern="1200">
                <a:solidFill>
                  <a:schemeClr val="tx1"/>
                </a:solidFill>
                <a:effectLst/>
                <a:latin typeface="Arial" charset="0"/>
                <a:ea typeface="+mn-ea"/>
                <a:cs typeface="+mn-cs"/>
              </a:rPr>
              <a:t>School</a:t>
            </a:r>
            <a:r>
              <a:rPr lang="en-US" sz="1200" b="0" i="0" kern="1200">
                <a:solidFill>
                  <a:schemeClr val="tx1"/>
                </a:solidFill>
                <a:effectLst/>
                <a:latin typeface="Arial" charset="0"/>
                <a:ea typeface="+mn-ea"/>
                <a:cs typeface="+mn-cs"/>
              </a:rPr>
              <a:t>: You completed five years in a secondary school that takes part in the Delivering Equality of Opportunity in Schools (DEIS) scheme</a:t>
            </a:r>
          </a:p>
          <a:p>
            <a:r>
              <a:rPr lang="en-US" sz="1200" b="1" i="0" kern="1200">
                <a:solidFill>
                  <a:schemeClr val="tx1"/>
                </a:solidFill>
                <a:effectLst/>
                <a:latin typeface="Arial" charset="0"/>
                <a:ea typeface="+mn-ea"/>
                <a:cs typeface="+mn-cs"/>
              </a:rPr>
              <a:t>Area</a:t>
            </a:r>
            <a:r>
              <a:rPr lang="en-US" sz="1200" b="0" i="0" kern="1200">
                <a:solidFill>
                  <a:schemeClr val="tx1"/>
                </a:solidFill>
                <a:effectLst/>
                <a:latin typeface="Arial" charset="0"/>
                <a:ea typeface="+mn-ea"/>
                <a:cs typeface="+mn-cs"/>
              </a:rPr>
              <a:t>: You live in an area in which there is concentrated disadvantage and social exclusion - in other words, an area where, for example, there is high unemployment and poverty and very few facilities for the community</a:t>
            </a:r>
          </a:p>
          <a:p>
            <a:endParaRPr lang="en-IE"/>
          </a:p>
        </p:txBody>
      </p:sp>
      <p:sp>
        <p:nvSpPr>
          <p:cNvPr id="4" name="Slide Number Placeholder 3"/>
          <p:cNvSpPr>
            <a:spLocks noGrp="1"/>
          </p:cNvSpPr>
          <p:nvPr>
            <p:ph type="sldNum" sz="quarter" idx="10"/>
          </p:nvPr>
        </p:nvSpPr>
        <p:spPr/>
        <p:txBody>
          <a:bodyPr/>
          <a:lstStyle/>
          <a:p>
            <a:fld id="{82646A46-1DF8-481B-BC48-B63CA0491C50}" type="slidenum">
              <a:rPr lang="en-US" altLang="en-US" smtClean="0"/>
              <a:pPr/>
              <a:t>17</a:t>
            </a:fld>
            <a:endParaRPr lang="en-US" altLang="en-US"/>
          </a:p>
        </p:txBody>
      </p:sp>
    </p:spTree>
    <p:extLst>
      <p:ext uri="{BB962C8B-B14F-4D97-AF65-F5344CB8AC3E}">
        <p14:creationId xmlns:p14="http://schemas.microsoft.com/office/powerpoint/2010/main" val="4493458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a:solidFill>
                  <a:schemeClr val="tx1"/>
                </a:solidFill>
                <a:effectLst/>
                <a:latin typeface="Arial" charset="0"/>
                <a:ea typeface="+mn-ea"/>
                <a:cs typeface="+mn-cs"/>
              </a:rPr>
              <a:t>Section A:</a:t>
            </a:r>
            <a:r>
              <a:rPr lang="en-US" sz="1200" b="0" i="0" kern="1200">
                <a:solidFill>
                  <a:schemeClr val="tx1"/>
                </a:solidFill>
                <a:effectLst/>
                <a:latin typeface="Arial" charset="0"/>
                <a:ea typeface="+mn-ea"/>
                <a:cs typeface="+mn-cs"/>
              </a:rPr>
              <a:t> This is a personal statement on how you believe your disability/learning difficulty impacts on your education</a:t>
            </a:r>
          </a:p>
          <a:p>
            <a:r>
              <a:rPr lang="en-US" sz="1200" b="1" i="0" kern="1200">
                <a:solidFill>
                  <a:schemeClr val="tx1"/>
                </a:solidFill>
                <a:effectLst/>
                <a:latin typeface="Arial" charset="0"/>
                <a:ea typeface="+mn-ea"/>
                <a:cs typeface="+mn-cs"/>
              </a:rPr>
              <a:t>Section B: </a:t>
            </a:r>
            <a:r>
              <a:rPr lang="en-US" sz="1200" b="0" i="0" kern="1200">
                <a:solidFill>
                  <a:schemeClr val="tx1"/>
                </a:solidFill>
                <a:effectLst/>
                <a:latin typeface="Arial" charset="0"/>
                <a:ea typeface="+mn-ea"/>
                <a:cs typeface="+mn-cs"/>
              </a:rPr>
              <a:t>This involves getting a Second Level Academic Reference completed by your school, which helps to give an educational background to your application from staff who you’ve been involved with in secondary school.</a:t>
            </a:r>
          </a:p>
          <a:p>
            <a:r>
              <a:rPr lang="en-US" sz="1200" b="1" i="0" kern="1200">
                <a:solidFill>
                  <a:schemeClr val="tx1"/>
                </a:solidFill>
                <a:effectLst/>
                <a:latin typeface="Arial" charset="0"/>
                <a:ea typeface="+mn-ea"/>
                <a:cs typeface="+mn-cs"/>
              </a:rPr>
              <a:t>Section C:</a:t>
            </a:r>
            <a:r>
              <a:rPr lang="en-US" sz="1200" b="0" i="0" kern="1200">
                <a:solidFill>
                  <a:schemeClr val="tx1"/>
                </a:solidFill>
                <a:effectLst/>
                <a:latin typeface="Arial" charset="0"/>
                <a:ea typeface="+mn-ea"/>
                <a:cs typeface="+mn-cs"/>
              </a:rPr>
              <a:t> The Evidence of Disability Form (if you have a learning difficulty, please see section below), which must be completed by a relevant and accepted medical consultant or specialist. This verifies the nature and extent of your disability, and provides an indication of what supports you may need in third level.</a:t>
            </a:r>
          </a:p>
          <a:p>
            <a:endParaRPr lang="en-IE"/>
          </a:p>
        </p:txBody>
      </p:sp>
      <p:sp>
        <p:nvSpPr>
          <p:cNvPr id="4" name="Slide Number Placeholder 3"/>
          <p:cNvSpPr>
            <a:spLocks noGrp="1"/>
          </p:cNvSpPr>
          <p:nvPr>
            <p:ph type="sldNum" sz="quarter" idx="10"/>
          </p:nvPr>
        </p:nvSpPr>
        <p:spPr/>
        <p:txBody>
          <a:bodyPr/>
          <a:lstStyle/>
          <a:p>
            <a:fld id="{82646A46-1DF8-481B-BC48-B63CA0491C50}" type="slidenum">
              <a:rPr lang="en-US" altLang="en-US" smtClean="0"/>
              <a:pPr/>
              <a:t>19</a:t>
            </a:fld>
            <a:endParaRPr lang="en-US" altLang="en-US"/>
          </a:p>
        </p:txBody>
      </p:sp>
    </p:spTree>
    <p:extLst>
      <p:ext uri="{BB962C8B-B14F-4D97-AF65-F5344CB8AC3E}">
        <p14:creationId xmlns:p14="http://schemas.microsoft.com/office/powerpoint/2010/main" val="10243541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I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34E02DB5-2D39-460D-B4C5-0CD63FEBF30A}"/>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6E4977E8-E627-4F0D-83C5-BD77494BAA20}"/>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C9DE551F-1770-45DE-99FF-BEB183B96456}"/>
              </a:ext>
            </a:extLst>
          </p:cNvPr>
          <p:cNvSpPr>
            <a:spLocks noGrp="1"/>
          </p:cNvSpPr>
          <p:nvPr>
            <p:ph type="sldNum" sz="quarter" idx="12"/>
          </p:nvPr>
        </p:nvSpPr>
        <p:spPr/>
        <p:txBody>
          <a:bodyPr/>
          <a:lstStyle>
            <a:lvl1pPr>
              <a:defRPr/>
            </a:lvl1pPr>
          </a:lstStyle>
          <a:p>
            <a:fld id="{A15AE8A5-D031-45D0-B0D4-8262EB84A36D}" type="slidenum">
              <a:rPr lang="en-US" altLang="en-US"/>
              <a:pPr/>
              <a:t>‹#›</a:t>
            </a:fld>
            <a:endParaRPr lang="en-US" altLang="en-US"/>
          </a:p>
        </p:txBody>
      </p:sp>
    </p:spTree>
    <p:extLst>
      <p:ext uri="{BB962C8B-B14F-4D97-AF65-F5344CB8AC3E}">
        <p14:creationId xmlns:p14="http://schemas.microsoft.com/office/powerpoint/2010/main" val="2485368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1EE4752C-F691-4B79-8AF4-942150F1A107}"/>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C2719673-E08A-4181-B954-3ACCD9458F21}"/>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D6C02D35-86E8-4422-85B0-CE5F2005B402}"/>
              </a:ext>
            </a:extLst>
          </p:cNvPr>
          <p:cNvSpPr>
            <a:spLocks noGrp="1"/>
          </p:cNvSpPr>
          <p:nvPr>
            <p:ph type="sldNum" sz="quarter" idx="12"/>
          </p:nvPr>
        </p:nvSpPr>
        <p:spPr/>
        <p:txBody>
          <a:bodyPr/>
          <a:lstStyle>
            <a:lvl1pPr>
              <a:defRPr/>
            </a:lvl1pPr>
          </a:lstStyle>
          <a:p>
            <a:fld id="{29A40BD0-177C-4E87-AC80-0EFB44567244}" type="slidenum">
              <a:rPr lang="en-US" altLang="en-US"/>
              <a:pPr/>
              <a:t>‹#›</a:t>
            </a:fld>
            <a:endParaRPr lang="en-US" altLang="en-US"/>
          </a:p>
        </p:txBody>
      </p:sp>
    </p:spTree>
    <p:extLst>
      <p:ext uri="{BB962C8B-B14F-4D97-AF65-F5344CB8AC3E}">
        <p14:creationId xmlns:p14="http://schemas.microsoft.com/office/powerpoint/2010/main" val="1008883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I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2600F7FA-EDA2-4BF8-9E47-BCE7CB0BB7A0}"/>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D0E3A864-F6BC-40DA-BC13-3A671F279C4A}"/>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062C5096-5F8A-466C-AC41-E607F7F524E7}"/>
              </a:ext>
            </a:extLst>
          </p:cNvPr>
          <p:cNvSpPr>
            <a:spLocks noGrp="1"/>
          </p:cNvSpPr>
          <p:nvPr>
            <p:ph type="sldNum" sz="quarter" idx="12"/>
          </p:nvPr>
        </p:nvSpPr>
        <p:spPr/>
        <p:txBody>
          <a:bodyPr/>
          <a:lstStyle>
            <a:lvl1pPr>
              <a:defRPr/>
            </a:lvl1pPr>
          </a:lstStyle>
          <a:p>
            <a:fld id="{556C0A82-8067-4FE6-84A5-8C3B36D65AA9}" type="slidenum">
              <a:rPr lang="en-US" altLang="en-US"/>
              <a:pPr/>
              <a:t>‹#›</a:t>
            </a:fld>
            <a:endParaRPr lang="en-US" altLang="en-US"/>
          </a:p>
        </p:txBody>
      </p:sp>
    </p:spTree>
    <p:extLst>
      <p:ext uri="{BB962C8B-B14F-4D97-AF65-F5344CB8AC3E}">
        <p14:creationId xmlns:p14="http://schemas.microsoft.com/office/powerpoint/2010/main" val="28769599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I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IE"/>
          </a:p>
        </p:txBody>
      </p:sp>
      <p:sp>
        <p:nvSpPr>
          <p:cNvPr id="4" name="Date Placeholder 3"/>
          <p:cNvSpPr>
            <a:spLocks noGrp="1"/>
          </p:cNvSpPr>
          <p:nvPr>
            <p:ph type="dt" sz="half" idx="10"/>
          </p:nvPr>
        </p:nvSpPr>
        <p:spPr/>
        <p:txBody>
          <a:bodyPr/>
          <a:lstStyle/>
          <a:p>
            <a:fld id="{83FF6DF3-E53C-4B53-B17F-23165E0D5552}" type="datetimeFigureOut">
              <a:rPr lang="en-IE" smtClean="0"/>
              <a:pPr/>
              <a:t>03/11/2025</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67E45E48-B33B-4D8D-BE09-8FFAAFBA2A2E}" type="slidenum">
              <a:rPr lang="en-IE" smtClean="0"/>
              <a:pPr/>
              <a:t>‹#›</a:t>
            </a:fld>
            <a:endParaRPr lang="en-IE"/>
          </a:p>
        </p:txBody>
      </p:sp>
    </p:spTree>
    <p:extLst>
      <p:ext uri="{BB962C8B-B14F-4D97-AF65-F5344CB8AC3E}">
        <p14:creationId xmlns:p14="http://schemas.microsoft.com/office/powerpoint/2010/main" val="27169605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83FF6DF3-E53C-4B53-B17F-23165E0D5552}" type="datetimeFigureOut">
              <a:rPr lang="en-IE" smtClean="0"/>
              <a:pPr/>
              <a:t>03/11/2025</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67E45E48-B33B-4D8D-BE09-8FFAAFBA2A2E}" type="slidenum">
              <a:rPr lang="en-IE" smtClean="0"/>
              <a:pPr/>
              <a:t>‹#›</a:t>
            </a:fld>
            <a:endParaRPr lang="en-IE"/>
          </a:p>
        </p:txBody>
      </p:sp>
    </p:spTree>
    <p:extLst>
      <p:ext uri="{BB962C8B-B14F-4D97-AF65-F5344CB8AC3E}">
        <p14:creationId xmlns:p14="http://schemas.microsoft.com/office/powerpoint/2010/main" val="9763360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FF6DF3-E53C-4B53-B17F-23165E0D5552}" type="datetimeFigureOut">
              <a:rPr lang="en-IE" smtClean="0"/>
              <a:pPr/>
              <a:t>03/11/2025</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67E45E48-B33B-4D8D-BE09-8FFAAFBA2A2E}" type="slidenum">
              <a:rPr lang="en-IE" smtClean="0"/>
              <a:pPr/>
              <a:t>‹#›</a:t>
            </a:fld>
            <a:endParaRPr lang="en-IE"/>
          </a:p>
        </p:txBody>
      </p:sp>
    </p:spTree>
    <p:extLst>
      <p:ext uri="{BB962C8B-B14F-4D97-AF65-F5344CB8AC3E}">
        <p14:creationId xmlns:p14="http://schemas.microsoft.com/office/powerpoint/2010/main" val="41683136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p:cNvSpPr>
            <a:spLocks noGrp="1"/>
          </p:cNvSpPr>
          <p:nvPr>
            <p:ph type="dt" sz="half" idx="10"/>
          </p:nvPr>
        </p:nvSpPr>
        <p:spPr/>
        <p:txBody>
          <a:bodyPr/>
          <a:lstStyle/>
          <a:p>
            <a:fld id="{83FF6DF3-E53C-4B53-B17F-23165E0D5552}" type="datetimeFigureOut">
              <a:rPr lang="en-IE" smtClean="0"/>
              <a:pPr/>
              <a:t>03/11/2025</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67E45E48-B33B-4D8D-BE09-8FFAAFBA2A2E}" type="slidenum">
              <a:rPr lang="en-IE" smtClean="0"/>
              <a:pPr/>
              <a:t>‹#›</a:t>
            </a:fld>
            <a:endParaRPr lang="en-IE"/>
          </a:p>
        </p:txBody>
      </p:sp>
    </p:spTree>
    <p:extLst>
      <p:ext uri="{BB962C8B-B14F-4D97-AF65-F5344CB8AC3E}">
        <p14:creationId xmlns:p14="http://schemas.microsoft.com/office/powerpoint/2010/main" val="2225457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p:cNvSpPr>
            <a:spLocks noGrp="1"/>
          </p:cNvSpPr>
          <p:nvPr>
            <p:ph type="dt" sz="half" idx="10"/>
          </p:nvPr>
        </p:nvSpPr>
        <p:spPr/>
        <p:txBody>
          <a:bodyPr/>
          <a:lstStyle/>
          <a:p>
            <a:fld id="{83FF6DF3-E53C-4B53-B17F-23165E0D5552}" type="datetimeFigureOut">
              <a:rPr lang="en-IE" smtClean="0"/>
              <a:pPr/>
              <a:t>03/11/2025</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67E45E48-B33B-4D8D-BE09-8FFAAFBA2A2E}" type="slidenum">
              <a:rPr lang="en-IE" smtClean="0"/>
              <a:pPr/>
              <a:t>‹#›</a:t>
            </a:fld>
            <a:endParaRPr lang="en-IE"/>
          </a:p>
        </p:txBody>
      </p:sp>
    </p:spTree>
    <p:extLst>
      <p:ext uri="{BB962C8B-B14F-4D97-AF65-F5344CB8AC3E}">
        <p14:creationId xmlns:p14="http://schemas.microsoft.com/office/powerpoint/2010/main" val="34252451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Date Placeholder 2"/>
          <p:cNvSpPr>
            <a:spLocks noGrp="1"/>
          </p:cNvSpPr>
          <p:nvPr>
            <p:ph type="dt" sz="half" idx="10"/>
          </p:nvPr>
        </p:nvSpPr>
        <p:spPr/>
        <p:txBody>
          <a:bodyPr/>
          <a:lstStyle/>
          <a:p>
            <a:fld id="{83FF6DF3-E53C-4B53-B17F-23165E0D5552}" type="datetimeFigureOut">
              <a:rPr lang="en-IE" smtClean="0"/>
              <a:pPr/>
              <a:t>03/11/2025</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67E45E48-B33B-4D8D-BE09-8FFAAFBA2A2E}" type="slidenum">
              <a:rPr lang="en-IE" smtClean="0"/>
              <a:pPr/>
              <a:t>‹#›</a:t>
            </a:fld>
            <a:endParaRPr lang="en-IE"/>
          </a:p>
        </p:txBody>
      </p:sp>
    </p:spTree>
    <p:extLst>
      <p:ext uri="{BB962C8B-B14F-4D97-AF65-F5344CB8AC3E}">
        <p14:creationId xmlns:p14="http://schemas.microsoft.com/office/powerpoint/2010/main" val="331171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FF6DF3-E53C-4B53-B17F-23165E0D5552}" type="datetimeFigureOut">
              <a:rPr lang="en-IE" smtClean="0"/>
              <a:pPr/>
              <a:t>03/11/2025</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67E45E48-B33B-4D8D-BE09-8FFAAFBA2A2E}" type="slidenum">
              <a:rPr lang="en-IE" smtClean="0"/>
              <a:pPr/>
              <a:t>‹#›</a:t>
            </a:fld>
            <a:endParaRPr lang="en-IE"/>
          </a:p>
        </p:txBody>
      </p:sp>
    </p:spTree>
    <p:extLst>
      <p:ext uri="{BB962C8B-B14F-4D97-AF65-F5344CB8AC3E}">
        <p14:creationId xmlns:p14="http://schemas.microsoft.com/office/powerpoint/2010/main" val="29143798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3FF6DF3-E53C-4B53-B17F-23165E0D5552}" type="datetimeFigureOut">
              <a:rPr lang="en-IE" smtClean="0"/>
              <a:pPr/>
              <a:t>03/11/2025</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67E45E48-B33B-4D8D-BE09-8FFAAFBA2A2E}" type="slidenum">
              <a:rPr lang="en-IE" smtClean="0"/>
              <a:pPr/>
              <a:t>‹#›</a:t>
            </a:fld>
            <a:endParaRPr lang="en-IE"/>
          </a:p>
        </p:txBody>
      </p:sp>
    </p:spTree>
    <p:extLst>
      <p:ext uri="{BB962C8B-B14F-4D97-AF65-F5344CB8AC3E}">
        <p14:creationId xmlns:p14="http://schemas.microsoft.com/office/powerpoint/2010/main" val="1648398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D4379EC4-B330-4D8F-8FA7-C26FA5AEB485}"/>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7C4463D4-6E09-408C-9F96-4321719B6179}"/>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8E2B2C20-349D-42C6-A316-5368E9093B97}"/>
              </a:ext>
            </a:extLst>
          </p:cNvPr>
          <p:cNvSpPr>
            <a:spLocks noGrp="1"/>
          </p:cNvSpPr>
          <p:nvPr>
            <p:ph type="sldNum" sz="quarter" idx="12"/>
          </p:nvPr>
        </p:nvSpPr>
        <p:spPr/>
        <p:txBody>
          <a:bodyPr/>
          <a:lstStyle>
            <a:lvl1pPr>
              <a:defRPr/>
            </a:lvl1pPr>
          </a:lstStyle>
          <a:p>
            <a:fld id="{C35B272E-8A85-4C24-A444-50BCBFFDAA99}" type="slidenum">
              <a:rPr lang="en-US" altLang="en-US"/>
              <a:pPr/>
              <a:t>‹#›</a:t>
            </a:fld>
            <a:endParaRPr lang="en-US" altLang="en-US"/>
          </a:p>
        </p:txBody>
      </p:sp>
    </p:spTree>
    <p:extLst>
      <p:ext uri="{BB962C8B-B14F-4D97-AF65-F5344CB8AC3E}">
        <p14:creationId xmlns:p14="http://schemas.microsoft.com/office/powerpoint/2010/main" val="20005065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3FF6DF3-E53C-4B53-B17F-23165E0D5552}" type="datetimeFigureOut">
              <a:rPr lang="en-IE" smtClean="0"/>
              <a:pPr/>
              <a:t>03/11/2025</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67E45E48-B33B-4D8D-BE09-8FFAAFBA2A2E}" type="slidenum">
              <a:rPr lang="en-IE" smtClean="0"/>
              <a:pPr/>
              <a:t>‹#›</a:t>
            </a:fld>
            <a:endParaRPr lang="en-IE"/>
          </a:p>
        </p:txBody>
      </p:sp>
    </p:spTree>
    <p:extLst>
      <p:ext uri="{BB962C8B-B14F-4D97-AF65-F5344CB8AC3E}">
        <p14:creationId xmlns:p14="http://schemas.microsoft.com/office/powerpoint/2010/main" val="24890858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83FF6DF3-E53C-4B53-B17F-23165E0D5552}" type="datetimeFigureOut">
              <a:rPr lang="en-IE" smtClean="0"/>
              <a:pPr/>
              <a:t>03/11/2025</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67E45E48-B33B-4D8D-BE09-8FFAAFBA2A2E}" type="slidenum">
              <a:rPr lang="en-IE" smtClean="0"/>
              <a:pPr/>
              <a:t>‹#›</a:t>
            </a:fld>
            <a:endParaRPr lang="en-IE"/>
          </a:p>
        </p:txBody>
      </p:sp>
    </p:spTree>
    <p:extLst>
      <p:ext uri="{BB962C8B-B14F-4D97-AF65-F5344CB8AC3E}">
        <p14:creationId xmlns:p14="http://schemas.microsoft.com/office/powerpoint/2010/main" val="16823751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I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83FF6DF3-E53C-4B53-B17F-23165E0D5552}" type="datetimeFigureOut">
              <a:rPr lang="en-IE" smtClean="0"/>
              <a:pPr/>
              <a:t>03/11/2025</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67E45E48-B33B-4D8D-BE09-8FFAAFBA2A2E}" type="slidenum">
              <a:rPr lang="en-IE" smtClean="0"/>
              <a:pPr/>
              <a:t>‹#›</a:t>
            </a:fld>
            <a:endParaRPr lang="en-IE"/>
          </a:p>
        </p:txBody>
      </p:sp>
    </p:spTree>
    <p:extLst>
      <p:ext uri="{BB962C8B-B14F-4D97-AF65-F5344CB8AC3E}">
        <p14:creationId xmlns:p14="http://schemas.microsoft.com/office/powerpoint/2010/main" val="21244637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IE"/>
          </a:p>
        </p:txBody>
      </p:sp>
      <p:sp>
        <p:nvSpPr>
          <p:cNvPr id="3" name="Table Placeholder 2"/>
          <p:cNvSpPr>
            <a:spLocks noGrp="1"/>
          </p:cNvSpPr>
          <p:nvPr>
            <p:ph type="tbl" idx="1"/>
          </p:nvPr>
        </p:nvSpPr>
        <p:spPr>
          <a:xfrm>
            <a:off x="457200" y="1600200"/>
            <a:ext cx="8229600" cy="4525963"/>
          </a:xfrm>
        </p:spPr>
        <p:txBody>
          <a:bodyPr rtlCol="0">
            <a:normAutofit/>
          </a:bodyPr>
          <a:lstStyle/>
          <a:p>
            <a:pPr lvl="0"/>
            <a:endParaRPr lang="en-IE" noProof="0"/>
          </a:p>
        </p:txBody>
      </p:sp>
      <p:sp>
        <p:nvSpPr>
          <p:cNvPr id="4" name="Date Placeholder 3">
            <a:extLst>
              <a:ext uri="{FF2B5EF4-FFF2-40B4-BE49-F238E27FC236}">
                <a16:creationId xmlns:a16="http://schemas.microsoft.com/office/drawing/2014/main" id="{17F3E8FD-ADEC-4DD6-A7EA-0338B5AB6817}"/>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D0643110-791E-48F4-A528-469B965342E6}"/>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7EF0E236-9CC1-4532-97FC-BC05D6557323}"/>
              </a:ext>
            </a:extLst>
          </p:cNvPr>
          <p:cNvSpPr>
            <a:spLocks noGrp="1"/>
          </p:cNvSpPr>
          <p:nvPr>
            <p:ph type="sldNum" sz="quarter" idx="12"/>
          </p:nvPr>
        </p:nvSpPr>
        <p:spPr/>
        <p:txBody>
          <a:bodyPr/>
          <a:lstStyle>
            <a:lvl1pPr>
              <a:defRPr/>
            </a:lvl1pPr>
          </a:lstStyle>
          <a:p>
            <a:fld id="{E2C7848B-B98E-4F72-88DD-031BF380122E}" type="slidenum">
              <a:rPr lang="en-US" altLang="en-US"/>
              <a:pPr/>
              <a:t>‹#›</a:t>
            </a:fld>
            <a:endParaRPr lang="en-US" altLang="en-US"/>
          </a:p>
        </p:txBody>
      </p:sp>
    </p:spTree>
    <p:extLst>
      <p:ext uri="{BB962C8B-B14F-4D97-AF65-F5344CB8AC3E}">
        <p14:creationId xmlns:p14="http://schemas.microsoft.com/office/powerpoint/2010/main" val="2261983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BE530B2-EEFB-49B7-8335-D90E6A8DAB8E}"/>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F08AA11E-D37A-43A7-A0B8-0AEC0352E7D1}"/>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766525F0-46BD-4C63-996E-3E07B8099EA2}"/>
              </a:ext>
            </a:extLst>
          </p:cNvPr>
          <p:cNvSpPr>
            <a:spLocks noGrp="1"/>
          </p:cNvSpPr>
          <p:nvPr>
            <p:ph type="sldNum" sz="quarter" idx="12"/>
          </p:nvPr>
        </p:nvSpPr>
        <p:spPr/>
        <p:txBody>
          <a:bodyPr/>
          <a:lstStyle>
            <a:lvl1pPr>
              <a:defRPr/>
            </a:lvl1pPr>
          </a:lstStyle>
          <a:p>
            <a:fld id="{0393AA15-ACA8-4FFB-99F5-1B5FB4830BE4}" type="slidenum">
              <a:rPr lang="en-US" altLang="en-US"/>
              <a:pPr/>
              <a:t>‹#›</a:t>
            </a:fld>
            <a:endParaRPr lang="en-US" altLang="en-US"/>
          </a:p>
        </p:txBody>
      </p:sp>
    </p:spTree>
    <p:extLst>
      <p:ext uri="{BB962C8B-B14F-4D97-AF65-F5344CB8AC3E}">
        <p14:creationId xmlns:p14="http://schemas.microsoft.com/office/powerpoint/2010/main" val="4260860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3">
            <a:extLst>
              <a:ext uri="{FF2B5EF4-FFF2-40B4-BE49-F238E27FC236}">
                <a16:creationId xmlns:a16="http://schemas.microsoft.com/office/drawing/2014/main" id="{D6BA6822-3620-4FD4-91DB-1FEA74752944}"/>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FE1319CC-0E11-4083-A123-2E2B96529847}"/>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DB6A956C-883F-473D-A485-98CCF9BD39D7}"/>
              </a:ext>
            </a:extLst>
          </p:cNvPr>
          <p:cNvSpPr>
            <a:spLocks noGrp="1"/>
          </p:cNvSpPr>
          <p:nvPr>
            <p:ph type="sldNum" sz="quarter" idx="12"/>
          </p:nvPr>
        </p:nvSpPr>
        <p:spPr/>
        <p:txBody>
          <a:bodyPr/>
          <a:lstStyle>
            <a:lvl1pPr>
              <a:defRPr/>
            </a:lvl1pPr>
          </a:lstStyle>
          <a:p>
            <a:fld id="{3A474AD7-FA72-4E35-A9E3-A33743C2E379}" type="slidenum">
              <a:rPr lang="en-US" altLang="en-US"/>
              <a:pPr/>
              <a:t>‹#›</a:t>
            </a:fld>
            <a:endParaRPr lang="en-US" altLang="en-US"/>
          </a:p>
        </p:txBody>
      </p:sp>
    </p:spTree>
    <p:extLst>
      <p:ext uri="{BB962C8B-B14F-4D97-AF65-F5344CB8AC3E}">
        <p14:creationId xmlns:p14="http://schemas.microsoft.com/office/powerpoint/2010/main" val="10209902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3">
            <a:extLst>
              <a:ext uri="{FF2B5EF4-FFF2-40B4-BE49-F238E27FC236}">
                <a16:creationId xmlns:a16="http://schemas.microsoft.com/office/drawing/2014/main" id="{C52BBCD3-A9D4-4816-BB08-05D1E287D869}"/>
              </a:ext>
            </a:extLst>
          </p:cNvPr>
          <p:cNvSpPr>
            <a:spLocks noGrp="1"/>
          </p:cNvSpPr>
          <p:nvPr>
            <p:ph type="dt" sz="half" idx="10"/>
          </p:nvPr>
        </p:nvSpPr>
        <p:spPr/>
        <p:txBody>
          <a:bodyPr/>
          <a:lstStyle>
            <a:lvl1pPr>
              <a:defRPr/>
            </a:lvl1pPr>
          </a:lstStyle>
          <a:p>
            <a:pPr>
              <a:defRPr/>
            </a:pPr>
            <a:endParaRPr lang="en-US" altLang="en-US"/>
          </a:p>
        </p:txBody>
      </p:sp>
      <p:sp>
        <p:nvSpPr>
          <p:cNvPr id="8" name="Footer Placeholder 4">
            <a:extLst>
              <a:ext uri="{FF2B5EF4-FFF2-40B4-BE49-F238E27FC236}">
                <a16:creationId xmlns:a16="http://schemas.microsoft.com/office/drawing/2014/main" id="{2A58DA46-59FC-497B-AF16-D1D4F254465C}"/>
              </a:ext>
            </a:extLst>
          </p:cNvPr>
          <p:cNvSpPr>
            <a:spLocks noGrp="1"/>
          </p:cNvSpPr>
          <p:nvPr>
            <p:ph type="ftr" sz="quarter" idx="11"/>
          </p:nvPr>
        </p:nvSpPr>
        <p:spPr/>
        <p:txBody>
          <a:bodyPr/>
          <a:lstStyle>
            <a:lvl1pPr>
              <a:defRPr/>
            </a:lvl1pPr>
          </a:lstStyle>
          <a:p>
            <a:pPr>
              <a:defRPr/>
            </a:pPr>
            <a:endParaRPr lang="en-US" altLang="en-US"/>
          </a:p>
        </p:txBody>
      </p:sp>
      <p:sp>
        <p:nvSpPr>
          <p:cNvPr id="9" name="Slide Number Placeholder 5">
            <a:extLst>
              <a:ext uri="{FF2B5EF4-FFF2-40B4-BE49-F238E27FC236}">
                <a16:creationId xmlns:a16="http://schemas.microsoft.com/office/drawing/2014/main" id="{A1ED8FD6-E5ED-4769-B02F-4844149895FE}"/>
              </a:ext>
            </a:extLst>
          </p:cNvPr>
          <p:cNvSpPr>
            <a:spLocks noGrp="1"/>
          </p:cNvSpPr>
          <p:nvPr>
            <p:ph type="sldNum" sz="quarter" idx="12"/>
          </p:nvPr>
        </p:nvSpPr>
        <p:spPr/>
        <p:txBody>
          <a:bodyPr/>
          <a:lstStyle>
            <a:lvl1pPr>
              <a:defRPr/>
            </a:lvl1pPr>
          </a:lstStyle>
          <a:p>
            <a:fld id="{45118D40-1B80-45C0-93E1-9F5BC67FE012}" type="slidenum">
              <a:rPr lang="en-US" altLang="en-US"/>
              <a:pPr/>
              <a:t>‹#›</a:t>
            </a:fld>
            <a:endParaRPr lang="en-US" altLang="en-US"/>
          </a:p>
        </p:txBody>
      </p:sp>
    </p:spTree>
    <p:extLst>
      <p:ext uri="{BB962C8B-B14F-4D97-AF65-F5344CB8AC3E}">
        <p14:creationId xmlns:p14="http://schemas.microsoft.com/office/powerpoint/2010/main" val="1102411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Date Placeholder 3">
            <a:extLst>
              <a:ext uri="{FF2B5EF4-FFF2-40B4-BE49-F238E27FC236}">
                <a16:creationId xmlns:a16="http://schemas.microsoft.com/office/drawing/2014/main" id="{1B99D449-2DB6-4304-A45F-B321500F2569}"/>
              </a:ext>
            </a:extLst>
          </p:cNvPr>
          <p:cNvSpPr>
            <a:spLocks noGrp="1"/>
          </p:cNvSpPr>
          <p:nvPr>
            <p:ph type="dt" sz="half" idx="10"/>
          </p:nvPr>
        </p:nvSpPr>
        <p:spPr/>
        <p:txBody>
          <a:bodyPr/>
          <a:lstStyle>
            <a:lvl1pPr>
              <a:defRPr/>
            </a:lvl1pPr>
          </a:lstStyle>
          <a:p>
            <a:pPr>
              <a:defRPr/>
            </a:pPr>
            <a:endParaRPr lang="en-US" altLang="en-US"/>
          </a:p>
        </p:txBody>
      </p:sp>
      <p:sp>
        <p:nvSpPr>
          <p:cNvPr id="4" name="Footer Placeholder 4">
            <a:extLst>
              <a:ext uri="{FF2B5EF4-FFF2-40B4-BE49-F238E27FC236}">
                <a16:creationId xmlns:a16="http://schemas.microsoft.com/office/drawing/2014/main" id="{8B89138D-1E44-4734-8B75-E5F8ED2FC1EA}"/>
              </a:ext>
            </a:extLst>
          </p:cNvPr>
          <p:cNvSpPr>
            <a:spLocks noGrp="1"/>
          </p:cNvSpPr>
          <p:nvPr>
            <p:ph type="ftr" sz="quarter" idx="11"/>
          </p:nvPr>
        </p:nvSpPr>
        <p:spPr/>
        <p:txBody>
          <a:bodyPr/>
          <a:lstStyle>
            <a:lvl1pPr>
              <a:defRPr/>
            </a:lvl1pPr>
          </a:lstStyle>
          <a:p>
            <a:pPr>
              <a:defRPr/>
            </a:pPr>
            <a:endParaRPr lang="en-US" altLang="en-US"/>
          </a:p>
        </p:txBody>
      </p:sp>
      <p:sp>
        <p:nvSpPr>
          <p:cNvPr id="5" name="Slide Number Placeholder 5">
            <a:extLst>
              <a:ext uri="{FF2B5EF4-FFF2-40B4-BE49-F238E27FC236}">
                <a16:creationId xmlns:a16="http://schemas.microsoft.com/office/drawing/2014/main" id="{B915E713-63B7-48A5-9BE4-D472AA2CC271}"/>
              </a:ext>
            </a:extLst>
          </p:cNvPr>
          <p:cNvSpPr>
            <a:spLocks noGrp="1"/>
          </p:cNvSpPr>
          <p:nvPr>
            <p:ph type="sldNum" sz="quarter" idx="12"/>
          </p:nvPr>
        </p:nvSpPr>
        <p:spPr/>
        <p:txBody>
          <a:bodyPr/>
          <a:lstStyle>
            <a:lvl1pPr>
              <a:defRPr/>
            </a:lvl1pPr>
          </a:lstStyle>
          <a:p>
            <a:fld id="{986764D3-C868-4E62-958F-BCEE02850DE8}" type="slidenum">
              <a:rPr lang="en-US" altLang="en-US"/>
              <a:pPr/>
              <a:t>‹#›</a:t>
            </a:fld>
            <a:endParaRPr lang="en-US" altLang="en-US"/>
          </a:p>
        </p:txBody>
      </p:sp>
    </p:spTree>
    <p:extLst>
      <p:ext uri="{BB962C8B-B14F-4D97-AF65-F5344CB8AC3E}">
        <p14:creationId xmlns:p14="http://schemas.microsoft.com/office/powerpoint/2010/main" val="2340786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63C4BED1-5063-4493-B418-6D73D2D8B6CD}"/>
              </a:ext>
            </a:extLst>
          </p:cNvPr>
          <p:cNvSpPr>
            <a:spLocks noGrp="1"/>
          </p:cNvSpPr>
          <p:nvPr>
            <p:ph type="dt" sz="half" idx="10"/>
          </p:nvPr>
        </p:nvSpPr>
        <p:spPr/>
        <p:txBody>
          <a:bodyPr/>
          <a:lstStyle>
            <a:lvl1pPr>
              <a:defRPr/>
            </a:lvl1pPr>
          </a:lstStyle>
          <a:p>
            <a:pPr>
              <a:defRPr/>
            </a:pPr>
            <a:endParaRPr lang="en-US" altLang="en-US"/>
          </a:p>
        </p:txBody>
      </p:sp>
      <p:sp>
        <p:nvSpPr>
          <p:cNvPr id="3" name="Footer Placeholder 4">
            <a:extLst>
              <a:ext uri="{FF2B5EF4-FFF2-40B4-BE49-F238E27FC236}">
                <a16:creationId xmlns:a16="http://schemas.microsoft.com/office/drawing/2014/main" id="{7391FDF9-ECD7-42F9-8B99-C9671D93E12B}"/>
              </a:ext>
            </a:extLst>
          </p:cNvPr>
          <p:cNvSpPr>
            <a:spLocks noGrp="1"/>
          </p:cNvSpPr>
          <p:nvPr>
            <p:ph type="ftr" sz="quarter" idx="11"/>
          </p:nvPr>
        </p:nvSpPr>
        <p:spPr/>
        <p:txBody>
          <a:bodyPr/>
          <a:lstStyle>
            <a:lvl1pPr>
              <a:defRPr/>
            </a:lvl1pPr>
          </a:lstStyle>
          <a:p>
            <a:pPr>
              <a:defRPr/>
            </a:pPr>
            <a:endParaRPr lang="en-US" altLang="en-US"/>
          </a:p>
        </p:txBody>
      </p:sp>
      <p:sp>
        <p:nvSpPr>
          <p:cNvPr id="4" name="Slide Number Placeholder 5">
            <a:extLst>
              <a:ext uri="{FF2B5EF4-FFF2-40B4-BE49-F238E27FC236}">
                <a16:creationId xmlns:a16="http://schemas.microsoft.com/office/drawing/2014/main" id="{1805952C-DB63-41F7-8924-9AB31CFC2409}"/>
              </a:ext>
            </a:extLst>
          </p:cNvPr>
          <p:cNvSpPr>
            <a:spLocks noGrp="1"/>
          </p:cNvSpPr>
          <p:nvPr>
            <p:ph type="sldNum" sz="quarter" idx="12"/>
          </p:nvPr>
        </p:nvSpPr>
        <p:spPr/>
        <p:txBody>
          <a:bodyPr/>
          <a:lstStyle>
            <a:lvl1pPr>
              <a:defRPr/>
            </a:lvl1pPr>
          </a:lstStyle>
          <a:p>
            <a:fld id="{D6A55909-07B3-42DE-A76C-410682D3D633}" type="slidenum">
              <a:rPr lang="en-US" altLang="en-US"/>
              <a:pPr/>
              <a:t>‹#›</a:t>
            </a:fld>
            <a:endParaRPr lang="en-US" altLang="en-US"/>
          </a:p>
        </p:txBody>
      </p:sp>
    </p:spTree>
    <p:extLst>
      <p:ext uri="{BB962C8B-B14F-4D97-AF65-F5344CB8AC3E}">
        <p14:creationId xmlns:p14="http://schemas.microsoft.com/office/powerpoint/2010/main" val="7075354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B7968217-0BAA-45CC-A655-0B1D4E6FA495}"/>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5BC5A082-A755-4D1F-AB21-CF68E728A9F8}"/>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41CCE8B1-83B6-49D2-A869-4848E23B0677}"/>
              </a:ext>
            </a:extLst>
          </p:cNvPr>
          <p:cNvSpPr>
            <a:spLocks noGrp="1"/>
          </p:cNvSpPr>
          <p:nvPr>
            <p:ph type="sldNum" sz="quarter" idx="12"/>
          </p:nvPr>
        </p:nvSpPr>
        <p:spPr/>
        <p:txBody>
          <a:bodyPr/>
          <a:lstStyle>
            <a:lvl1pPr>
              <a:defRPr/>
            </a:lvl1pPr>
          </a:lstStyle>
          <a:p>
            <a:fld id="{FFB1F678-842C-43E3-A5DA-B916B43218F0}" type="slidenum">
              <a:rPr lang="en-US" altLang="en-US"/>
              <a:pPr/>
              <a:t>‹#›</a:t>
            </a:fld>
            <a:endParaRPr lang="en-US" altLang="en-US"/>
          </a:p>
        </p:txBody>
      </p:sp>
    </p:spTree>
    <p:extLst>
      <p:ext uri="{BB962C8B-B14F-4D97-AF65-F5344CB8AC3E}">
        <p14:creationId xmlns:p14="http://schemas.microsoft.com/office/powerpoint/2010/main" val="340838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IE"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B48A9F03-0213-4D61-802F-8B98B7877093}"/>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A62BB4FF-9117-475D-9CAE-2377CA2C55A8}"/>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691CBF5F-2845-4E1B-9A13-EF4946BB1415}"/>
              </a:ext>
            </a:extLst>
          </p:cNvPr>
          <p:cNvSpPr>
            <a:spLocks noGrp="1"/>
          </p:cNvSpPr>
          <p:nvPr>
            <p:ph type="sldNum" sz="quarter" idx="12"/>
          </p:nvPr>
        </p:nvSpPr>
        <p:spPr/>
        <p:txBody>
          <a:bodyPr/>
          <a:lstStyle>
            <a:lvl1pPr>
              <a:defRPr/>
            </a:lvl1pPr>
          </a:lstStyle>
          <a:p>
            <a:fld id="{E24C913C-3408-4118-9B23-922B0A516E9D}" type="slidenum">
              <a:rPr lang="en-US" altLang="en-US"/>
              <a:pPr/>
              <a:t>‹#›</a:t>
            </a:fld>
            <a:endParaRPr lang="en-US" altLang="en-US"/>
          </a:p>
        </p:txBody>
      </p:sp>
    </p:spTree>
    <p:extLst>
      <p:ext uri="{BB962C8B-B14F-4D97-AF65-F5344CB8AC3E}">
        <p14:creationId xmlns:p14="http://schemas.microsoft.com/office/powerpoint/2010/main" val="33062757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294CE506-A8D7-4B6E-A6D4-EE8BD33AA43A}"/>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IE" altLang="en-US"/>
          </a:p>
        </p:txBody>
      </p:sp>
      <p:sp>
        <p:nvSpPr>
          <p:cNvPr id="1027" name="Text Placeholder 2">
            <a:extLst>
              <a:ext uri="{FF2B5EF4-FFF2-40B4-BE49-F238E27FC236}">
                <a16:creationId xmlns:a16="http://schemas.microsoft.com/office/drawing/2014/main" id="{57D31283-0AC8-4589-B128-BBE894936620}"/>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IE" altLang="en-US"/>
          </a:p>
        </p:txBody>
      </p:sp>
      <p:sp>
        <p:nvSpPr>
          <p:cNvPr id="4" name="Date Placeholder 3">
            <a:extLst>
              <a:ext uri="{FF2B5EF4-FFF2-40B4-BE49-F238E27FC236}">
                <a16:creationId xmlns:a16="http://schemas.microsoft.com/office/drawing/2014/main" id="{22DA2EAF-A3BC-4EA2-B09A-D73690769BD4}"/>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defRPr>
            </a:lvl1pPr>
          </a:lstStyle>
          <a:p>
            <a:pPr>
              <a:defRPr/>
            </a:pPr>
            <a:endParaRPr lang="en-US" altLang="en-US"/>
          </a:p>
        </p:txBody>
      </p:sp>
      <p:sp>
        <p:nvSpPr>
          <p:cNvPr id="5" name="Footer Placeholder 4">
            <a:extLst>
              <a:ext uri="{FF2B5EF4-FFF2-40B4-BE49-F238E27FC236}">
                <a16:creationId xmlns:a16="http://schemas.microsoft.com/office/drawing/2014/main" id="{35953E31-9DA5-490E-973D-BA0C020BEEF4}"/>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defRPr>
            </a:lvl1pPr>
          </a:lstStyle>
          <a:p>
            <a:pPr>
              <a:defRPr/>
            </a:pPr>
            <a:endParaRPr lang="en-US" altLang="en-US"/>
          </a:p>
        </p:txBody>
      </p:sp>
      <p:sp>
        <p:nvSpPr>
          <p:cNvPr id="6" name="Slide Number Placeholder 5">
            <a:extLst>
              <a:ext uri="{FF2B5EF4-FFF2-40B4-BE49-F238E27FC236}">
                <a16:creationId xmlns:a16="http://schemas.microsoft.com/office/drawing/2014/main" id="{E2D59B80-CE1B-4C5F-9749-5FEBF8D6BA87}"/>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95E22D28-2F46-417A-8A4A-BDD3B7C0E600}"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FF6DF3-E53C-4B53-B17F-23165E0D5552}" type="datetimeFigureOut">
              <a:rPr lang="en-IE" smtClean="0"/>
              <a:pPr/>
              <a:t>03/11/2025</a:t>
            </a:fld>
            <a:endParaRPr lang="en-I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E45E48-B33B-4D8D-BE09-8FFAAFBA2A2E}" type="slidenum">
              <a:rPr lang="en-IE" smtClean="0"/>
              <a:pPr/>
              <a:t>‹#›</a:t>
            </a:fld>
            <a:endParaRPr lang="en-IE"/>
          </a:p>
        </p:txBody>
      </p:sp>
    </p:spTree>
    <p:extLst>
      <p:ext uri="{BB962C8B-B14F-4D97-AF65-F5344CB8AC3E}">
        <p14:creationId xmlns:p14="http://schemas.microsoft.com/office/powerpoint/2010/main" val="418602997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79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www.cao.ie/" TargetMode="External"/><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hyperlink" Target="https://www.cao.ie/index.php?page=demo" TargetMode="External"/></Relationships>
</file>

<file path=ppt/slides/_rels/slide12.xml.rels><?xml version="1.0" encoding="UTF-8" standalone="yes"?>
<Relationships xmlns="http://schemas.openxmlformats.org/package/2006/relationships"><Relationship Id="rId2" Type="http://schemas.openxmlformats.org/officeDocument/2006/relationships/hyperlink" Target="https://www.cao.ie/index.php?page=timetableevents&amp;bb=importantdates" TargetMode="Externa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3.jpeg"/><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9.png"/><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careersportal.ie/scholarships/index.php" TargetMode="Externa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nto.ie/" TargetMode="External"/><Relationship Id="rId2" Type="http://schemas.openxmlformats.org/officeDocument/2006/relationships/hyperlink" Target="https://nto.hea.ie/courses/" TargetMode="Externa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http://www.apprenticeship.ie/" TargetMode="External"/><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hyperlink" Target="http://www.careersportal.ie"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careersportal.ie/school/cao_courses.php"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s://cc.careersportal.ie/courses/calculator/pointsCalculator.html#/" TargetMode="External"/><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bookofmodules.ul.ie/Default.aspx"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borrisokanecc.ie/"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https://careersportal.ie/" TargetMode="External"/><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0" name="Rectangle 2">
            <a:extLst>
              <a:ext uri="{FF2B5EF4-FFF2-40B4-BE49-F238E27FC236}">
                <a16:creationId xmlns:a16="http://schemas.microsoft.com/office/drawing/2014/main" id="{6E2C6DD0-0F92-492C-8336-78DC89B93176}"/>
              </a:ext>
            </a:extLst>
          </p:cNvPr>
          <p:cNvSpPr>
            <a:spLocks noGrp="1" noChangeArrowheads="1"/>
          </p:cNvSpPr>
          <p:nvPr>
            <p:ph type="title"/>
          </p:nvPr>
        </p:nvSpPr>
        <p:spPr>
          <a:xfrm>
            <a:off x="569214" y="2035277"/>
            <a:ext cx="7822761" cy="3760839"/>
          </a:xfrm>
          <a:solidFill>
            <a:schemeClr val="bg1"/>
          </a:solidFill>
        </p:spPr>
        <p:txBody>
          <a:bodyPr vert="horz" lIns="91440" tIns="45720" rIns="91440" bIns="45720" rtlCol="0" anchor="b">
            <a:noAutofit/>
          </a:bodyPr>
          <a:lstStyle/>
          <a:p>
            <a:pPr eaLnBrk="1" hangingPunct="1">
              <a:lnSpc>
                <a:spcPct val="90000"/>
              </a:lnSpc>
            </a:pPr>
            <a:r>
              <a:rPr lang="en-US" altLang="en-US" sz="5400"/>
              <a:t>Future Options &amp; Central Applications Office (CAO) Information Evening</a:t>
            </a:r>
            <a:br>
              <a:rPr lang="en-US" altLang="en-US" sz="5400"/>
            </a:br>
            <a:endParaRPr lang="en-US" altLang="en-US" sz="5400"/>
          </a:p>
        </p:txBody>
      </p:sp>
      <p:sp>
        <p:nvSpPr>
          <p:cNvPr id="76"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214" y="2395728"/>
            <a:ext cx="3182691" cy="18288"/>
          </a:xfrm>
          <a:custGeom>
            <a:avLst/>
            <a:gdLst>
              <a:gd name="csX0" fmla="*/ 0 w 3182691"/>
              <a:gd name="csY0" fmla="*/ 0 h 18288"/>
              <a:gd name="csX1" fmla="*/ 636538 w 3182691"/>
              <a:gd name="csY1" fmla="*/ 0 h 18288"/>
              <a:gd name="csX2" fmla="*/ 1273076 w 3182691"/>
              <a:gd name="csY2" fmla="*/ 0 h 18288"/>
              <a:gd name="csX3" fmla="*/ 1909615 w 3182691"/>
              <a:gd name="csY3" fmla="*/ 0 h 18288"/>
              <a:gd name="csX4" fmla="*/ 2482499 w 3182691"/>
              <a:gd name="csY4" fmla="*/ 0 h 18288"/>
              <a:gd name="csX5" fmla="*/ 3182691 w 3182691"/>
              <a:gd name="csY5" fmla="*/ 0 h 18288"/>
              <a:gd name="csX6" fmla="*/ 3182691 w 3182691"/>
              <a:gd name="csY6" fmla="*/ 18288 h 18288"/>
              <a:gd name="csX7" fmla="*/ 2609807 w 3182691"/>
              <a:gd name="csY7" fmla="*/ 18288 h 18288"/>
              <a:gd name="csX8" fmla="*/ 2068749 w 3182691"/>
              <a:gd name="csY8" fmla="*/ 18288 h 18288"/>
              <a:gd name="csX9" fmla="*/ 1432211 w 3182691"/>
              <a:gd name="csY9" fmla="*/ 18288 h 18288"/>
              <a:gd name="csX10" fmla="*/ 859327 w 3182691"/>
              <a:gd name="csY10" fmla="*/ 18288 h 18288"/>
              <a:gd name="csX11" fmla="*/ 0 w 3182691"/>
              <a:gd name="csY11" fmla="*/ 18288 h 18288"/>
              <a:gd name="csX12" fmla="*/ 0 w 3182691"/>
              <a:gd name="csY12" fmla="*/ 0 h 18288"/>
              <a:gd name="csX0" fmla="*/ 0 w 3182691"/>
              <a:gd name="csY0" fmla="*/ 0 h 18288"/>
              <a:gd name="csX1" fmla="*/ 572884 w 3182691"/>
              <a:gd name="csY1" fmla="*/ 0 h 18288"/>
              <a:gd name="csX2" fmla="*/ 1113942 w 3182691"/>
              <a:gd name="csY2" fmla="*/ 0 h 18288"/>
              <a:gd name="csX3" fmla="*/ 1686826 w 3182691"/>
              <a:gd name="csY3" fmla="*/ 0 h 18288"/>
              <a:gd name="csX4" fmla="*/ 2323364 w 3182691"/>
              <a:gd name="csY4" fmla="*/ 0 h 18288"/>
              <a:gd name="csX5" fmla="*/ 3182691 w 3182691"/>
              <a:gd name="csY5" fmla="*/ 0 h 18288"/>
              <a:gd name="csX6" fmla="*/ 3182691 w 3182691"/>
              <a:gd name="csY6" fmla="*/ 18288 h 18288"/>
              <a:gd name="csX7" fmla="*/ 2546153 w 3182691"/>
              <a:gd name="csY7" fmla="*/ 18288 h 18288"/>
              <a:gd name="csX8" fmla="*/ 1845961 w 3182691"/>
              <a:gd name="csY8" fmla="*/ 18288 h 18288"/>
              <a:gd name="csX9" fmla="*/ 1304903 w 3182691"/>
              <a:gd name="csY9" fmla="*/ 18288 h 18288"/>
              <a:gd name="csX10" fmla="*/ 604711 w 3182691"/>
              <a:gd name="csY10" fmla="*/ 18288 h 18288"/>
              <a:gd name="csX11" fmla="*/ 0 w 3182691"/>
              <a:gd name="csY11" fmla="*/ 18288 h 18288"/>
              <a:gd name="csX12" fmla="*/ 0 w 3182691"/>
              <a:gd name="csY12" fmla="*/ 0 h 18288"/>
              <a:gd name="csX0" fmla="*/ 0 w 3182691"/>
              <a:gd name="csY0" fmla="*/ 0 h 18288"/>
              <a:gd name="csX1" fmla="*/ 636538 w 3182691"/>
              <a:gd name="csY1" fmla="*/ 0 h 18288"/>
              <a:gd name="csX2" fmla="*/ 1273076 w 3182691"/>
              <a:gd name="csY2" fmla="*/ 0 h 18288"/>
              <a:gd name="csX3" fmla="*/ 1909615 w 3182691"/>
              <a:gd name="csY3" fmla="*/ 0 h 18288"/>
              <a:gd name="csX4" fmla="*/ 2482499 w 3182691"/>
              <a:gd name="csY4" fmla="*/ 0 h 18288"/>
              <a:gd name="csX5" fmla="*/ 3182691 w 3182691"/>
              <a:gd name="csY5" fmla="*/ 0 h 18288"/>
              <a:gd name="csX6" fmla="*/ 3182691 w 3182691"/>
              <a:gd name="csY6" fmla="*/ 18288 h 18288"/>
              <a:gd name="csX7" fmla="*/ 2609807 w 3182691"/>
              <a:gd name="csY7" fmla="*/ 18288 h 18288"/>
              <a:gd name="csX8" fmla="*/ 2068749 w 3182691"/>
              <a:gd name="csY8" fmla="*/ 18288 h 18288"/>
              <a:gd name="csX9" fmla="*/ 1432211 w 3182691"/>
              <a:gd name="csY9" fmla="*/ 18288 h 18288"/>
              <a:gd name="csX10" fmla="*/ 859327 w 3182691"/>
              <a:gd name="csY10" fmla="*/ 18288 h 18288"/>
              <a:gd name="csX11" fmla="*/ 0 w 3182691"/>
              <a:gd name="csY11" fmla="*/ 18288 h 18288"/>
              <a:gd name="csX12" fmla="*/ 0 w 3182691"/>
              <a:gd name="csY12"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182691" h="18288" fill="none" extrusionOk="0">
                <a:moveTo>
                  <a:pt x="0" y="0"/>
                </a:moveTo>
                <a:cubicBezTo>
                  <a:pt x="190655" y="43377"/>
                  <a:pt x="434876" y="61304"/>
                  <a:pt x="636538" y="0"/>
                </a:cubicBezTo>
                <a:cubicBezTo>
                  <a:pt x="872839" y="-46544"/>
                  <a:pt x="1021311" y="-44030"/>
                  <a:pt x="1273076" y="0"/>
                </a:cubicBezTo>
                <a:cubicBezTo>
                  <a:pt x="1508251" y="-60026"/>
                  <a:pt x="1712220" y="-84934"/>
                  <a:pt x="1909615" y="0"/>
                </a:cubicBezTo>
                <a:cubicBezTo>
                  <a:pt x="2118213" y="-19495"/>
                  <a:pt x="2202029" y="-15639"/>
                  <a:pt x="2482499" y="0"/>
                </a:cubicBezTo>
                <a:cubicBezTo>
                  <a:pt x="2714378" y="92288"/>
                  <a:pt x="2985469" y="-90001"/>
                  <a:pt x="3182691" y="0"/>
                </a:cubicBezTo>
                <a:cubicBezTo>
                  <a:pt x="3182475" y="4969"/>
                  <a:pt x="3182516" y="10302"/>
                  <a:pt x="3182691" y="18288"/>
                </a:cubicBezTo>
                <a:cubicBezTo>
                  <a:pt x="2937747" y="-4330"/>
                  <a:pt x="2865470" y="2070"/>
                  <a:pt x="2609807" y="18288"/>
                </a:cubicBezTo>
                <a:cubicBezTo>
                  <a:pt x="2339415" y="5878"/>
                  <a:pt x="2325450" y="25311"/>
                  <a:pt x="2068749" y="18288"/>
                </a:cubicBezTo>
                <a:cubicBezTo>
                  <a:pt x="1835591" y="-9658"/>
                  <a:pt x="1715587" y="30399"/>
                  <a:pt x="1432211" y="18288"/>
                </a:cubicBezTo>
                <a:cubicBezTo>
                  <a:pt x="1170372" y="-33484"/>
                  <a:pt x="1003877" y="52236"/>
                  <a:pt x="859327" y="18288"/>
                </a:cubicBezTo>
                <a:cubicBezTo>
                  <a:pt x="758029" y="-53558"/>
                  <a:pt x="194571" y="46829"/>
                  <a:pt x="0" y="18288"/>
                </a:cubicBezTo>
                <a:cubicBezTo>
                  <a:pt x="-1294" y="12112"/>
                  <a:pt x="882" y="6712"/>
                  <a:pt x="0" y="0"/>
                </a:cubicBezTo>
                <a:close/>
              </a:path>
              <a:path w="3182691" h="18288" stroke="0" extrusionOk="0">
                <a:moveTo>
                  <a:pt x="0" y="0"/>
                </a:moveTo>
                <a:cubicBezTo>
                  <a:pt x="224782" y="-40087"/>
                  <a:pt x="404515" y="-33038"/>
                  <a:pt x="572884" y="0"/>
                </a:cubicBezTo>
                <a:cubicBezTo>
                  <a:pt x="738809" y="59996"/>
                  <a:pt x="986952" y="38753"/>
                  <a:pt x="1113942" y="0"/>
                </a:cubicBezTo>
                <a:cubicBezTo>
                  <a:pt x="1357039" y="9689"/>
                  <a:pt x="1548309" y="65821"/>
                  <a:pt x="1686826" y="0"/>
                </a:cubicBezTo>
                <a:cubicBezTo>
                  <a:pt x="1835070" y="5458"/>
                  <a:pt x="2213552" y="13784"/>
                  <a:pt x="2323364" y="0"/>
                </a:cubicBezTo>
                <a:cubicBezTo>
                  <a:pt x="2518352" y="74658"/>
                  <a:pt x="2879980" y="-100480"/>
                  <a:pt x="3182691" y="0"/>
                </a:cubicBezTo>
                <a:cubicBezTo>
                  <a:pt x="3181886" y="5157"/>
                  <a:pt x="3182334" y="12793"/>
                  <a:pt x="3182691" y="18288"/>
                </a:cubicBezTo>
                <a:cubicBezTo>
                  <a:pt x="2990390" y="-82110"/>
                  <a:pt x="2735356" y="74917"/>
                  <a:pt x="2546153" y="18288"/>
                </a:cubicBezTo>
                <a:cubicBezTo>
                  <a:pt x="2374767" y="14957"/>
                  <a:pt x="2115003" y="56046"/>
                  <a:pt x="1845961" y="18288"/>
                </a:cubicBezTo>
                <a:cubicBezTo>
                  <a:pt x="1546368" y="19144"/>
                  <a:pt x="1473882" y="-10772"/>
                  <a:pt x="1304903" y="18288"/>
                </a:cubicBezTo>
                <a:cubicBezTo>
                  <a:pt x="1204050" y="24641"/>
                  <a:pt x="912707" y="40081"/>
                  <a:pt x="604711" y="18288"/>
                </a:cubicBezTo>
                <a:cubicBezTo>
                  <a:pt x="280691" y="42471"/>
                  <a:pt x="94745" y="-33553"/>
                  <a:pt x="0" y="18288"/>
                </a:cubicBezTo>
                <a:cubicBezTo>
                  <a:pt x="122" y="12216"/>
                  <a:pt x="472" y="8340"/>
                  <a:pt x="0" y="0"/>
                </a:cubicBezTo>
                <a:close/>
              </a:path>
              <a:path w="3182691" h="18288" fill="none" stroke="0" extrusionOk="0">
                <a:moveTo>
                  <a:pt x="0" y="0"/>
                </a:moveTo>
                <a:cubicBezTo>
                  <a:pt x="256161" y="49012"/>
                  <a:pt x="356433" y="-22494"/>
                  <a:pt x="636538" y="0"/>
                </a:cubicBezTo>
                <a:cubicBezTo>
                  <a:pt x="830077" y="30787"/>
                  <a:pt x="1026939" y="-12181"/>
                  <a:pt x="1273076" y="0"/>
                </a:cubicBezTo>
                <a:cubicBezTo>
                  <a:pt x="1554477" y="14694"/>
                  <a:pt x="1671539" y="4919"/>
                  <a:pt x="1909615" y="0"/>
                </a:cubicBezTo>
                <a:cubicBezTo>
                  <a:pt x="2103192" y="31483"/>
                  <a:pt x="2236168" y="-11699"/>
                  <a:pt x="2482499" y="0"/>
                </a:cubicBezTo>
                <a:cubicBezTo>
                  <a:pt x="2775406" y="46366"/>
                  <a:pt x="3035734" y="-31326"/>
                  <a:pt x="3182691" y="0"/>
                </a:cubicBezTo>
                <a:cubicBezTo>
                  <a:pt x="3182265" y="4588"/>
                  <a:pt x="3182903" y="12221"/>
                  <a:pt x="3182691" y="18288"/>
                </a:cubicBezTo>
                <a:cubicBezTo>
                  <a:pt x="2953989" y="8938"/>
                  <a:pt x="2887194" y="18866"/>
                  <a:pt x="2609807" y="18288"/>
                </a:cubicBezTo>
                <a:cubicBezTo>
                  <a:pt x="2339041" y="14584"/>
                  <a:pt x="2331533" y="34002"/>
                  <a:pt x="2068749" y="18288"/>
                </a:cubicBezTo>
                <a:cubicBezTo>
                  <a:pt x="1825388" y="-32621"/>
                  <a:pt x="1722801" y="33339"/>
                  <a:pt x="1432211" y="18288"/>
                </a:cubicBezTo>
                <a:cubicBezTo>
                  <a:pt x="1157845" y="-13086"/>
                  <a:pt x="986508" y="5589"/>
                  <a:pt x="859327" y="18288"/>
                </a:cubicBezTo>
                <a:cubicBezTo>
                  <a:pt x="713442" y="47380"/>
                  <a:pt x="205665" y="40018"/>
                  <a:pt x="0" y="18288"/>
                </a:cubicBezTo>
                <a:cubicBezTo>
                  <a:pt x="-73" y="11392"/>
                  <a:pt x="219" y="5344"/>
                  <a:pt x="0" y="0"/>
                </a:cubicBezTo>
                <a:close/>
              </a:path>
              <a:path w="3182691" h="18288" fill="none" stroke="0" extrusionOk="0">
                <a:moveTo>
                  <a:pt x="0" y="0"/>
                </a:moveTo>
                <a:cubicBezTo>
                  <a:pt x="215100" y="38538"/>
                  <a:pt x="390948" y="-13765"/>
                  <a:pt x="636538" y="0"/>
                </a:cubicBezTo>
                <a:cubicBezTo>
                  <a:pt x="848660" y="-11230"/>
                  <a:pt x="986348" y="-631"/>
                  <a:pt x="1273076" y="0"/>
                </a:cubicBezTo>
                <a:cubicBezTo>
                  <a:pt x="1543874" y="-47185"/>
                  <a:pt x="1668392" y="-34729"/>
                  <a:pt x="1909615" y="0"/>
                </a:cubicBezTo>
                <a:cubicBezTo>
                  <a:pt x="2135852" y="15090"/>
                  <a:pt x="2219947" y="-11861"/>
                  <a:pt x="2482499" y="0"/>
                </a:cubicBezTo>
                <a:cubicBezTo>
                  <a:pt x="2758895" y="66738"/>
                  <a:pt x="2997084" y="-63795"/>
                  <a:pt x="3182691" y="0"/>
                </a:cubicBezTo>
                <a:cubicBezTo>
                  <a:pt x="3182238" y="3671"/>
                  <a:pt x="3181674" y="12096"/>
                  <a:pt x="3182691" y="18288"/>
                </a:cubicBezTo>
                <a:cubicBezTo>
                  <a:pt x="2950347" y="5507"/>
                  <a:pt x="2860296" y="12519"/>
                  <a:pt x="2609807" y="18288"/>
                </a:cubicBezTo>
                <a:cubicBezTo>
                  <a:pt x="2340847" y="8401"/>
                  <a:pt x="2329539" y="26164"/>
                  <a:pt x="2068749" y="18288"/>
                </a:cubicBezTo>
                <a:cubicBezTo>
                  <a:pt x="1819198" y="-7605"/>
                  <a:pt x="1694397" y="21602"/>
                  <a:pt x="1432211" y="18288"/>
                </a:cubicBezTo>
                <a:cubicBezTo>
                  <a:pt x="1162758" y="-42398"/>
                  <a:pt x="1001152" y="25358"/>
                  <a:pt x="859327" y="18288"/>
                </a:cubicBezTo>
                <a:cubicBezTo>
                  <a:pt x="781260" y="-6253"/>
                  <a:pt x="203569" y="29791"/>
                  <a:pt x="0" y="18288"/>
                </a:cubicBezTo>
                <a:cubicBezTo>
                  <a:pt x="-34" y="11684"/>
                  <a:pt x="94" y="6298"/>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custGeom>
                    <a:avLst/>
                    <a:gdLst>
                      <a:gd name="connsiteX0" fmla="*/ 0 w 3182691"/>
                      <a:gd name="connsiteY0" fmla="*/ 0 h 18288"/>
                      <a:gd name="connsiteX1" fmla="*/ 636538 w 3182691"/>
                      <a:gd name="connsiteY1" fmla="*/ 0 h 18288"/>
                      <a:gd name="connsiteX2" fmla="*/ 1273076 w 3182691"/>
                      <a:gd name="connsiteY2" fmla="*/ 0 h 18288"/>
                      <a:gd name="connsiteX3" fmla="*/ 1909615 w 3182691"/>
                      <a:gd name="connsiteY3" fmla="*/ 0 h 18288"/>
                      <a:gd name="connsiteX4" fmla="*/ 2482499 w 3182691"/>
                      <a:gd name="connsiteY4" fmla="*/ 0 h 18288"/>
                      <a:gd name="connsiteX5" fmla="*/ 3182691 w 3182691"/>
                      <a:gd name="connsiteY5" fmla="*/ 0 h 18288"/>
                      <a:gd name="connsiteX6" fmla="*/ 3182691 w 3182691"/>
                      <a:gd name="connsiteY6" fmla="*/ 18288 h 18288"/>
                      <a:gd name="connsiteX7" fmla="*/ 2609807 w 3182691"/>
                      <a:gd name="connsiteY7" fmla="*/ 18288 h 18288"/>
                      <a:gd name="connsiteX8" fmla="*/ 2068749 w 3182691"/>
                      <a:gd name="connsiteY8" fmla="*/ 18288 h 18288"/>
                      <a:gd name="connsiteX9" fmla="*/ 1432211 w 3182691"/>
                      <a:gd name="connsiteY9" fmla="*/ 18288 h 18288"/>
                      <a:gd name="connsiteX10" fmla="*/ 859327 w 3182691"/>
                      <a:gd name="connsiteY10" fmla="*/ 18288 h 18288"/>
                      <a:gd name="connsiteX11" fmla="*/ 0 w 3182691"/>
                      <a:gd name="connsiteY11" fmla="*/ 18288 h 18288"/>
                      <a:gd name="connsiteX12" fmla="*/ 0 w 3182691"/>
                      <a:gd name="connsiteY12" fmla="*/ 0 h 18288"/>
                      <a:gd name="connsiteX0" fmla="*/ 0 w 3182691"/>
                      <a:gd name="connsiteY0" fmla="*/ 0 h 18288"/>
                      <a:gd name="connsiteX1" fmla="*/ 572884 w 3182691"/>
                      <a:gd name="connsiteY1" fmla="*/ 0 h 18288"/>
                      <a:gd name="connsiteX2" fmla="*/ 1113942 w 3182691"/>
                      <a:gd name="connsiteY2" fmla="*/ 0 h 18288"/>
                      <a:gd name="connsiteX3" fmla="*/ 1686826 w 3182691"/>
                      <a:gd name="connsiteY3" fmla="*/ 0 h 18288"/>
                      <a:gd name="connsiteX4" fmla="*/ 2323364 w 3182691"/>
                      <a:gd name="connsiteY4" fmla="*/ 0 h 18288"/>
                      <a:gd name="connsiteX5" fmla="*/ 3182691 w 3182691"/>
                      <a:gd name="connsiteY5" fmla="*/ 0 h 18288"/>
                      <a:gd name="connsiteX6" fmla="*/ 3182691 w 3182691"/>
                      <a:gd name="connsiteY6" fmla="*/ 18288 h 18288"/>
                      <a:gd name="connsiteX7" fmla="*/ 2546153 w 3182691"/>
                      <a:gd name="connsiteY7" fmla="*/ 18288 h 18288"/>
                      <a:gd name="connsiteX8" fmla="*/ 1845961 w 3182691"/>
                      <a:gd name="connsiteY8" fmla="*/ 18288 h 18288"/>
                      <a:gd name="connsiteX9" fmla="*/ 1304903 w 3182691"/>
                      <a:gd name="connsiteY9" fmla="*/ 18288 h 18288"/>
                      <a:gd name="connsiteX10" fmla="*/ 604711 w 3182691"/>
                      <a:gd name="connsiteY10" fmla="*/ 18288 h 18288"/>
                      <a:gd name="connsiteX11" fmla="*/ 0 w 3182691"/>
                      <a:gd name="connsiteY11" fmla="*/ 18288 h 18288"/>
                      <a:gd name="connsiteX12" fmla="*/ 0 w 3182691"/>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691" h="18288" fill="none" extrusionOk="0">
                        <a:moveTo>
                          <a:pt x="0" y="0"/>
                        </a:moveTo>
                        <a:cubicBezTo>
                          <a:pt x="225870" y="33585"/>
                          <a:pt x="418138" y="17639"/>
                          <a:pt x="636538" y="0"/>
                        </a:cubicBezTo>
                        <a:cubicBezTo>
                          <a:pt x="866402" y="-9774"/>
                          <a:pt x="1016900" y="-17532"/>
                          <a:pt x="1273076" y="0"/>
                        </a:cubicBezTo>
                        <a:cubicBezTo>
                          <a:pt x="1519343" y="-34410"/>
                          <a:pt x="1705438" y="-53754"/>
                          <a:pt x="1909615" y="0"/>
                        </a:cubicBezTo>
                        <a:cubicBezTo>
                          <a:pt x="2120433" y="2855"/>
                          <a:pt x="2209200" y="-17463"/>
                          <a:pt x="2482499" y="0"/>
                        </a:cubicBezTo>
                        <a:cubicBezTo>
                          <a:pt x="2733571" y="54170"/>
                          <a:pt x="2997997" y="-48885"/>
                          <a:pt x="3182691" y="0"/>
                        </a:cubicBezTo>
                        <a:cubicBezTo>
                          <a:pt x="3182657" y="4844"/>
                          <a:pt x="3182281" y="11009"/>
                          <a:pt x="3182691" y="18288"/>
                        </a:cubicBezTo>
                        <a:cubicBezTo>
                          <a:pt x="2941063" y="3169"/>
                          <a:pt x="2872422" y="16194"/>
                          <a:pt x="2609807" y="18288"/>
                        </a:cubicBezTo>
                        <a:cubicBezTo>
                          <a:pt x="2341801" y="10032"/>
                          <a:pt x="2328606" y="28832"/>
                          <a:pt x="2068749" y="18288"/>
                        </a:cubicBezTo>
                        <a:cubicBezTo>
                          <a:pt x="1813820" y="1121"/>
                          <a:pt x="1714804" y="37605"/>
                          <a:pt x="1432211" y="18288"/>
                        </a:cubicBezTo>
                        <a:cubicBezTo>
                          <a:pt x="1164810" y="-27006"/>
                          <a:pt x="993140" y="27575"/>
                          <a:pt x="859327" y="18288"/>
                        </a:cubicBezTo>
                        <a:cubicBezTo>
                          <a:pt x="750703" y="-24974"/>
                          <a:pt x="236193" y="38731"/>
                          <a:pt x="0" y="18288"/>
                        </a:cubicBezTo>
                        <a:cubicBezTo>
                          <a:pt x="-649" y="11698"/>
                          <a:pt x="663" y="5413"/>
                          <a:pt x="0" y="0"/>
                        </a:cubicBezTo>
                        <a:close/>
                      </a:path>
                      <a:path w="3182691" h="18288" stroke="0" extrusionOk="0">
                        <a:moveTo>
                          <a:pt x="0" y="0"/>
                        </a:moveTo>
                        <a:cubicBezTo>
                          <a:pt x="243084" y="-23531"/>
                          <a:pt x="399010" y="-30989"/>
                          <a:pt x="572884" y="0"/>
                        </a:cubicBezTo>
                        <a:cubicBezTo>
                          <a:pt x="745196" y="46048"/>
                          <a:pt x="956262" y="22379"/>
                          <a:pt x="1113942" y="0"/>
                        </a:cubicBezTo>
                        <a:cubicBezTo>
                          <a:pt x="1345494" y="6575"/>
                          <a:pt x="1537971" y="57434"/>
                          <a:pt x="1686826" y="0"/>
                        </a:cubicBezTo>
                        <a:cubicBezTo>
                          <a:pt x="1847487" y="-5870"/>
                          <a:pt x="2194651" y="-1232"/>
                          <a:pt x="2323364" y="0"/>
                        </a:cubicBezTo>
                        <a:cubicBezTo>
                          <a:pt x="2488731" y="36406"/>
                          <a:pt x="2902092" y="-40336"/>
                          <a:pt x="3182691" y="0"/>
                        </a:cubicBezTo>
                        <a:cubicBezTo>
                          <a:pt x="3182166" y="5049"/>
                          <a:pt x="3182884" y="12044"/>
                          <a:pt x="3182691" y="18288"/>
                        </a:cubicBezTo>
                        <a:cubicBezTo>
                          <a:pt x="3012562" y="-37820"/>
                          <a:pt x="2765408" y="35618"/>
                          <a:pt x="2546153" y="18288"/>
                        </a:cubicBezTo>
                        <a:cubicBezTo>
                          <a:pt x="2331952" y="13878"/>
                          <a:pt x="2142129" y="19805"/>
                          <a:pt x="1845961" y="18288"/>
                        </a:cubicBezTo>
                        <a:cubicBezTo>
                          <a:pt x="1537526" y="31994"/>
                          <a:pt x="1468653" y="-6175"/>
                          <a:pt x="1304903" y="18288"/>
                        </a:cubicBezTo>
                        <a:cubicBezTo>
                          <a:pt x="1191987" y="26138"/>
                          <a:pt x="927061" y="14626"/>
                          <a:pt x="604711" y="18288"/>
                        </a:cubicBezTo>
                        <a:cubicBezTo>
                          <a:pt x="273947" y="45577"/>
                          <a:pt x="111622" y="-24554"/>
                          <a:pt x="0" y="18288"/>
                        </a:cubicBezTo>
                        <a:cubicBezTo>
                          <a:pt x="-39" y="12511"/>
                          <a:pt x="-381" y="8039"/>
                          <a:pt x="0" y="0"/>
                        </a:cubicBezTo>
                        <a:close/>
                      </a:path>
                      <a:path w="3182691" h="18288" fill="none" stroke="0" extrusionOk="0">
                        <a:moveTo>
                          <a:pt x="0" y="0"/>
                        </a:moveTo>
                        <a:cubicBezTo>
                          <a:pt x="245832" y="29445"/>
                          <a:pt x="388924" y="-28919"/>
                          <a:pt x="636538" y="0"/>
                        </a:cubicBezTo>
                        <a:cubicBezTo>
                          <a:pt x="838014" y="3247"/>
                          <a:pt x="1005059" y="8075"/>
                          <a:pt x="1273076" y="0"/>
                        </a:cubicBezTo>
                        <a:cubicBezTo>
                          <a:pt x="1555121" y="-15110"/>
                          <a:pt x="1674116" y="-4878"/>
                          <a:pt x="1909615" y="0"/>
                        </a:cubicBezTo>
                        <a:cubicBezTo>
                          <a:pt x="2127874" y="21642"/>
                          <a:pt x="2229467" y="-10228"/>
                          <a:pt x="2482499" y="0"/>
                        </a:cubicBezTo>
                        <a:cubicBezTo>
                          <a:pt x="2772379" y="28915"/>
                          <a:pt x="3003217" y="-43687"/>
                          <a:pt x="3182691" y="0"/>
                        </a:cubicBezTo>
                        <a:cubicBezTo>
                          <a:pt x="3183005" y="4158"/>
                          <a:pt x="3181712" y="12539"/>
                          <a:pt x="3182691" y="18288"/>
                        </a:cubicBezTo>
                        <a:cubicBezTo>
                          <a:pt x="2948637" y="17089"/>
                          <a:pt x="2873728" y="22327"/>
                          <a:pt x="2609807" y="18288"/>
                        </a:cubicBezTo>
                        <a:cubicBezTo>
                          <a:pt x="2342839" y="11870"/>
                          <a:pt x="2331621" y="30535"/>
                          <a:pt x="2068749" y="18288"/>
                        </a:cubicBezTo>
                        <a:cubicBezTo>
                          <a:pt x="1813814" y="-7352"/>
                          <a:pt x="1700576" y="36739"/>
                          <a:pt x="1432211" y="18288"/>
                        </a:cubicBezTo>
                        <a:cubicBezTo>
                          <a:pt x="1148444" y="-27053"/>
                          <a:pt x="987622" y="2403"/>
                          <a:pt x="859327" y="18288"/>
                        </a:cubicBezTo>
                        <a:cubicBezTo>
                          <a:pt x="743387" y="37422"/>
                          <a:pt x="194182" y="18789"/>
                          <a:pt x="0" y="18288"/>
                        </a:cubicBezTo>
                        <a:cubicBezTo>
                          <a:pt x="20" y="11469"/>
                          <a:pt x="-29" y="5154"/>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Logo, company name&#10;&#10;Description automatically generated">
            <a:extLst>
              <a:ext uri="{FF2B5EF4-FFF2-40B4-BE49-F238E27FC236}">
                <a16:creationId xmlns:a16="http://schemas.microsoft.com/office/drawing/2014/main" id="{CAFAB314-3EBE-4DAE-A05D-CC5659DFE7E8}"/>
              </a:ext>
            </a:extLst>
          </p:cNvPr>
          <p:cNvPicPr>
            <a:picLocks noChangeAspect="1"/>
          </p:cNvPicPr>
          <p:nvPr/>
        </p:nvPicPr>
        <p:blipFill>
          <a:blip r:embed="rId2"/>
          <a:stretch>
            <a:fillRect/>
          </a:stretch>
        </p:blipFill>
        <p:spPr>
          <a:xfrm>
            <a:off x="3751905" y="531150"/>
            <a:ext cx="1991244" cy="2176272"/>
          </a:xfrm>
          <a:prstGeom prst="rect">
            <a:avLst/>
          </a:prstGeom>
        </p:spPr>
      </p:pic>
      <p:sp>
        <p:nvSpPr>
          <p:cNvPr id="5" name="Rectangle 4">
            <a:extLst>
              <a:ext uri="{FF2B5EF4-FFF2-40B4-BE49-F238E27FC236}">
                <a16:creationId xmlns:a16="http://schemas.microsoft.com/office/drawing/2014/main" id="{4BCF4839-DAAB-8E64-EDA1-058E7C50531D}"/>
              </a:ext>
            </a:extLst>
          </p:cNvPr>
          <p:cNvSpPr/>
          <p:nvPr/>
        </p:nvSpPr>
        <p:spPr>
          <a:xfrm>
            <a:off x="427703" y="2035277"/>
            <a:ext cx="3324202" cy="781665"/>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omputer&#10;&#10;AI-generated content may be incorrect.">
            <a:extLst>
              <a:ext uri="{FF2B5EF4-FFF2-40B4-BE49-F238E27FC236}">
                <a16:creationId xmlns:a16="http://schemas.microsoft.com/office/drawing/2014/main" id="{251581C8-3E79-99B4-46C2-C74A2CF1A9E2}"/>
              </a:ext>
            </a:extLst>
          </p:cNvPr>
          <p:cNvPicPr>
            <a:picLocks noChangeAspect="1"/>
          </p:cNvPicPr>
          <p:nvPr/>
        </p:nvPicPr>
        <p:blipFill>
          <a:blip r:embed="rId2"/>
          <a:stretch>
            <a:fillRect/>
          </a:stretch>
        </p:blipFill>
        <p:spPr>
          <a:xfrm>
            <a:off x="1" y="146009"/>
            <a:ext cx="9144000" cy="5416598"/>
          </a:xfrm>
          <a:prstGeom prst="rect">
            <a:avLst/>
          </a:prstGeom>
        </p:spPr>
      </p:pic>
      <p:cxnSp>
        <p:nvCxnSpPr>
          <p:cNvPr id="8" name="Straight Arrow Connector 7"/>
          <p:cNvCxnSpPr/>
          <p:nvPr/>
        </p:nvCxnSpPr>
        <p:spPr>
          <a:xfrm>
            <a:off x="5868144" y="3285776"/>
            <a:ext cx="0" cy="266350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004048" y="5877272"/>
            <a:ext cx="2304256" cy="261610"/>
          </a:xfrm>
          <a:prstGeom prst="rect">
            <a:avLst/>
          </a:prstGeom>
          <a:noFill/>
          <a:ln>
            <a:solidFill>
              <a:srgbClr val="FF0000"/>
            </a:solidFill>
          </a:ln>
        </p:spPr>
        <p:txBody>
          <a:bodyPr wrap="square" rtlCol="0">
            <a:spAutoFit/>
          </a:bodyPr>
          <a:lstStyle/>
          <a:p>
            <a:r>
              <a:rPr lang="en-US" sz="1100"/>
              <a:t>Minimum Entry Requirements</a:t>
            </a:r>
            <a:endParaRPr lang="en-IE" sz="1100"/>
          </a:p>
        </p:txBody>
      </p:sp>
      <p:cxnSp>
        <p:nvCxnSpPr>
          <p:cNvPr id="11" name="Straight Arrow Connector 10"/>
          <p:cNvCxnSpPr/>
          <p:nvPr/>
        </p:nvCxnSpPr>
        <p:spPr>
          <a:xfrm flipH="1">
            <a:off x="1129759" y="3320553"/>
            <a:ext cx="1518950" cy="233658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02890" y="5821288"/>
            <a:ext cx="2088232" cy="261610"/>
          </a:xfrm>
          <a:prstGeom prst="rect">
            <a:avLst/>
          </a:prstGeom>
          <a:noFill/>
          <a:ln>
            <a:solidFill>
              <a:srgbClr val="FF0000"/>
            </a:solidFill>
          </a:ln>
        </p:spPr>
        <p:txBody>
          <a:bodyPr wrap="square" rtlCol="0">
            <a:spAutoFit/>
          </a:bodyPr>
          <a:lstStyle/>
          <a:p>
            <a:r>
              <a:rPr lang="en-US" sz="1100"/>
              <a:t>CAO Points Requirements</a:t>
            </a:r>
            <a:endParaRPr lang="en-IE" sz="1100"/>
          </a:p>
        </p:txBody>
      </p:sp>
      <p:cxnSp>
        <p:nvCxnSpPr>
          <p:cNvPr id="14" name="Straight Arrow Connector 13"/>
          <p:cNvCxnSpPr/>
          <p:nvPr/>
        </p:nvCxnSpPr>
        <p:spPr>
          <a:xfrm flipH="1">
            <a:off x="3059832" y="4105860"/>
            <a:ext cx="25541" cy="203302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018025" y="6279362"/>
            <a:ext cx="2448272" cy="261610"/>
          </a:xfrm>
          <a:prstGeom prst="rect">
            <a:avLst/>
          </a:prstGeom>
          <a:noFill/>
          <a:ln>
            <a:solidFill>
              <a:srgbClr val="FF0000"/>
            </a:solidFill>
          </a:ln>
        </p:spPr>
        <p:txBody>
          <a:bodyPr wrap="square" rtlCol="0">
            <a:spAutoFit/>
          </a:bodyPr>
          <a:lstStyle/>
          <a:p>
            <a:r>
              <a:rPr lang="en-US" sz="1100"/>
              <a:t>Subject Specific Requirements</a:t>
            </a:r>
            <a:endParaRPr lang="en-IE" sz="1100"/>
          </a:p>
        </p:txBody>
      </p:sp>
      <p:sp>
        <p:nvSpPr>
          <p:cNvPr id="3" name="Oval 2"/>
          <p:cNvSpPr/>
          <p:nvPr/>
        </p:nvSpPr>
        <p:spPr>
          <a:xfrm>
            <a:off x="6228185" y="3991853"/>
            <a:ext cx="2755076" cy="158417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b="1"/>
              <a:t>Nursing TUS </a:t>
            </a:r>
            <a:r>
              <a:rPr lang="en-US" sz="2400" b="1" err="1"/>
              <a:t>Athlone</a:t>
            </a:r>
            <a:r>
              <a:rPr lang="en-US" sz="2400" b="1"/>
              <a:t> L8  </a:t>
            </a:r>
          </a:p>
          <a:p>
            <a:pPr algn="ctr"/>
            <a:r>
              <a:rPr lang="en-US" sz="2400" b="1"/>
              <a:t>4 years</a:t>
            </a:r>
            <a:endParaRPr lang="en-IE" sz="2400" b="1"/>
          </a:p>
        </p:txBody>
      </p:sp>
    </p:spTree>
    <p:extLst>
      <p:ext uri="{BB962C8B-B14F-4D97-AF65-F5344CB8AC3E}">
        <p14:creationId xmlns:p14="http://schemas.microsoft.com/office/powerpoint/2010/main" val="33289508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34E07CE2-F541-4D54-9B2A-4D7B5FFB8DA7}"/>
              </a:ext>
            </a:extLst>
          </p:cNvPr>
          <p:cNvSpPr>
            <a:spLocks noGrp="1" noChangeArrowheads="1"/>
          </p:cNvSpPr>
          <p:nvPr>
            <p:ph type="title"/>
          </p:nvPr>
        </p:nvSpPr>
        <p:spPr>
          <a:xfrm>
            <a:off x="107504" y="112894"/>
            <a:ext cx="5400600" cy="676351"/>
          </a:xfrm>
          <a:solidFill>
            <a:srgbClr val="92D050"/>
          </a:solidFill>
        </p:spPr>
        <p:txBody>
          <a:bodyPr vert="horz" lIns="91440" tIns="45720" rIns="91440" bIns="45720" rtlCol="0" anchor="ctr">
            <a:normAutofit/>
          </a:bodyPr>
          <a:lstStyle/>
          <a:p>
            <a:pPr algn="l" fontAlgn="auto">
              <a:lnSpc>
                <a:spcPct val="90000"/>
              </a:lnSpc>
              <a:spcAft>
                <a:spcPts val="0"/>
              </a:spcAft>
              <a:defRPr/>
            </a:pPr>
            <a:r>
              <a:rPr lang="en-US" altLang="en-US" sz="4000" b="1"/>
              <a:t>Making an Application</a:t>
            </a:r>
          </a:p>
        </p:txBody>
      </p:sp>
      <p:sp>
        <p:nvSpPr>
          <p:cNvPr id="19467" name="Rectangle 3">
            <a:extLst>
              <a:ext uri="{FF2B5EF4-FFF2-40B4-BE49-F238E27FC236}">
                <a16:creationId xmlns:a16="http://schemas.microsoft.com/office/drawing/2014/main" id="{BC6AF28F-1D98-4031-AB83-91D338434DAD}"/>
              </a:ext>
            </a:extLst>
          </p:cNvPr>
          <p:cNvSpPr>
            <a:spLocks noGrp="1" noChangeArrowheads="1"/>
          </p:cNvSpPr>
          <p:nvPr>
            <p:ph idx="1"/>
          </p:nvPr>
        </p:nvSpPr>
        <p:spPr>
          <a:xfrm>
            <a:off x="107503" y="4278245"/>
            <a:ext cx="4608513" cy="2475148"/>
          </a:xfrm>
        </p:spPr>
        <p:txBody>
          <a:bodyPr vert="horz" lIns="91440" tIns="45720" rIns="91440" bIns="45720" rtlCol="0">
            <a:normAutofit fontScale="92500" lnSpcReduction="10000"/>
          </a:bodyPr>
          <a:lstStyle/>
          <a:p>
            <a:pPr indent="-228600">
              <a:lnSpc>
                <a:spcPct val="90000"/>
              </a:lnSpc>
            </a:pPr>
            <a:r>
              <a:rPr lang="en-US" altLang="en-US" sz="1700"/>
              <a:t>Applications are made online via </a:t>
            </a:r>
            <a:r>
              <a:rPr lang="en-US" altLang="en-US" sz="1700">
                <a:hlinkClick r:id="rId3"/>
              </a:rPr>
              <a:t>www.cao.ie</a:t>
            </a:r>
            <a:endParaRPr lang="en-US" altLang="en-US" sz="1700"/>
          </a:p>
          <a:p>
            <a:pPr indent="-228600">
              <a:lnSpc>
                <a:spcPct val="90000"/>
              </a:lnSpc>
            </a:pPr>
            <a:r>
              <a:rPr lang="en-US" altLang="en-US" sz="1700"/>
              <a:t>Students receive their CAO number after paying their fee.</a:t>
            </a:r>
          </a:p>
          <a:p>
            <a:pPr indent="-228600">
              <a:lnSpc>
                <a:spcPct val="90000"/>
              </a:lnSpc>
            </a:pPr>
            <a:r>
              <a:rPr lang="en-US" altLang="en-US" sz="1700"/>
              <a:t>Always keep proof of application: print screen receipt</a:t>
            </a:r>
          </a:p>
          <a:p>
            <a:pPr indent="-228600">
              <a:lnSpc>
                <a:spcPct val="90000"/>
              </a:lnSpc>
            </a:pPr>
            <a:r>
              <a:rPr lang="en-US" altLang="en-US" sz="1700"/>
              <a:t>Indicate Leaving Cert. student</a:t>
            </a:r>
            <a:endParaRPr lang="en-US" altLang="en-US" sz="1700" b="1"/>
          </a:p>
          <a:p>
            <a:pPr indent="-228600">
              <a:lnSpc>
                <a:spcPct val="90000"/>
              </a:lnSpc>
            </a:pPr>
            <a:r>
              <a:rPr lang="en-US" altLang="en-US" sz="1700"/>
              <a:t>Students must fill out course lists in: </a:t>
            </a:r>
          </a:p>
          <a:p>
            <a:pPr marL="114300" indent="0">
              <a:lnSpc>
                <a:spcPct val="90000"/>
              </a:lnSpc>
              <a:buNone/>
            </a:pPr>
            <a:r>
              <a:rPr lang="en-US" altLang="en-US" sz="1700" b="1"/>
              <a:t>	Genuine Order of Preference</a:t>
            </a:r>
          </a:p>
          <a:p>
            <a:pPr indent="-228600">
              <a:lnSpc>
                <a:spcPct val="90000"/>
              </a:lnSpc>
            </a:pPr>
            <a:r>
              <a:rPr lang="en-US" altLang="en-US" sz="1700"/>
              <a:t>It is a mistake to put down courses on the basis of points predictions</a:t>
            </a:r>
          </a:p>
        </p:txBody>
      </p:sp>
      <p:sp>
        <p:nvSpPr>
          <p:cNvPr id="7" name="Rectangle 6"/>
          <p:cNvSpPr/>
          <p:nvPr/>
        </p:nvSpPr>
        <p:spPr>
          <a:xfrm>
            <a:off x="4577917" y="6218027"/>
            <a:ext cx="4279120" cy="338554"/>
          </a:xfrm>
          <a:prstGeom prst="rect">
            <a:avLst/>
          </a:prstGeom>
          <a:solidFill>
            <a:srgbClr val="92D050"/>
          </a:solidFill>
        </p:spPr>
        <p:txBody>
          <a:bodyPr wrap="none">
            <a:spAutoFit/>
          </a:bodyPr>
          <a:lstStyle/>
          <a:p>
            <a:r>
              <a:rPr lang="en-IE" sz="1600" b="1">
                <a:hlinkClick r:id="rId4"/>
              </a:rPr>
              <a:t>https://www.cao.ie/index.php?page=demo</a:t>
            </a:r>
            <a:endParaRPr lang="en-IE" sz="1600" b="1"/>
          </a:p>
        </p:txBody>
      </p:sp>
      <p:pic>
        <p:nvPicPr>
          <p:cNvPr id="9" name="Picture 8"/>
          <p:cNvPicPr>
            <a:picLocks noChangeAspect="1"/>
          </p:cNvPicPr>
          <p:nvPr/>
        </p:nvPicPr>
        <p:blipFill rotWithShape="1">
          <a:blip r:embed="rId5"/>
          <a:srcRect l="27915" t="31735" r="21784" b="6164"/>
          <a:stretch/>
        </p:blipFill>
        <p:spPr>
          <a:xfrm>
            <a:off x="203103" y="789245"/>
            <a:ext cx="5500947" cy="3369326"/>
          </a:xfrm>
          <a:prstGeom prst="rect">
            <a:avLst/>
          </a:prstGeom>
        </p:spPr>
      </p:pic>
      <p:cxnSp>
        <p:nvCxnSpPr>
          <p:cNvPr id="12" name="Straight Arrow Connector 11"/>
          <p:cNvCxnSpPr/>
          <p:nvPr/>
        </p:nvCxnSpPr>
        <p:spPr>
          <a:xfrm>
            <a:off x="4860032" y="1556792"/>
            <a:ext cx="1224000" cy="0"/>
          </a:xfrm>
          <a:prstGeom prst="straightConnector1">
            <a:avLst/>
          </a:prstGeom>
          <a:ln w="1143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105355" y="482661"/>
            <a:ext cx="2714146" cy="1631216"/>
          </a:xfrm>
          <a:prstGeom prst="rect">
            <a:avLst/>
          </a:prstGeom>
          <a:noFill/>
          <a:ln>
            <a:solidFill>
              <a:srgbClr val="FF0000"/>
            </a:solidFill>
          </a:ln>
        </p:spPr>
        <p:txBody>
          <a:bodyPr wrap="square" rtlCol="0">
            <a:spAutoFit/>
          </a:bodyPr>
          <a:lstStyle/>
          <a:p>
            <a:r>
              <a:rPr lang="en-US" sz="2000" b="1"/>
              <a:t>CAO online application facility opens on 5</a:t>
            </a:r>
            <a:r>
              <a:rPr lang="en-US" sz="2000" b="1" baseline="30000"/>
              <a:t>th</a:t>
            </a:r>
            <a:r>
              <a:rPr lang="en-US" sz="2000" b="1"/>
              <a:t> November at 12:00 noon</a:t>
            </a:r>
            <a:endParaRPr lang="en-IE" sz="2000" b="1"/>
          </a:p>
        </p:txBody>
      </p:sp>
      <p:cxnSp>
        <p:nvCxnSpPr>
          <p:cNvPr id="17" name="Straight Arrow Connector 16"/>
          <p:cNvCxnSpPr/>
          <p:nvPr/>
        </p:nvCxnSpPr>
        <p:spPr>
          <a:xfrm>
            <a:off x="7462428" y="2113877"/>
            <a:ext cx="0" cy="828092"/>
          </a:xfrm>
          <a:prstGeom prst="straightConnector1">
            <a:avLst/>
          </a:prstGeom>
          <a:ln w="1174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084032" y="3000691"/>
            <a:ext cx="2714146" cy="1323439"/>
          </a:xfrm>
          <a:prstGeom prst="rect">
            <a:avLst/>
          </a:prstGeom>
          <a:noFill/>
          <a:ln>
            <a:solidFill>
              <a:srgbClr val="FF0000"/>
            </a:solidFill>
          </a:ln>
        </p:spPr>
        <p:txBody>
          <a:bodyPr wrap="square" rtlCol="0">
            <a:spAutoFit/>
          </a:bodyPr>
          <a:lstStyle/>
          <a:p>
            <a:r>
              <a:rPr lang="en-US" sz="1600" b="1"/>
              <a:t>**Spring is a busy period for LC students – mocks, orals, practical/ projects so try to get an account open before Christmas</a:t>
            </a:r>
          </a:p>
        </p:txBody>
      </p:sp>
      <p:cxnSp>
        <p:nvCxnSpPr>
          <p:cNvPr id="20" name="Straight Arrow Connector 19"/>
          <p:cNvCxnSpPr/>
          <p:nvPr/>
        </p:nvCxnSpPr>
        <p:spPr>
          <a:xfrm>
            <a:off x="4499991" y="4437112"/>
            <a:ext cx="1296144" cy="360040"/>
          </a:xfrm>
          <a:prstGeom prst="straightConnector1">
            <a:avLst/>
          </a:prstGeom>
          <a:ln w="1111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796135" y="4538604"/>
            <a:ext cx="3023365" cy="1323439"/>
          </a:xfrm>
          <a:prstGeom prst="rect">
            <a:avLst/>
          </a:prstGeom>
          <a:noFill/>
          <a:ln>
            <a:solidFill>
              <a:srgbClr val="FF0000"/>
            </a:solidFill>
          </a:ln>
        </p:spPr>
        <p:txBody>
          <a:bodyPr wrap="square" rtlCol="0">
            <a:spAutoFit/>
          </a:bodyPr>
          <a:lstStyle/>
          <a:p>
            <a:r>
              <a:rPr lang="en-US" sz="1600" b="1"/>
              <a:t>A </a:t>
            </a:r>
            <a:r>
              <a:rPr lang="en-US" sz="1600" b="1" err="1"/>
              <a:t>personalised</a:t>
            </a:r>
            <a:r>
              <a:rPr lang="en-US" sz="1600" b="1"/>
              <a:t> CAO Handbook is available. Users can search courses &amp; read handbook instructions &amp; save to their phone</a:t>
            </a:r>
            <a:endParaRPr lang="en-IE" sz="1600" b="1"/>
          </a:p>
        </p:txBody>
      </p:sp>
    </p:spTree>
  </p:cSld>
  <p:clrMapOvr>
    <a:masterClrMapping/>
  </p:clrMapOvr>
  <p:transition>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438BD806-E8D9-44E7-8D74-088D05989818}"/>
              </a:ext>
            </a:extLst>
          </p:cNvPr>
          <p:cNvSpPr>
            <a:spLocks noGrp="1" noChangeArrowheads="1"/>
          </p:cNvSpPr>
          <p:nvPr>
            <p:ph type="title"/>
          </p:nvPr>
        </p:nvSpPr>
        <p:spPr>
          <a:xfrm>
            <a:off x="1403648" y="140398"/>
            <a:ext cx="6635080" cy="706090"/>
          </a:xfrm>
          <a:solidFill>
            <a:srgbClr val="92D050"/>
          </a:solidFill>
        </p:spPr>
        <p:txBody>
          <a:bodyPr/>
          <a:lstStyle/>
          <a:p>
            <a:pPr eaLnBrk="1" hangingPunct="1"/>
            <a:r>
              <a:rPr lang="en-IE" altLang="en-US" sz="4000"/>
              <a:t>CAO closing Date and Fees</a:t>
            </a:r>
            <a:endParaRPr lang="en-US" altLang="en-US" sz="4000"/>
          </a:p>
        </p:txBody>
      </p:sp>
      <p:graphicFrame>
        <p:nvGraphicFramePr>
          <p:cNvPr id="8248" name="Group 56">
            <a:extLst>
              <a:ext uri="{FF2B5EF4-FFF2-40B4-BE49-F238E27FC236}">
                <a16:creationId xmlns:a16="http://schemas.microsoft.com/office/drawing/2014/main" id="{B57B632F-C11B-42D6-9F41-A2329F369CD9}"/>
              </a:ext>
            </a:extLst>
          </p:cNvPr>
          <p:cNvGraphicFramePr>
            <a:graphicFrameLocks noGrp="1"/>
          </p:cNvGraphicFramePr>
          <p:nvPr>
            <p:ph type="tbl" idx="1"/>
            <p:extLst>
              <p:ext uri="{D42A27DB-BD31-4B8C-83A1-F6EECF244321}">
                <p14:modId xmlns:p14="http://schemas.microsoft.com/office/powerpoint/2010/main" val="245846344"/>
              </p:ext>
            </p:extLst>
          </p:nvPr>
        </p:nvGraphicFramePr>
        <p:xfrm>
          <a:off x="921286" y="1084161"/>
          <a:ext cx="7416947" cy="3426064"/>
        </p:xfrm>
        <a:graphic>
          <a:graphicData uri="http://schemas.openxmlformats.org/drawingml/2006/table">
            <a:tbl>
              <a:tblPr/>
              <a:tblGrid>
                <a:gridCol w="2677897">
                  <a:extLst>
                    <a:ext uri="{9D8B030D-6E8A-4147-A177-3AD203B41FA5}">
                      <a16:colId xmlns:a16="http://schemas.microsoft.com/office/drawing/2014/main" val="20000"/>
                    </a:ext>
                  </a:extLst>
                </a:gridCol>
                <a:gridCol w="894787">
                  <a:extLst>
                    <a:ext uri="{9D8B030D-6E8A-4147-A177-3AD203B41FA5}">
                      <a16:colId xmlns:a16="http://schemas.microsoft.com/office/drawing/2014/main" val="20001"/>
                    </a:ext>
                  </a:extLst>
                </a:gridCol>
                <a:gridCol w="3844263">
                  <a:extLst>
                    <a:ext uri="{9D8B030D-6E8A-4147-A177-3AD203B41FA5}">
                      <a16:colId xmlns:a16="http://schemas.microsoft.com/office/drawing/2014/main" val="20002"/>
                    </a:ext>
                  </a:extLst>
                </a:gridCol>
              </a:tblGrid>
              <a:tr h="495618">
                <a:tc>
                  <a:txBody>
                    <a:bodyPr/>
                    <a:lstStyle>
                      <a:lvl1pPr defTabSz="449263">
                        <a:spcBef>
                          <a:spcPct val="20000"/>
                        </a:spcBef>
                        <a:defRPr sz="2800">
                          <a:solidFill>
                            <a:schemeClr val="tx1"/>
                          </a:solidFill>
                          <a:latin typeface="Arial" charset="0"/>
                        </a:defRPr>
                      </a:lvl1pPr>
                      <a:lvl2pPr defTabSz="449263">
                        <a:spcBef>
                          <a:spcPct val="20000"/>
                        </a:spcBef>
                        <a:defRPr sz="2400">
                          <a:solidFill>
                            <a:schemeClr val="tx1"/>
                          </a:solidFill>
                          <a:latin typeface="Arial" charset="0"/>
                        </a:defRPr>
                      </a:lvl2pPr>
                      <a:lvl3pPr defTabSz="449263">
                        <a:spcBef>
                          <a:spcPct val="20000"/>
                        </a:spcBef>
                        <a:defRPr sz="2000">
                          <a:solidFill>
                            <a:schemeClr val="tx1"/>
                          </a:solidFill>
                          <a:latin typeface="Arial" charset="0"/>
                        </a:defRPr>
                      </a:lvl3pPr>
                      <a:lvl4pPr defTabSz="449263">
                        <a:spcBef>
                          <a:spcPct val="20000"/>
                        </a:spcBef>
                        <a:defRPr>
                          <a:solidFill>
                            <a:schemeClr val="tx1"/>
                          </a:solidFill>
                          <a:latin typeface="Arial" charset="0"/>
                        </a:defRPr>
                      </a:lvl4pPr>
                      <a:lvl5pPr defTabSz="449263">
                        <a:spcBef>
                          <a:spcPct val="20000"/>
                        </a:spcBef>
                        <a:defRPr>
                          <a:solidFill>
                            <a:schemeClr val="tx1"/>
                          </a:solidFill>
                          <a:latin typeface="Arial" charset="0"/>
                        </a:defRPr>
                      </a:lvl5pPr>
                      <a:lvl6pPr defTabSz="449263" fontAlgn="base">
                        <a:spcBef>
                          <a:spcPct val="20000"/>
                        </a:spcBef>
                        <a:spcAft>
                          <a:spcPct val="0"/>
                        </a:spcAft>
                        <a:defRPr>
                          <a:solidFill>
                            <a:schemeClr val="tx1"/>
                          </a:solidFill>
                          <a:latin typeface="Arial" charset="0"/>
                        </a:defRPr>
                      </a:lvl6pPr>
                      <a:lvl7pPr defTabSz="449263" fontAlgn="base">
                        <a:spcBef>
                          <a:spcPct val="20000"/>
                        </a:spcBef>
                        <a:spcAft>
                          <a:spcPct val="0"/>
                        </a:spcAft>
                        <a:defRPr>
                          <a:solidFill>
                            <a:schemeClr val="tx1"/>
                          </a:solidFill>
                          <a:latin typeface="Arial" charset="0"/>
                        </a:defRPr>
                      </a:lvl7pPr>
                      <a:lvl8pPr defTabSz="449263" fontAlgn="base">
                        <a:spcBef>
                          <a:spcPct val="20000"/>
                        </a:spcBef>
                        <a:spcAft>
                          <a:spcPct val="0"/>
                        </a:spcAft>
                        <a:defRPr>
                          <a:solidFill>
                            <a:schemeClr val="tx1"/>
                          </a:solidFill>
                          <a:latin typeface="Arial" charset="0"/>
                        </a:defRPr>
                      </a:lvl8pPr>
                      <a:lvl9pPr defTabSz="449263" fontAlgn="base">
                        <a:spcBef>
                          <a:spcPct val="20000"/>
                        </a:spcBef>
                        <a:spcAft>
                          <a:spcPct val="0"/>
                        </a:spcAft>
                        <a:defRPr>
                          <a:solidFill>
                            <a:schemeClr val="tx1"/>
                          </a:solidFill>
                          <a:latin typeface="Arial" charset="0"/>
                        </a:defRPr>
                      </a:lvl9pPr>
                    </a:lstStyle>
                    <a:p>
                      <a:pPr marL="0" marR="0" lvl="0" indent="0" algn="l" defTabSz="449263"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Arial" charset="0"/>
                      </a:endParaRPr>
                    </a:p>
                  </a:txBody>
                  <a:tcPr marT="45734" marB="4573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49263">
                        <a:spcBef>
                          <a:spcPct val="20000"/>
                        </a:spcBef>
                        <a:defRPr sz="2800">
                          <a:solidFill>
                            <a:schemeClr val="tx1"/>
                          </a:solidFill>
                          <a:latin typeface="Arial" charset="0"/>
                        </a:defRPr>
                      </a:lvl1pPr>
                      <a:lvl2pPr defTabSz="449263">
                        <a:spcBef>
                          <a:spcPct val="20000"/>
                        </a:spcBef>
                        <a:defRPr sz="2400">
                          <a:solidFill>
                            <a:schemeClr val="tx1"/>
                          </a:solidFill>
                          <a:latin typeface="Arial" charset="0"/>
                        </a:defRPr>
                      </a:lvl2pPr>
                      <a:lvl3pPr defTabSz="449263">
                        <a:spcBef>
                          <a:spcPct val="20000"/>
                        </a:spcBef>
                        <a:defRPr sz="2000">
                          <a:solidFill>
                            <a:schemeClr val="tx1"/>
                          </a:solidFill>
                          <a:latin typeface="Arial" charset="0"/>
                        </a:defRPr>
                      </a:lvl3pPr>
                      <a:lvl4pPr defTabSz="449263">
                        <a:spcBef>
                          <a:spcPct val="20000"/>
                        </a:spcBef>
                        <a:defRPr>
                          <a:solidFill>
                            <a:schemeClr val="tx1"/>
                          </a:solidFill>
                          <a:latin typeface="Arial" charset="0"/>
                        </a:defRPr>
                      </a:lvl4pPr>
                      <a:lvl5pPr defTabSz="449263">
                        <a:spcBef>
                          <a:spcPct val="20000"/>
                        </a:spcBef>
                        <a:defRPr>
                          <a:solidFill>
                            <a:schemeClr val="tx1"/>
                          </a:solidFill>
                          <a:latin typeface="Arial" charset="0"/>
                        </a:defRPr>
                      </a:lvl5pPr>
                      <a:lvl6pPr defTabSz="449263" fontAlgn="base">
                        <a:spcBef>
                          <a:spcPct val="20000"/>
                        </a:spcBef>
                        <a:spcAft>
                          <a:spcPct val="0"/>
                        </a:spcAft>
                        <a:defRPr>
                          <a:solidFill>
                            <a:schemeClr val="tx1"/>
                          </a:solidFill>
                          <a:latin typeface="Arial" charset="0"/>
                        </a:defRPr>
                      </a:lvl6pPr>
                      <a:lvl7pPr defTabSz="449263" fontAlgn="base">
                        <a:spcBef>
                          <a:spcPct val="20000"/>
                        </a:spcBef>
                        <a:spcAft>
                          <a:spcPct val="0"/>
                        </a:spcAft>
                        <a:defRPr>
                          <a:solidFill>
                            <a:schemeClr val="tx1"/>
                          </a:solidFill>
                          <a:latin typeface="Arial" charset="0"/>
                        </a:defRPr>
                      </a:lvl7pPr>
                      <a:lvl8pPr defTabSz="449263" fontAlgn="base">
                        <a:spcBef>
                          <a:spcPct val="20000"/>
                        </a:spcBef>
                        <a:spcAft>
                          <a:spcPct val="0"/>
                        </a:spcAft>
                        <a:defRPr>
                          <a:solidFill>
                            <a:schemeClr val="tx1"/>
                          </a:solidFill>
                          <a:latin typeface="Arial" charset="0"/>
                        </a:defRPr>
                      </a:lvl8pPr>
                      <a:lvl9pPr defTabSz="449263" fontAlgn="base">
                        <a:spcBef>
                          <a:spcPct val="20000"/>
                        </a:spcBef>
                        <a:spcAft>
                          <a:spcPct val="0"/>
                        </a:spcAft>
                        <a:defRPr>
                          <a:solidFill>
                            <a:schemeClr val="tx1"/>
                          </a:solidFill>
                          <a:latin typeface="Arial" charset="0"/>
                        </a:defRPr>
                      </a:lvl9pPr>
                    </a:lstStyle>
                    <a:p>
                      <a:pPr marL="0" marR="0" lvl="0" indent="0" algn="l" defTabSz="449263" rtl="0" eaLnBrk="1" fontAlgn="base" latinLnBrk="0" hangingPunct="1">
                        <a:lnSpc>
                          <a:spcPct val="100000"/>
                        </a:lnSpc>
                        <a:spcBef>
                          <a:spcPct val="20000"/>
                        </a:spcBef>
                        <a:spcAft>
                          <a:spcPct val="0"/>
                        </a:spcAft>
                        <a:buClrTx/>
                        <a:buSzTx/>
                        <a:buFontTx/>
                        <a:buNone/>
                        <a:tabLst/>
                      </a:pPr>
                      <a:r>
                        <a:rPr kumimoji="0" lang="en-IE" altLang="en-US" sz="2800" b="1" i="0" u="none" strike="noStrike" cap="none" normalizeH="0" baseline="0">
                          <a:ln>
                            <a:noFill/>
                          </a:ln>
                          <a:solidFill>
                            <a:srgbClr val="00B050"/>
                          </a:solidFill>
                          <a:effectLst/>
                          <a:latin typeface="Arial" charset="0"/>
                        </a:rPr>
                        <a:t>Fee</a:t>
                      </a:r>
                      <a:endParaRPr kumimoji="0" lang="en-US" altLang="en-US" sz="2800" b="1" i="0" u="none" strike="noStrike" cap="none" normalizeH="0" baseline="0">
                        <a:ln>
                          <a:noFill/>
                        </a:ln>
                        <a:solidFill>
                          <a:srgbClr val="00B050"/>
                        </a:solidFill>
                        <a:effectLst/>
                        <a:latin typeface="Arial" charset="0"/>
                      </a:endParaRP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49263">
                        <a:spcBef>
                          <a:spcPct val="20000"/>
                        </a:spcBef>
                        <a:defRPr sz="2800">
                          <a:solidFill>
                            <a:schemeClr val="tx1"/>
                          </a:solidFill>
                          <a:latin typeface="Arial" charset="0"/>
                        </a:defRPr>
                      </a:lvl1pPr>
                      <a:lvl2pPr defTabSz="449263">
                        <a:spcBef>
                          <a:spcPct val="20000"/>
                        </a:spcBef>
                        <a:defRPr sz="2400">
                          <a:solidFill>
                            <a:schemeClr val="tx1"/>
                          </a:solidFill>
                          <a:latin typeface="Arial" charset="0"/>
                        </a:defRPr>
                      </a:lvl2pPr>
                      <a:lvl3pPr defTabSz="449263">
                        <a:spcBef>
                          <a:spcPct val="20000"/>
                        </a:spcBef>
                        <a:defRPr sz="2000">
                          <a:solidFill>
                            <a:schemeClr val="tx1"/>
                          </a:solidFill>
                          <a:latin typeface="Arial" charset="0"/>
                        </a:defRPr>
                      </a:lvl3pPr>
                      <a:lvl4pPr defTabSz="449263">
                        <a:spcBef>
                          <a:spcPct val="20000"/>
                        </a:spcBef>
                        <a:defRPr>
                          <a:solidFill>
                            <a:schemeClr val="tx1"/>
                          </a:solidFill>
                          <a:latin typeface="Arial" charset="0"/>
                        </a:defRPr>
                      </a:lvl4pPr>
                      <a:lvl5pPr defTabSz="449263">
                        <a:spcBef>
                          <a:spcPct val="20000"/>
                        </a:spcBef>
                        <a:defRPr>
                          <a:solidFill>
                            <a:schemeClr val="tx1"/>
                          </a:solidFill>
                          <a:latin typeface="Arial" charset="0"/>
                        </a:defRPr>
                      </a:lvl5pPr>
                      <a:lvl6pPr defTabSz="449263" fontAlgn="base">
                        <a:spcBef>
                          <a:spcPct val="20000"/>
                        </a:spcBef>
                        <a:spcAft>
                          <a:spcPct val="0"/>
                        </a:spcAft>
                        <a:defRPr>
                          <a:solidFill>
                            <a:schemeClr val="tx1"/>
                          </a:solidFill>
                          <a:latin typeface="Arial" charset="0"/>
                        </a:defRPr>
                      </a:lvl6pPr>
                      <a:lvl7pPr defTabSz="449263" fontAlgn="base">
                        <a:spcBef>
                          <a:spcPct val="20000"/>
                        </a:spcBef>
                        <a:spcAft>
                          <a:spcPct val="0"/>
                        </a:spcAft>
                        <a:defRPr>
                          <a:solidFill>
                            <a:schemeClr val="tx1"/>
                          </a:solidFill>
                          <a:latin typeface="Arial" charset="0"/>
                        </a:defRPr>
                      </a:lvl7pPr>
                      <a:lvl8pPr defTabSz="449263" fontAlgn="base">
                        <a:spcBef>
                          <a:spcPct val="20000"/>
                        </a:spcBef>
                        <a:spcAft>
                          <a:spcPct val="0"/>
                        </a:spcAft>
                        <a:defRPr>
                          <a:solidFill>
                            <a:schemeClr val="tx1"/>
                          </a:solidFill>
                          <a:latin typeface="Arial" charset="0"/>
                        </a:defRPr>
                      </a:lvl8pPr>
                      <a:lvl9pPr defTabSz="449263" fontAlgn="base">
                        <a:spcBef>
                          <a:spcPct val="20000"/>
                        </a:spcBef>
                        <a:spcAft>
                          <a:spcPct val="0"/>
                        </a:spcAft>
                        <a:defRPr>
                          <a:solidFill>
                            <a:schemeClr val="tx1"/>
                          </a:solidFill>
                          <a:latin typeface="Arial" charset="0"/>
                        </a:defRPr>
                      </a:lvl9pPr>
                    </a:lstStyle>
                    <a:p>
                      <a:pPr marL="0" marR="0" lvl="0" indent="0" algn="l" defTabSz="449263" rtl="0" eaLnBrk="1" fontAlgn="base" latinLnBrk="0" hangingPunct="1">
                        <a:lnSpc>
                          <a:spcPct val="100000"/>
                        </a:lnSpc>
                        <a:spcBef>
                          <a:spcPct val="20000"/>
                        </a:spcBef>
                        <a:spcAft>
                          <a:spcPct val="0"/>
                        </a:spcAft>
                        <a:buClrTx/>
                        <a:buSzTx/>
                        <a:buFontTx/>
                        <a:buNone/>
                        <a:tabLst/>
                      </a:pPr>
                      <a:r>
                        <a:rPr kumimoji="0" lang="en-IE" altLang="en-US" sz="2800" b="1" i="0" u="none" strike="noStrike" cap="none" normalizeH="0" baseline="0">
                          <a:ln>
                            <a:noFill/>
                          </a:ln>
                          <a:solidFill>
                            <a:srgbClr val="FF0000"/>
                          </a:solidFill>
                          <a:effectLst/>
                          <a:latin typeface="Arial" charset="0"/>
                        </a:rPr>
                        <a:t>Closing Date</a:t>
                      </a:r>
                      <a:endParaRPr kumimoji="0" lang="en-US" altLang="en-US" sz="2800" b="1" i="0" u="none" strike="noStrike" cap="none" normalizeH="0" baseline="0">
                        <a:ln>
                          <a:noFill/>
                        </a:ln>
                        <a:solidFill>
                          <a:srgbClr val="FF0000"/>
                        </a:solidFill>
                        <a:effectLst/>
                        <a:latin typeface="Arial" charset="0"/>
                      </a:endParaRPr>
                    </a:p>
                  </a:txBody>
                  <a:tcPr marT="45734" marB="4573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87142">
                <a:tc>
                  <a:txBody>
                    <a:bodyPr/>
                    <a:lstStyle>
                      <a:lvl1pPr defTabSz="449263">
                        <a:spcBef>
                          <a:spcPct val="20000"/>
                        </a:spcBef>
                        <a:defRPr sz="2800">
                          <a:solidFill>
                            <a:schemeClr val="tx1"/>
                          </a:solidFill>
                          <a:latin typeface="Arial" charset="0"/>
                        </a:defRPr>
                      </a:lvl1pPr>
                      <a:lvl2pPr defTabSz="449263">
                        <a:spcBef>
                          <a:spcPct val="20000"/>
                        </a:spcBef>
                        <a:defRPr sz="2400">
                          <a:solidFill>
                            <a:schemeClr val="tx1"/>
                          </a:solidFill>
                          <a:latin typeface="Arial" charset="0"/>
                        </a:defRPr>
                      </a:lvl2pPr>
                      <a:lvl3pPr defTabSz="449263">
                        <a:spcBef>
                          <a:spcPct val="20000"/>
                        </a:spcBef>
                        <a:defRPr sz="2000">
                          <a:solidFill>
                            <a:schemeClr val="tx1"/>
                          </a:solidFill>
                          <a:latin typeface="Arial" charset="0"/>
                        </a:defRPr>
                      </a:lvl3pPr>
                      <a:lvl4pPr defTabSz="449263">
                        <a:spcBef>
                          <a:spcPct val="20000"/>
                        </a:spcBef>
                        <a:defRPr>
                          <a:solidFill>
                            <a:schemeClr val="tx1"/>
                          </a:solidFill>
                          <a:latin typeface="Arial" charset="0"/>
                        </a:defRPr>
                      </a:lvl4pPr>
                      <a:lvl5pPr defTabSz="449263">
                        <a:spcBef>
                          <a:spcPct val="20000"/>
                        </a:spcBef>
                        <a:defRPr>
                          <a:solidFill>
                            <a:schemeClr val="tx1"/>
                          </a:solidFill>
                          <a:latin typeface="Arial" charset="0"/>
                        </a:defRPr>
                      </a:lvl5pPr>
                      <a:lvl6pPr defTabSz="449263" fontAlgn="base">
                        <a:spcBef>
                          <a:spcPct val="20000"/>
                        </a:spcBef>
                        <a:spcAft>
                          <a:spcPct val="0"/>
                        </a:spcAft>
                        <a:defRPr>
                          <a:solidFill>
                            <a:schemeClr val="tx1"/>
                          </a:solidFill>
                          <a:latin typeface="Arial" charset="0"/>
                        </a:defRPr>
                      </a:lvl6pPr>
                      <a:lvl7pPr defTabSz="449263" fontAlgn="base">
                        <a:spcBef>
                          <a:spcPct val="20000"/>
                        </a:spcBef>
                        <a:spcAft>
                          <a:spcPct val="0"/>
                        </a:spcAft>
                        <a:defRPr>
                          <a:solidFill>
                            <a:schemeClr val="tx1"/>
                          </a:solidFill>
                          <a:latin typeface="Arial" charset="0"/>
                        </a:defRPr>
                      </a:lvl7pPr>
                      <a:lvl8pPr defTabSz="449263" fontAlgn="base">
                        <a:spcBef>
                          <a:spcPct val="20000"/>
                        </a:spcBef>
                        <a:spcAft>
                          <a:spcPct val="0"/>
                        </a:spcAft>
                        <a:defRPr>
                          <a:solidFill>
                            <a:schemeClr val="tx1"/>
                          </a:solidFill>
                          <a:latin typeface="Arial" charset="0"/>
                        </a:defRPr>
                      </a:lvl8pPr>
                      <a:lvl9pPr defTabSz="449263" fontAlgn="base">
                        <a:spcBef>
                          <a:spcPct val="20000"/>
                        </a:spcBef>
                        <a:spcAft>
                          <a:spcPct val="0"/>
                        </a:spcAft>
                        <a:defRPr>
                          <a:solidFill>
                            <a:schemeClr val="tx1"/>
                          </a:solidFill>
                          <a:latin typeface="Arial" charset="0"/>
                        </a:defRPr>
                      </a:lvl9pPr>
                    </a:lstStyle>
                    <a:p>
                      <a:pPr marL="0" marR="0" lvl="0" indent="0" algn="l" defTabSz="449263" rtl="0" eaLnBrk="1" fontAlgn="base" latinLnBrk="0" hangingPunct="1">
                        <a:lnSpc>
                          <a:spcPct val="100000"/>
                        </a:lnSpc>
                        <a:spcBef>
                          <a:spcPct val="20000"/>
                        </a:spcBef>
                        <a:spcAft>
                          <a:spcPct val="0"/>
                        </a:spcAft>
                        <a:buClrTx/>
                        <a:buSzTx/>
                        <a:buFontTx/>
                        <a:buNone/>
                        <a:tabLst/>
                      </a:pPr>
                      <a:r>
                        <a:rPr kumimoji="0" lang="en-IE" altLang="en-US" sz="2400" b="1" i="0" u="none" strike="noStrike" cap="none" normalizeH="0" baseline="0">
                          <a:ln>
                            <a:noFill/>
                          </a:ln>
                          <a:solidFill>
                            <a:schemeClr val="tx1"/>
                          </a:solidFill>
                          <a:effectLst/>
                          <a:latin typeface="Arial"/>
                        </a:rPr>
                        <a:t>Normal Closing Date</a:t>
                      </a:r>
                      <a:endParaRPr kumimoji="0" lang="en-US" altLang="en-US" sz="2400" b="1" i="0" u="none" strike="noStrike" cap="none" normalizeH="0" baseline="0">
                        <a:ln>
                          <a:noFill/>
                        </a:ln>
                        <a:solidFill>
                          <a:schemeClr val="tx1"/>
                        </a:solidFill>
                        <a:effectLst/>
                        <a:latin typeface="Arial"/>
                      </a:endParaRPr>
                    </a:p>
                  </a:txBody>
                  <a:tcPr marT="45734" marB="4573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49263">
                        <a:spcBef>
                          <a:spcPct val="20000"/>
                        </a:spcBef>
                        <a:defRPr sz="2800">
                          <a:solidFill>
                            <a:schemeClr val="tx1"/>
                          </a:solidFill>
                          <a:latin typeface="Arial" charset="0"/>
                        </a:defRPr>
                      </a:lvl1pPr>
                      <a:lvl2pPr defTabSz="449263">
                        <a:spcBef>
                          <a:spcPct val="20000"/>
                        </a:spcBef>
                        <a:defRPr sz="2400">
                          <a:solidFill>
                            <a:schemeClr val="tx1"/>
                          </a:solidFill>
                          <a:latin typeface="Arial" charset="0"/>
                        </a:defRPr>
                      </a:lvl2pPr>
                      <a:lvl3pPr defTabSz="449263">
                        <a:spcBef>
                          <a:spcPct val="20000"/>
                        </a:spcBef>
                        <a:defRPr sz="2000">
                          <a:solidFill>
                            <a:schemeClr val="tx1"/>
                          </a:solidFill>
                          <a:latin typeface="Arial" charset="0"/>
                        </a:defRPr>
                      </a:lvl3pPr>
                      <a:lvl4pPr defTabSz="449263">
                        <a:spcBef>
                          <a:spcPct val="20000"/>
                        </a:spcBef>
                        <a:defRPr>
                          <a:solidFill>
                            <a:schemeClr val="tx1"/>
                          </a:solidFill>
                          <a:latin typeface="Arial" charset="0"/>
                        </a:defRPr>
                      </a:lvl4pPr>
                      <a:lvl5pPr defTabSz="449263">
                        <a:spcBef>
                          <a:spcPct val="20000"/>
                        </a:spcBef>
                        <a:defRPr>
                          <a:solidFill>
                            <a:schemeClr val="tx1"/>
                          </a:solidFill>
                          <a:latin typeface="Arial" charset="0"/>
                        </a:defRPr>
                      </a:lvl5pPr>
                      <a:lvl6pPr defTabSz="449263" fontAlgn="base">
                        <a:spcBef>
                          <a:spcPct val="20000"/>
                        </a:spcBef>
                        <a:spcAft>
                          <a:spcPct val="0"/>
                        </a:spcAft>
                        <a:defRPr>
                          <a:solidFill>
                            <a:schemeClr val="tx1"/>
                          </a:solidFill>
                          <a:latin typeface="Arial" charset="0"/>
                        </a:defRPr>
                      </a:lvl6pPr>
                      <a:lvl7pPr defTabSz="449263" fontAlgn="base">
                        <a:spcBef>
                          <a:spcPct val="20000"/>
                        </a:spcBef>
                        <a:spcAft>
                          <a:spcPct val="0"/>
                        </a:spcAft>
                        <a:defRPr>
                          <a:solidFill>
                            <a:schemeClr val="tx1"/>
                          </a:solidFill>
                          <a:latin typeface="Arial" charset="0"/>
                        </a:defRPr>
                      </a:lvl7pPr>
                      <a:lvl8pPr defTabSz="449263" fontAlgn="base">
                        <a:spcBef>
                          <a:spcPct val="20000"/>
                        </a:spcBef>
                        <a:spcAft>
                          <a:spcPct val="0"/>
                        </a:spcAft>
                        <a:defRPr>
                          <a:solidFill>
                            <a:schemeClr val="tx1"/>
                          </a:solidFill>
                          <a:latin typeface="Arial" charset="0"/>
                        </a:defRPr>
                      </a:lvl8pPr>
                      <a:lvl9pPr defTabSz="449263" fontAlgn="base">
                        <a:spcBef>
                          <a:spcPct val="20000"/>
                        </a:spcBef>
                        <a:spcAft>
                          <a:spcPct val="0"/>
                        </a:spcAft>
                        <a:defRPr>
                          <a:solidFill>
                            <a:schemeClr val="tx1"/>
                          </a:solidFill>
                          <a:latin typeface="Arial" charset="0"/>
                        </a:defRPr>
                      </a:lvl9pPr>
                    </a:lstStyle>
                    <a:p>
                      <a:pPr marL="0" marR="0" lvl="0" indent="0" algn="l" defTabSz="449263" rtl="0" eaLnBrk="1" fontAlgn="base" latinLnBrk="0" hangingPunct="1">
                        <a:lnSpc>
                          <a:spcPct val="100000"/>
                        </a:lnSpc>
                        <a:spcBef>
                          <a:spcPct val="20000"/>
                        </a:spcBef>
                        <a:spcAft>
                          <a:spcPct val="0"/>
                        </a:spcAft>
                        <a:buClrTx/>
                        <a:buSzTx/>
                        <a:buFontTx/>
                        <a:buNone/>
                        <a:tabLst/>
                      </a:pPr>
                      <a:r>
                        <a:rPr kumimoji="0" lang="en-IE" altLang="en-US" sz="2400" b="1" i="0" u="none" strike="noStrike" cap="none" normalizeH="0" baseline="0">
                          <a:ln>
                            <a:noFill/>
                          </a:ln>
                          <a:solidFill>
                            <a:schemeClr val="tx1"/>
                          </a:solidFill>
                          <a:effectLst/>
                          <a:latin typeface="Arial"/>
                        </a:rPr>
                        <a:t>€</a:t>
                      </a:r>
                      <a:r>
                        <a:rPr lang="en-IE" altLang="en-US" sz="2400" b="1" i="0" u="none" strike="noStrike" cap="none" normalizeH="0" baseline="0">
                          <a:ln>
                            <a:noFill/>
                          </a:ln>
                          <a:solidFill>
                            <a:schemeClr val="tx1"/>
                          </a:solidFill>
                          <a:effectLst/>
                          <a:latin typeface="Arial"/>
                        </a:rPr>
                        <a:t>50</a:t>
                      </a:r>
                      <a:endParaRPr kumimoji="0" lang="en-US" altLang="en-US" sz="2400" b="1" i="0" u="none" strike="noStrike" cap="none" normalizeH="0" baseline="0">
                        <a:ln>
                          <a:noFill/>
                        </a:ln>
                        <a:solidFill>
                          <a:schemeClr val="tx1"/>
                        </a:solidFill>
                        <a:effectLst/>
                        <a:latin typeface="Arial" charset="0"/>
                      </a:endParaRP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49263">
                        <a:spcBef>
                          <a:spcPct val="20000"/>
                        </a:spcBef>
                        <a:defRPr sz="2800">
                          <a:solidFill>
                            <a:schemeClr val="tx1"/>
                          </a:solidFill>
                          <a:latin typeface="Arial" charset="0"/>
                        </a:defRPr>
                      </a:lvl1pPr>
                      <a:lvl2pPr defTabSz="449263">
                        <a:spcBef>
                          <a:spcPct val="20000"/>
                        </a:spcBef>
                        <a:defRPr sz="2400">
                          <a:solidFill>
                            <a:schemeClr val="tx1"/>
                          </a:solidFill>
                          <a:latin typeface="Arial" charset="0"/>
                        </a:defRPr>
                      </a:lvl2pPr>
                      <a:lvl3pPr defTabSz="449263">
                        <a:spcBef>
                          <a:spcPct val="20000"/>
                        </a:spcBef>
                        <a:defRPr sz="2000">
                          <a:solidFill>
                            <a:schemeClr val="tx1"/>
                          </a:solidFill>
                          <a:latin typeface="Arial" charset="0"/>
                        </a:defRPr>
                      </a:lvl3pPr>
                      <a:lvl4pPr defTabSz="449263">
                        <a:spcBef>
                          <a:spcPct val="20000"/>
                        </a:spcBef>
                        <a:defRPr>
                          <a:solidFill>
                            <a:schemeClr val="tx1"/>
                          </a:solidFill>
                          <a:latin typeface="Arial" charset="0"/>
                        </a:defRPr>
                      </a:lvl4pPr>
                      <a:lvl5pPr defTabSz="449263">
                        <a:spcBef>
                          <a:spcPct val="20000"/>
                        </a:spcBef>
                        <a:defRPr>
                          <a:solidFill>
                            <a:schemeClr val="tx1"/>
                          </a:solidFill>
                          <a:latin typeface="Arial" charset="0"/>
                        </a:defRPr>
                      </a:lvl5pPr>
                      <a:lvl6pPr defTabSz="449263" fontAlgn="base">
                        <a:spcBef>
                          <a:spcPct val="20000"/>
                        </a:spcBef>
                        <a:spcAft>
                          <a:spcPct val="0"/>
                        </a:spcAft>
                        <a:defRPr>
                          <a:solidFill>
                            <a:schemeClr val="tx1"/>
                          </a:solidFill>
                          <a:latin typeface="Arial" charset="0"/>
                        </a:defRPr>
                      </a:lvl6pPr>
                      <a:lvl7pPr defTabSz="449263" fontAlgn="base">
                        <a:spcBef>
                          <a:spcPct val="20000"/>
                        </a:spcBef>
                        <a:spcAft>
                          <a:spcPct val="0"/>
                        </a:spcAft>
                        <a:defRPr>
                          <a:solidFill>
                            <a:schemeClr val="tx1"/>
                          </a:solidFill>
                          <a:latin typeface="Arial" charset="0"/>
                        </a:defRPr>
                      </a:lvl7pPr>
                      <a:lvl8pPr defTabSz="449263" fontAlgn="base">
                        <a:spcBef>
                          <a:spcPct val="20000"/>
                        </a:spcBef>
                        <a:spcAft>
                          <a:spcPct val="0"/>
                        </a:spcAft>
                        <a:defRPr>
                          <a:solidFill>
                            <a:schemeClr val="tx1"/>
                          </a:solidFill>
                          <a:latin typeface="Arial" charset="0"/>
                        </a:defRPr>
                      </a:lvl8pPr>
                      <a:lvl9pPr defTabSz="449263" fontAlgn="base">
                        <a:spcBef>
                          <a:spcPct val="20000"/>
                        </a:spcBef>
                        <a:spcAft>
                          <a:spcPct val="0"/>
                        </a:spcAft>
                        <a:defRPr>
                          <a:solidFill>
                            <a:schemeClr val="tx1"/>
                          </a:solidFill>
                          <a:latin typeface="Arial" charset="0"/>
                        </a:defRPr>
                      </a:lvl9pPr>
                    </a:lstStyle>
                    <a:p>
                      <a:pPr marL="0" marR="0" lvl="0" indent="0" algn="l" defTabSz="449263" rtl="0" eaLnBrk="1" fontAlgn="base" latinLnBrk="0" hangingPunct="1">
                        <a:lnSpc>
                          <a:spcPct val="100000"/>
                        </a:lnSpc>
                        <a:spcBef>
                          <a:spcPct val="20000"/>
                        </a:spcBef>
                        <a:spcAft>
                          <a:spcPct val="0"/>
                        </a:spcAft>
                        <a:buClrTx/>
                        <a:buSzTx/>
                        <a:buFontTx/>
                        <a:buNone/>
                        <a:tabLst/>
                      </a:pPr>
                      <a:r>
                        <a:rPr kumimoji="0" lang="en-IE" altLang="en-US" sz="2400" b="1" i="0" u="none" strike="noStrike" cap="none" normalizeH="0" baseline="0">
                          <a:ln>
                            <a:noFill/>
                          </a:ln>
                          <a:solidFill>
                            <a:schemeClr val="tx1"/>
                          </a:solidFill>
                          <a:effectLst/>
                          <a:latin typeface="Arial"/>
                        </a:rPr>
                        <a:t>1st Feb </a:t>
                      </a:r>
                      <a:r>
                        <a:rPr lang="en-IE" altLang="en-US" sz="2400" b="1" i="0" u="none" strike="noStrike" cap="none" normalizeH="0" baseline="0">
                          <a:ln>
                            <a:noFill/>
                          </a:ln>
                          <a:solidFill>
                            <a:schemeClr val="tx1"/>
                          </a:solidFill>
                          <a:effectLst/>
                          <a:latin typeface="Arial"/>
                        </a:rPr>
                        <a:t>2025</a:t>
                      </a:r>
                      <a:r>
                        <a:rPr kumimoji="0" lang="en-IE" altLang="en-US" sz="2400" b="1" i="0" u="none" strike="noStrike" cap="none" normalizeH="0" baseline="0">
                          <a:ln>
                            <a:noFill/>
                          </a:ln>
                          <a:solidFill>
                            <a:schemeClr val="tx1"/>
                          </a:solidFill>
                          <a:effectLst/>
                          <a:latin typeface="Arial"/>
                        </a:rPr>
                        <a:t>  (5pm)</a:t>
                      </a:r>
                      <a:endParaRPr kumimoji="0" lang="en-US" altLang="en-US" sz="2400" b="1" i="0" u="none" strike="noStrike" cap="none" normalizeH="0" baseline="0">
                        <a:ln>
                          <a:noFill/>
                        </a:ln>
                        <a:solidFill>
                          <a:schemeClr val="tx1"/>
                        </a:solidFill>
                        <a:effectLst/>
                        <a:latin typeface="Arial"/>
                      </a:endParaRPr>
                    </a:p>
                  </a:txBody>
                  <a:tcPr marT="45734" marB="4573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87142">
                <a:tc>
                  <a:txBody>
                    <a:bodyPr/>
                    <a:lstStyle>
                      <a:lvl1pPr defTabSz="449263">
                        <a:spcBef>
                          <a:spcPct val="20000"/>
                        </a:spcBef>
                        <a:defRPr sz="2800">
                          <a:solidFill>
                            <a:schemeClr val="tx1"/>
                          </a:solidFill>
                          <a:latin typeface="Arial" charset="0"/>
                        </a:defRPr>
                      </a:lvl1pPr>
                      <a:lvl2pPr defTabSz="449263">
                        <a:spcBef>
                          <a:spcPct val="20000"/>
                        </a:spcBef>
                        <a:defRPr sz="2400">
                          <a:solidFill>
                            <a:schemeClr val="tx1"/>
                          </a:solidFill>
                          <a:latin typeface="Arial" charset="0"/>
                        </a:defRPr>
                      </a:lvl2pPr>
                      <a:lvl3pPr defTabSz="449263">
                        <a:spcBef>
                          <a:spcPct val="20000"/>
                        </a:spcBef>
                        <a:defRPr sz="2000">
                          <a:solidFill>
                            <a:schemeClr val="tx1"/>
                          </a:solidFill>
                          <a:latin typeface="Arial" charset="0"/>
                        </a:defRPr>
                      </a:lvl3pPr>
                      <a:lvl4pPr defTabSz="449263">
                        <a:spcBef>
                          <a:spcPct val="20000"/>
                        </a:spcBef>
                        <a:defRPr>
                          <a:solidFill>
                            <a:schemeClr val="tx1"/>
                          </a:solidFill>
                          <a:latin typeface="Arial" charset="0"/>
                        </a:defRPr>
                      </a:lvl4pPr>
                      <a:lvl5pPr defTabSz="449263">
                        <a:spcBef>
                          <a:spcPct val="20000"/>
                        </a:spcBef>
                        <a:defRPr>
                          <a:solidFill>
                            <a:schemeClr val="tx1"/>
                          </a:solidFill>
                          <a:latin typeface="Arial" charset="0"/>
                        </a:defRPr>
                      </a:lvl5pPr>
                      <a:lvl6pPr defTabSz="449263" fontAlgn="base">
                        <a:spcBef>
                          <a:spcPct val="20000"/>
                        </a:spcBef>
                        <a:spcAft>
                          <a:spcPct val="0"/>
                        </a:spcAft>
                        <a:defRPr>
                          <a:solidFill>
                            <a:schemeClr val="tx1"/>
                          </a:solidFill>
                          <a:latin typeface="Arial" charset="0"/>
                        </a:defRPr>
                      </a:lvl6pPr>
                      <a:lvl7pPr defTabSz="449263" fontAlgn="base">
                        <a:spcBef>
                          <a:spcPct val="20000"/>
                        </a:spcBef>
                        <a:spcAft>
                          <a:spcPct val="0"/>
                        </a:spcAft>
                        <a:defRPr>
                          <a:solidFill>
                            <a:schemeClr val="tx1"/>
                          </a:solidFill>
                          <a:latin typeface="Arial" charset="0"/>
                        </a:defRPr>
                      </a:lvl7pPr>
                      <a:lvl8pPr defTabSz="449263" fontAlgn="base">
                        <a:spcBef>
                          <a:spcPct val="20000"/>
                        </a:spcBef>
                        <a:spcAft>
                          <a:spcPct val="0"/>
                        </a:spcAft>
                        <a:defRPr>
                          <a:solidFill>
                            <a:schemeClr val="tx1"/>
                          </a:solidFill>
                          <a:latin typeface="Arial" charset="0"/>
                        </a:defRPr>
                      </a:lvl8pPr>
                      <a:lvl9pPr defTabSz="449263" fontAlgn="base">
                        <a:spcBef>
                          <a:spcPct val="20000"/>
                        </a:spcBef>
                        <a:spcAft>
                          <a:spcPct val="0"/>
                        </a:spcAft>
                        <a:defRPr>
                          <a:solidFill>
                            <a:schemeClr val="tx1"/>
                          </a:solidFill>
                          <a:latin typeface="Arial" charset="0"/>
                        </a:defRPr>
                      </a:lvl9pPr>
                    </a:lstStyle>
                    <a:p>
                      <a:pPr marL="0" marR="0" lvl="0" indent="0" algn="l" defTabSz="449263" rtl="0" eaLnBrk="1" fontAlgn="base" latinLnBrk="0" hangingPunct="1">
                        <a:lnSpc>
                          <a:spcPct val="100000"/>
                        </a:lnSpc>
                        <a:spcBef>
                          <a:spcPct val="20000"/>
                        </a:spcBef>
                        <a:spcAft>
                          <a:spcPct val="0"/>
                        </a:spcAft>
                        <a:buClrTx/>
                        <a:buSzTx/>
                        <a:buFontTx/>
                        <a:buNone/>
                        <a:tabLst/>
                      </a:pPr>
                      <a:r>
                        <a:rPr kumimoji="0" lang="en-IE" altLang="en-US" sz="2400" b="1" i="0" u="none" strike="noStrike" cap="none" normalizeH="0" baseline="0">
                          <a:ln>
                            <a:noFill/>
                          </a:ln>
                          <a:solidFill>
                            <a:schemeClr val="tx1"/>
                          </a:solidFill>
                          <a:effectLst/>
                          <a:latin typeface="Arial"/>
                        </a:rPr>
                        <a:t>Discounted Application Date</a:t>
                      </a:r>
                      <a:endParaRPr kumimoji="0" lang="en-US" altLang="en-US" sz="2400" b="1" i="0" u="none" strike="noStrike" cap="none" normalizeH="0" baseline="0">
                        <a:ln>
                          <a:noFill/>
                        </a:ln>
                        <a:solidFill>
                          <a:schemeClr val="tx1"/>
                        </a:solidFill>
                        <a:effectLst/>
                        <a:latin typeface="Arial"/>
                      </a:endParaRPr>
                    </a:p>
                  </a:txBody>
                  <a:tcPr marT="45734" marB="4573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49263">
                        <a:spcBef>
                          <a:spcPct val="20000"/>
                        </a:spcBef>
                        <a:defRPr sz="2800">
                          <a:solidFill>
                            <a:schemeClr val="tx1"/>
                          </a:solidFill>
                          <a:latin typeface="Arial" charset="0"/>
                        </a:defRPr>
                      </a:lvl1pPr>
                      <a:lvl2pPr defTabSz="449263">
                        <a:spcBef>
                          <a:spcPct val="20000"/>
                        </a:spcBef>
                        <a:defRPr sz="2400">
                          <a:solidFill>
                            <a:schemeClr val="tx1"/>
                          </a:solidFill>
                          <a:latin typeface="Arial" charset="0"/>
                        </a:defRPr>
                      </a:lvl2pPr>
                      <a:lvl3pPr defTabSz="449263">
                        <a:spcBef>
                          <a:spcPct val="20000"/>
                        </a:spcBef>
                        <a:defRPr sz="2000">
                          <a:solidFill>
                            <a:schemeClr val="tx1"/>
                          </a:solidFill>
                          <a:latin typeface="Arial" charset="0"/>
                        </a:defRPr>
                      </a:lvl3pPr>
                      <a:lvl4pPr defTabSz="449263">
                        <a:spcBef>
                          <a:spcPct val="20000"/>
                        </a:spcBef>
                        <a:defRPr>
                          <a:solidFill>
                            <a:schemeClr val="tx1"/>
                          </a:solidFill>
                          <a:latin typeface="Arial" charset="0"/>
                        </a:defRPr>
                      </a:lvl4pPr>
                      <a:lvl5pPr defTabSz="449263">
                        <a:spcBef>
                          <a:spcPct val="20000"/>
                        </a:spcBef>
                        <a:defRPr>
                          <a:solidFill>
                            <a:schemeClr val="tx1"/>
                          </a:solidFill>
                          <a:latin typeface="Arial" charset="0"/>
                        </a:defRPr>
                      </a:lvl5pPr>
                      <a:lvl6pPr defTabSz="449263" fontAlgn="base">
                        <a:spcBef>
                          <a:spcPct val="20000"/>
                        </a:spcBef>
                        <a:spcAft>
                          <a:spcPct val="0"/>
                        </a:spcAft>
                        <a:defRPr>
                          <a:solidFill>
                            <a:schemeClr val="tx1"/>
                          </a:solidFill>
                          <a:latin typeface="Arial" charset="0"/>
                        </a:defRPr>
                      </a:lvl6pPr>
                      <a:lvl7pPr defTabSz="449263" fontAlgn="base">
                        <a:spcBef>
                          <a:spcPct val="20000"/>
                        </a:spcBef>
                        <a:spcAft>
                          <a:spcPct val="0"/>
                        </a:spcAft>
                        <a:defRPr>
                          <a:solidFill>
                            <a:schemeClr val="tx1"/>
                          </a:solidFill>
                          <a:latin typeface="Arial" charset="0"/>
                        </a:defRPr>
                      </a:lvl7pPr>
                      <a:lvl8pPr defTabSz="449263" fontAlgn="base">
                        <a:spcBef>
                          <a:spcPct val="20000"/>
                        </a:spcBef>
                        <a:spcAft>
                          <a:spcPct val="0"/>
                        </a:spcAft>
                        <a:defRPr>
                          <a:solidFill>
                            <a:schemeClr val="tx1"/>
                          </a:solidFill>
                          <a:latin typeface="Arial" charset="0"/>
                        </a:defRPr>
                      </a:lvl8pPr>
                      <a:lvl9pPr defTabSz="449263" fontAlgn="base">
                        <a:spcBef>
                          <a:spcPct val="20000"/>
                        </a:spcBef>
                        <a:spcAft>
                          <a:spcPct val="0"/>
                        </a:spcAft>
                        <a:defRPr>
                          <a:solidFill>
                            <a:schemeClr val="tx1"/>
                          </a:solidFill>
                          <a:latin typeface="Arial" charset="0"/>
                        </a:defRPr>
                      </a:lvl9pPr>
                    </a:lstStyle>
                    <a:p>
                      <a:pPr marL="0" marR="0" lvl="0" indent="0" algn="l" defTabSz="449263" rtl="0" eaLnBrk="1" fontAlgn="base" latinLnBrk="0" hangingPunct="1">
                        <a:lnSpc>
                          <a:spcPct val="100000"/>
                        </a:lnSpc>
                        <a:spcBef>
                          <a:spcPct val="20000"/>
                        </a:spcBef>
                        <a:spcAft>
                          <a:spcPct val="0"/>
                        </a:spcAft>
                        <a:buClrTx/>
                        <a:buSzTx/>
                        <a:buFontTx/>
                        <a:buNone/>
                        <a:tabLst/>
                      </a:pPr>
                      <a:r>
                        <a:rPr kumimoji="0" lang="en-IE" altLang="en-US" sz="2400" b="1" i="0" u="none" strike="noStrike" cap="none" normalizeH="0" baseline="0">
                          <a:ln>
                            <a:noFill/>
                          </a:ln>
                          <a:solidFill>
                            <a:schemeClr val="tx1"/>
                          </a:solidFill>
                          <a:effectLst/>
                          <a:latin typeface="Arial" charset="0"/>
                        </a:rPr>
                        <a:t>€35</a:t>
                      </a:r>
                      <a:endParaRPr kumimoji="0" lang="en-US" altLang="en-US" sz="2400" b="1" i="0" u="none" strike="noStrike" cap="none" normalizeH="0" baseline="0">
                        <a:ln>
                          <a:noFill/>
                        </a:ln>
                        <a:solidFill>
                          <a:schemeClr val="tx1"/>
                        </a:solidFill>
                        <a:effectLst/>
                        <a:latin typeface="Arial" charset="0"/>
                      </a:endParaRP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49263">
                        <a:spcBef>
                          <a:spcPct val="20000"/>
                        </a:spcBef>
                        <a:defRPr sz="2800">
                          <a:solidFill>
                            <a:schemeClr val="tx1"/>
                          </a:solidFill>
                          <a:latin typeface="Arial" charset="0"/>
                        </a:defRPr>
                      </a:lvl1pPr>
                      <a:lvl2pPr defTabSz="449263">
                        <a:spcBef>
                          <a:spcPct val="20000"/>
                        </a:spcBef>
                        <a:defRPr sz="2400">
                          <a:solidFill>
                            <a:schemeClr val="tx1"/>
                          </a:solidFill>
                          <a:latin typeface="Arial" charset="0"/>
                        </a:defRPr>
                      </a:lvl2pPr>
                      <a:lvl3pPr defTabSz="449263">
                        <a:spcBef>
                          <a:spcPct val="20000"/>
                        </a:spcBef>
                        <a:defRPr sz="2000">
                          <a:solidFill>
                            <a:schemeClr val="tx1"/>
                          </a:solidFill>
                          <a:latin typeface="Arial" charset="0"/>
                        </a:defRPr>
                      </a:lvl3pPr>
                      <a:lvl4pPr defTabSz="449263">
                        <a:spcBef>
                          <a:spcPct val="20000"/>
                        </a:spcBef>
                        <a:defRPr>
                          <a:solidFill>
                            <a:schemeClr val="tx1"/>
                          </a:solidFill>
                          <a:latin typeface="Arial" charset="0"/>
                        </a:defRPr>
                      </a:lvl4pPr>
                      <a:lvl5pPr defTabSz="449263">
                        <a:spcBef>
                          <a:spcPct val="20000"/>
                        </a:spcBef>
                        <a:defRPr>
                          <a:solidFill>
                            <a:schemeClr val="tx1"/>
                          </a:solidFill>
                          <a:latin typeface="Arial" charset="0"/>
                        </a:defRPr>
                      </a:lvl5pPr>
                      <a:lvl6pPr defTabSz="449263" fontAlgn="base">
                        <a:spcBef>
                          <a:spcPct val="20000"/>
                        </a:spcBef>
                        <a:spcAft>
                          <a:spcPct val="0"/>
                        </a:spcAft>
                        <a:defRPr>
                          <a:solidFill>
                            <a:schemeClr val="tx1"/>
                          </a:solidFill>
                          <a:latin typeface="Arial" charset="0"/>
                        </a:defRPr>
                      </a:lvl6pPr>
                      <a:lvl7pPr defTabSz="449263" fontAlgn="base">
                        <a:spcBef>
                          <a:spcPct val="20000"/>
                        </a:spcBef>
                        <a:spcAft>
                          <a:spcPct val="0"/>
                        </a:spcAft>
                        <a:defRPr>
                          <a:solidFill>
                            <a:schemeClr val="tx1"/>
                          </a:solidFill>
                          <a:latin typeface="Arial" charset="0"/>
                        </a:defRPr>
                      </a:lvl7pPr>
                      <a:lvl8pPr defTabSz="449263" fontAlgn="base">
                        <a:spcBef>
                          <a:spcPct val="20000"/>
                        </a:spcBef>
                        <a:spcAft>
                          <a:spcPct val="0"/>
                        </a:spcAft>
                        <a:defRPr>
                          <a:solidFill>
                            <a:schemeClr val="tx1"/>
                          </a:solidFill>
                          <a:latin typeface="Arial" charset="0"/>
                        </a:defRPr>
                      </a:lvl8pPr>
                      <a:lvl9pPr defTabSz="449263" fontAlgn="base">
                        <a:spcBef>
                          <a:spcPct val="20000"/>
                        </a:spcBef>
                        <a:spcAft>
                          <a:spcPct val="0"/>
                        </a:spcAft>
                        <a:defRPr>
                          <a:solidFill>
                            <a:schemeClr val="tx1"/>
                          </a:solidFill>
                          <a:latin typeface="Arial" charset="0"/>
                        </a:defRPr>
                      </a:lvl9pPr>
                    </a:lstStyle>
                    <a:p>
                      <a:pPr marL="0" marR="0" lvl="0" indent="0" algn="l" defTabSz="449263" rtl="0" eaLnBrk="1" fontAlgn="base" latinLnBrk="0" hangingPunct="1">
                        <a:lnSpc>
                          <a:spcPct val="100000"/>
                        </a:lnSpc>
                        <a:spcBef>
                          <a:spcPct val="20000"/>
                        </a:spcBef>
                        <a:spcAft>
                          <a:spcPct val="0"/>
                        </a:spcAft>
                        <a:buClrTx/>
                        <a:buSzTx/>
                        <a:buFontTx/>
                        <a:buNone/>
                        <a:tabLst/>
                      </a:pPr>
                      <a:r>
                        <a:rPr kumimoji="0" lang="en-IE" altLang="en-US" sz="2400" b="1" i="0" u="none" strike="noStrike" cap="none" normalizeH="0" baseline="0">
                          <a:ln>
                            <a:noFill/>
                          </a:ln>
                          <a:solidFill>
                            <a:schemeClr val="tx1"/>
                          </a:solidFill>
                          <a:effectLst/>
                          <a:latin typeface="Arial"/>
                        </a:rPr>
                        <a:t>20th Jan </a:t>
                      </a:r>
                      <a:r>
                        <a:rPr lang="en-IE" altLang="en-US" sz="2400" b="1" i="0" u="none" strike="noStrike" cap="none" normalizeH="0" baseline="0">
                          <a:ln>
                            <a:noFill/>
                          </a:ln>
                          <a:solidFill>
                            <a:schemeClr val="tx1"/>
                          </a:solidFill>
                          <a:effectLst/>
                          <a:latin typeface="Arial"/>
                        </a:rPr>
                        <a:t>2025</a:t>
                      </a:r>
                      <a:r>
                        <a:rPr kumimoji="0" lang="en-IE" altLang="en-US" sz="2400" b="1" i="0" u="none" strike="noStrike" cap="none" normalizeH="0" baseline="0">
                          <a:ln>
                            <a:noFill/>
                          </a:ln>
                          <a:solidFill>
                            <a:schemeClr val="tx1"/>
                          </a:solidFill>
                          <a:effectLst/>
                          <a:latin typeface="Arial"/>
                        </a:rPr>
                        <a:t> (5pm)</a:t>
                      </a:r>
                      <a:endParaRPr kumimoji="0" lang="en-US" altLang="en-US" sz="2400" b="1" i="0" u="none" strike="noStrike" cap="none" normalizeH="0" baseline="0">
                        <a:ln>
                          <a:noFill/>
                        </a:ln>
                        <a:solidFill>
                          <a:schemeClr val="tx1"/>
                        </a:solidFill>
                        <a:effectLst/>
                        <a:latin typeface="Arial"/>
                      </a:endParaRPr>
                    </a:p>
                  </a:txBody>
                  <a:tcPr marT="45734" marB="4573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206937">
                <a:tc>
                  <a:txBody>
                    <a:bodyPr/>
                    <a:lstStyle>
                      <a:lvl1pPr defTabSz="449263">
                        <a:spcBef>
                          <a:spcPct val="20000"/>
                        </a:spcBef>
                        <a:defRPr sz="2800">
                          <a:solidFill>
                            <a:schemeClr val="tx1"/>
                          </a:solidFill>
                          <a:latin typeface="Arial" charset="0"/>
                        </a:defRPr>
                      </a:lvl1pPr>
                      <a:lvl2pPr defTabSz="449263">
                        <a:spcBef>
                          <a:spcPct val="20000"/>
                        </a:spcBef>
                        <a:defRPr sz="2400">
                          <a:solidFill>
                            <a:schemeClr val="tx1"/>
                          </a:solidFill>
                          <a:latin typeface="Arial" charset="0"/>
                        </a:defRPr>
                      </a:lvl2pPr>
                      <a:lvl3pPr defTabSz="449263">
                        <a:spcBef>
                          <a:spcPct val="20000"/>
                        </a:spcBef>
                        <a:defRPr sz="2000">
                          <a:solidFill>
                            <a:schemeClr val="tx1"/>
                          </a:solidFill>
                          <a:latin typeface="Arial" charset="0"/>
                        </a:defRPr>
                      </a:lvl3pPr>
                      <a:lvl4pPr defTabSz="449263">
                        <a:spcBef>
                          <a:spcPct val="20000"/>
                        </a:spcBef>
                        <a:defRPr>
                          <a:solidFill>
                            <a:schemeClr val="tx1"/>
                          </a:solidFill>
                          <a:latin typeface="Arial" charset="0"/>
                        </a:defRPr>
                      </a:lvl4pPr>
                      <a:lvl5pPr defTabSz="449263">
                        <a:spcBef>
                          <a:spcPct val="20000"/>
                        </a:spcBef>
                        <a:defRPr>
                          <a:solidFill>
                            <a:schemeClr val="tx1"/>
                          </a:solidFill>
                          <a:latin typeface="Arial" charset="0"/>
                        </a:defRPr>
                      </a:lvl5pPr>
                      <a:lvl6pPr defTabSz="449263" fontAlgn="base">
                        <a:spcBef>
                          <a:spcPct val="20000"/>
                        </a:spcBef>
                        <a:spcAft>
                          <a:spcPct val="0"/>
                        </a:spcAft>
                        <a:defRPr>
                          <a:solidFill>
                            <a:schemeClr val="tx1"/>
                          </a:solidFill>
                          <a:latin typeface="Arial" charset="0"/>
                        </a:defRPr>
                      </a:lvl6pPr>
                      <a:lvl7pPr defTabSz="449263" fontAlgn="base">
                        <a:spcBef>
                          <a:spcPct val="20000"/>
                        </a:spcBef>
                        <a:spcAft>
                          <a:spcPct val="0"/>
                        </a:spcAft>
                        <a:defRPr>
                          <a:solidFill>
                            <a:schemeClr val="tx1"/>
                          </a:solidFill>
                          <a:latin typeface="Arial" charset="0"/>
                        </a:defRPr>
                      </a:lvl7pPr>
                      <a:lvl8pPr defTabSz="449263" fontAlgn="base">
                        <a:spcBef>
                          <a:spcPct val="20000"/>
                        </a:spcBef>
                        <a:spcAft>
                          <a:spcPct val="0"/>
                        </a:spcAft>
                        <a:defRPr>
                          <a:solidFill>
                            <a:schemeClr val="tx1"/>
                          </a:solidFill>
                          <a:latin typeface="Arial" charset="0"/>
                        </a:defRPr>
                      </a:lvl8pPr>
                      <a:lvl9pPr defTabSz="449263" fontAlgn="base">
                        <a:spcBef>
                          <a:spcPct val="20000"/>
                        </a:spcBef>
                        <a:spcAft>
                          <a:spcPct val="0"/>
                        </a:spcAft>
                        <a:defRPr>
                          <a:solidFill>
                            <a:schemeClr val="tx1"/>
                          </a:solidFill>
                          <a:latin typeface="Arial" charset="0"/>
                        </a:defRPr>
                      </a:lvl9pPr>
                    </a:lstStyle>
                    <a:p>
                      <a:pPr marL="0" marR="0" lvl="0" indent="0" algn="l" defTabSz="449263" rtl="0" eaLnBrk="1" fontAlgn="base" latinLnBrk="0" hangingPunct="1">
                        <a:lnSpc>
                          <a:spcPct val="100000"/>
                        </a:lnSpc>
                        <a:spcBef>
                          <a:spcPct val="20000"/>
                        </a:spcBef>
                        <a:spcAft>
                          <a:spcPct val="0"/>
                        </a:spcAft>
                        <a:buClrTx/>
                        <a:buSzTx/>
                        <a:buFontTx/>
                        <a:buNone/>
                        <a:tabLst/>
                      </a:pPr>
                      <a:r>
                        <a:rPr kumimoji="0" lang="en-IE" altLang="en-US" sz="2400" b="1" i="0" u="none" strike="noStrike" cap="none" normalizeH="0" baseline="0">
                          <a:ln>
                            <a:noFill/>
                          </a:ln>
                          <a:solidFill>
                            <a:schemeClr val="tx1"/>
                          </a:solidFill>
                          <a:effectLst/>
                          <a:latin typeface="Arial" charset="0"/>
                        </a:rPr>
                        <a:t>Change of Mind</a:t>
                      </a:r>
                      <a:endParaRPr kumimoji="0" lang="ga-IE" altLang="en-US" sz="2400" b="1" i="0" u="none" strike="noStrike" cap="none" normalizeH="0" baseline="0">
                        <a:ln>
                          <a:noFill/>
                        </a:ln>
                        <a:solidFill>
                          <a:schemeClr val="tx1"/>
                        </a:solidFill>
                        <a:effectLst/>
                        <a:latin typeface="Arial" charset="0"/>
                      </a:endParaRPr>
                    </a:p>
                    <a:p>
                      <a:pPr marL="0" marR="0" lvl="0" indent="0" algn="l" defTabSz="449263"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a:ln>
                            <a:noFill/>
                          </a:ln>
                          <a:solidFill>
                            <a:schemeClr val="tx1"/>
                          </a:solidFill>
                          <a:effectLst/>
                          <a:latin typeface="Arial" charset="0"/>
                        </a:rPr>
                        <a:t>Facility </a:t>
                      </a:r>
                      <a:r>
                        <a:rPr kumimoji="0" lang="en-IE" altLang="en-US" sz="2400" b="1" i="0" u="none" strike="noStrike" cap="none" normalizeH="0" baseline="0">
                          <a:ln>
                            <a:noFill/>
                          </a:ln>
                          <a:solidFill>
                            <a:schemeClr val="tx1"/>
                          </a:solidFill>
                          <a:effectLst/>
                          <a:latin typeface="Arial" charset="0"/>
                        </a:rPr>
                        <a:t>6th</a:t>
                      </a:r>
                      <a:r>
                        <a:rPr kumimoji="0" lang="ga-IE" altLang="en-US" sz="2400" b="1" i="0" u="none" strike="noStrike" cap="none" normalizeH="0" baseline="0">
                          <a:ln>
                            <a:noFill/>
                          </a:ln>
                          <a:solidFill>
                            <a:schemeClr val="tx1"/>
                          </a:solidFill>
                          <a:effectLst/>
                          <a:latin typeface="Arial" charset="0"/>
                        </a:rPr>
                        <a:t> </a:t>
                      </a:r>
                      <a:r>
                        <a:rPr kumimoji="0" lang="en-IE" altLang="en-US" sz="2400" b="1" i="0" u="none" strike="noStrike" cap="none" normalizeH="0" baseline="0">
                          <a:ln>
                            <a:noFill/>
                          </a:ln>
                          <a:solidFill>
                            <a:schemeClr val="tx1"/>
                          </a:solidFill>
                          <a:effectLst/>
                          <a:latin typeface="Arial" charset="0"/>
                        </a:rPr>
                        <a:t>May 2024 12pm</a:t>
                      </a:r>
                      <a:endParaRPr kumimoji="0" lang="en-US" altLang="en-US" sz="2400" b="1" i="0" u="none" strike="noStrike" cap="none" normalizeH="0" baseline="0">
                        <a:ln>
                          <a:noFill/>
                        </a:ln>
                        <a:solidFill>
                          <a:schemeClr val="tx1"/>
                        </a:solidFill>
                        <a:effectLst/>
                        <a:latin typeface="Arial" charset="0"/>
                      </a:endParaRPr>
                    </a:p>
                  </a:txBody>
                  <a:tcPr marT="45734" marB="4573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49263">
                        <a:spcBef>
                          <a:spcPct val="20000"/>
                        </a:spcBef>
                        <a:defRPr sz="2800">
                          <a:solidFill>
                            <a:schemeClr val="tx1"/>
                          </a:solidFill>
                          <a:latin typeface="Arial" charset="0"/>
                        </a:defRPr>
                      </a:lvl1pPr>
                      <a:lvl2pPr defTabSz="449263">
                        <a:spcBef>
                          <a:spcPct val="20000"/>
                        </a:spcBef>
                        <a:defRPr sz="2400">
                          <a:solidFill>
                            <a:schemeClr val="tx1"/>
                          </a:solidFill>
                          <a:latin typeface="Arial" charset="0"/>
                        </a:defRPr>
                      </a:lvl2pPr>
                      <a:lvl3pPr defTabSz="449263">
                        <a:spcBef>
                          <a:spcPct val="20000"/>
                        </a:spcBef>
                        <a:defRPr sz="2000">
                          <a:solidFill>
                            <a:schemeClr val="tx1"/>
                          </a:solidFill>
                          <a:latin typeface="Arial" charset="0"/>
                        </a:defRPr>
                      </a:lvl3pPr>
                      <a:lvl4pPr defTabSz="449263">
                        <a:spcBef>
                          <a:spcPct val="20000"/>
                        </a:spcBef>
                        <a:defRPr>
                          <a:solidFill>
                            <a:schemeClr val="tx1"/>
                          </a:solidFill>
                          <a:latin typeface="Arial" charset="0"/>
                        </a:defRPr>
                      </a:lvl4pPr>
                      <a:lvl5pPr defTabSz="449263">
                        <a:spcBef>
                          <a:spcPct val="20000"/>
                        </a:spcBef>
                        <a:defRPr>
                          <a:solidFill>
                            <a:schemeClr val="tx1"/>
                          </a:solidFill>
                          <a:latin typeface="Arial" charset="0"/>
                        </a:defRPr>
                      </a:lvl5pPr>
                      <a:lvl6pPr defTabSz="449263" fontAlgn="base">
                        <a:spcBef>
                          <a:spcPct val="20000"/>
                        </a:spcBef>
                        <a:spcAft>
                          <a:spcPct val="0"/>
                        </a:spcAft>
                        <a:defRPr>
                          <a:solidFill>
                            <a:schemeClr val="tx1"/>
                          </a:solidFill>
                          <a:latin typeface="Arial" charset="0"/>
                        </a:defRPr>
                      </a:lvl6pPr>
                      <a:lvl7pPr defTabSz="449263" fontAlgn="base">
                        <a:spcBef>
                          <a:spcPct val="20000"/>
                        </a:spcBef>
                        <a:spcAft>
                          <a:spcPct val="0"/>
                        </a:spcAft>
                        <a:defRPr>
                          <a:solidFill>
                            <a:schemeClr val="tx1"/>
                          </a:solidFill>
                          <a:latin typeface="Arial" charset="0"/>
                        </a:defRPr>
                      </a:lvl7pPr>
                      <a:lvl8pPr defTabSz="449263" fontAlgn="base">
                        <a:spcBef>
                          <a:spcPct val="20000"/>
                        </a:spcBef>
                        <a:spcAft>
                          <a:spcPct val="0"/>
                        </a:spcAft>
                        <a:defRPr>
                          <a:solidFill>
                            <a:schemeClr val="tx1"/>
                          </a:solidFill>
                          <a:latin typeface="Arial" charset="0"/>
                        </a:defRPr>
                      </a:lvl8pPr>
                      <a:lvl9pPr defTabSz="449263" fontAlgn="base">
                        <a:spcBef>
                          <a:spcPct val="20000"/>
                        </a:spcBef>
                        <a:spcAft>
                          <a:spcPct val="0"/>
                        </a:spcAft>
                        <a:defRPr>
                          <a:solidFill>
                            <a:schemeClr val="tx1"/>
                          </a:solidFill>
                          <a:latin typeface="Arial" charset="0"/>
                        </a:defRPr>
                      </a:lvl9pPr>
                    </a:lstStyle>
                    <a:p>
                      <a:pPr marL="0" marR="0" lvl="0" indent="0" algn="l" defTabSz="449263" rtl="0" eaLnBrk="1" fontAlgn="base" latinLnBrk="0" hangingPunct="1">
                        <a:lnSpc>
                          <a:spcPct val="100000"/>
                        </a:lnSpc>
                        <a:spcBef>
                          <a:spcPct val="20000"/>
                        </a:spcBef>
                        <a:spcAft>
                          <a:spcPct val="0"/>
                        </a:spcAft>
                        <a:buClrTx/>
                        <a:buSzTx/>
                        <a:buFontTx/>
                        <a:buNone/>
                        <a:tabLst/>
                      </a:pPr>
                      <a:r>
                        <a:rPr kumimoji="0" lang="ga-IE" altLang="en-US" sz="2400" b="1" i="0" u="none" strike="noStrike" cap="none" normalizeH="0" baseline="0">
                          <a:ln>
                            <a:noFill/>
                          </a:ln>
                          <a:solidFill>
                            <a:schemeClr val="tx1"/>
                          </a:solidFill>
                          <a:effectLst/>
                          <a:latin typeface="Arial" charset="0"/>
                        </a:rPr>
                        <a:t>Free</a:t>
                      </a:r>
                      <a:endParaRPr kumimoji="0" lang="en-US" altLang="en-US" sz="2400" b="1" i="0" u="none" strike="noStrike" cap="none" normalizeH="0" baseline="0">
                        <a:ln>
                          <a:noFill/>
                        </a:ln>
                        <a:solidFill>
                          <a:schemeClr val="tx1"/>
                        </a:solidFill>
                        <a:effectLst/>
                        <a:latin typeface="Arial" charset="0"/>
                      </a:endParaRP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49263">
                        <a:spcBef>
                          <a:spcPct val="20000"/>
                        </a:spcBef>
                        <a:defRPr sz="2800">
                          <a:solidFill>
                            <a:schemeClr val="tx1"/>
                          </a:solidFill>
                          <a:latin typeface="Arial" charset="0"/>
                        </a:defRPr>
                      </a:lvl1pPr>
                      <a:lvl2pPr defTabSz="449263">
                        <a:spcBef>
                          <a:spcPct val="20000"/>
                        </a:spcBef>
                        <a:defRPr sz="2400">
                          <a:solidFill>
                            <a:schemeClr val="tx1"/>
                          </a:solidFill>
                          <a:latin typeface="Arial" charset="0"/>
                        </a:defRPr>
                      </a:lvl2pPr>
                      <a:lvl3pPr defTabSz="449263">
                        <a:spcBef>
                          <a:spcPct val="20000"/>
                        </a:spcBef>
                        <a:defRPr sz="2000">
                          <a:solidFill>
                            <a:schemeClr val="tx1"/>
                          </a:solidFill>
                          <a:latin typeface="Arial" charset="0"/>
                        </a:defRPr>
                      </a:lvl3pPr>
                      <a:lvl4pPr defTabSz="449263">
                        <a:spcBef>
                          <a:spcPct val="20000"/>
                        </a:spcBef>
                        <a:defRPr>
                          <a:solidFill>
                            <a:schemeClr val="tx1"/>
                          </a:solidFill>
                          <a:latin typeface="Arial" charset="0"/>
                        </a:defRPr>
                      </a:lvl4pPr>
                      <a:lvl5pPr defTabSz="449263">
                        <a:spcBef>
                          <a:spcPct val="20000"/>
                        </a:spcBef>
                        <a:defRPr>
                          <a:solidFill>
                            <a:schemeClr val="tx1"/>
                          </a:solidFill>
                          <a:latin typeface="Arial" charset="0"/>
                        </a:defRPr>
                      </a:lvl5pPr>
                      <a:lvl6pPr defTabSz="449263" fontAlgn="base">
                        <a:spcBef>
                          <a:spcPct val="20000"/>
                        </a:spcBef>
                        <a:spcAft>
                          <a:spcPct val="0"/>
                        </a:spcAft>
                        <a:defRPr>
                          <a:solidFill>
                            <a:schemeClr val="tx1"/>
                          </a:solidFill>
                          <a:latin typeface="Arial" charset="0"/>
                        </a:defRPr>
                      </a:lvl6pPr>
                      <a:lvl7pPr defTabSz="449263" fontAlgn="base">
                        <a:spcBef>
                          <a:spcPct val="20000"/>
                        </a:spcBef>
                        <a:spcAft>
                          <a:spcPct val="0"/>
                        </a:spcAft>
                        <a:defRPr>
                          <a:solidFill>
                            <a:schemeClr val="tx1"/>
                          </a:solidFill>
                          <a:latin typeface="Arial" charset="0"/>
                        </a:defRPr>
                      </a:lvl7pPr>
                      <a:lvl8pPr defTabSz="449263" fontAlgn="base">
                        <a:spcBef>
                          <a:spcPct val="20000"/>
                        </a:spcBef>
                        <a:spcAft>
                          <a:spcPct val="0"/>
                        </a:spcAft>
                        <a:defRPr>
                          <a:solidFill>
                            <a:schemeClr val="tx1"/>
                          </a:solidFill>
                          <a:latin typeface="Arial" charset="0"/>
                        </a:defRPr>
                      </a:lvl8pPr>
                      <a:lvl9pPr defTabSz="449263" fontAlgn="base">
                        <a:spcBef>
                          <a:spcPct val="20000"/>
                        </a:spcBef>
                        <a:spcAft>
                          <a:spcPct val="0"/>
                        </a:spcAft>
                        <a:defRPr>
                          <a:solidFill>
                            <a:schemeClr val="tx1"/>
                          </a:solidFill>
                          <a:latin typeface="Arial" charset="0"/>
                        </a:defRPr>
                      </a:lvl9pPr>
                    </a:lstStyle>
                    <a:p>
                      <a:pPr marL="0" marR="0" lvl="0" indent="0" algn="l" defTabSz="449263" rtl="0" eaLnBrk="1" fontAlgn="base" latinLnBrk="0" hangingPunct="1">
                        <a:lnSpc>
                          <a:spcPct val="100000"/>
                        </a:lnSpc>
                        <a:spcBef>
                          <a:spcPct val="20000"/>
                        </a:spcBef>
                        <a:spcAft>
                          <a:spcPct val="0"/>
                        </a:spcAft>
                        <a:buClrTx/>
                        <a:buSzTx/>
                        <a:buFontTx/>
                        <a:buNone/>
                        <a:tabLst/>
                      </a:pPr>
                      <a:r>
                        <a:rPr kumimoji="0" lang="en-IE" altLang="en-US" sz="2400" b="1" i="0" u="none" strike="noStrike" cap="none" normalizeH="0" baseline="0" dirty="0">
                          <a:ln>
                            <a:noFill/>
                          </a:ln>
                          <a:solidFill>
                            <a:schemeClr val="tx1"/>
                          </a:solidFill>
                          <a:effectLst/>
                          <a:latin typeface="Arial"/>
                        </a:rPr>
                        <a:t>1st July </a:t>
                      </a:r>
                      <a:r>
                        <a:rPr lang="en-IE" altLang="en-US" sz="2400" b="1" i="0" u="none" strike="noStrike" cap="none" normalizeH="0" baseline="0">
                          <a:ln>
                            <a:noFill/>
                          </a:ln>
                          <a:solidFill>
                            <a:schemeClr val="tx1"/>
                          </a:solidFill>
                          <a:effectLst/>
                          <a:latin typeface="Arial"/>
                        </a:rPr>
                        <a:t>2025</a:t>
                      </a:r>
                      <a:r>
                        <a:rPr kumimoji="0" lang="en-IE" altLang="en-US" sz="2400" b="1" i="0" u="none" strike="noStrike" cap="none" normalizeH="0" baseline="0" dirty="0">
                          <a:ln>
                            <a:noFill/>
                          </a:ln>
                          <a:solidFill>
                            <a:schemeClr val="tx1"/>
                          </a:solidFill>
                          <a:effectLst/>
                          <a:latin typeface="Arial"/>
                        </a:rPr>
                        <a:t> (5pm) </a:t>
                      </a:r>
                      <a:endParaRPr kumimoji="0" lang="en-US" altLang="en-US" sz="2400" b="1" i="0" u="none" strike="noStrike" cap="none" normalizeH="0" baseline="0" dirty="0">
                        <a:ln>
                          <a:noFill/>
                        </a:ln>
                        <a:solidFill>
                          <a:schemeClr val="tx1"/>
                        </a:solidFill>
                        <a:effectLst/>
                        <a:latin typeface="Arial"/>
                      </a:endParaRPr>
                    </a:p>
                  </a:txBody>
                  <a:tcPr marT="45734" marB="4573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7" name="TextBox 6"/>
          <p:cNvSpPr txBox="1"/>
          <p:nvPr/>
        </p:nvSpPr>
        <p:spPr>
          <a:xfrm>
            <a:off x="5235631" y="4869160"/>
            <a:ext cx="3102602" cy="830997"/>
          </a:xfrm>
          <a:prstGeom prst="rect">
            <a:avLst/>
          </a:prstGeom>
          <a:solidFill>
            <a:srgbClr val="FFFF00"/>
          </a:solidFill>
          <a:ln>
            <a:solidFill>
              <a:srgbClr val="FF0000"/>
            </a:solidFill>
          </a:ln>
        </p:spPr>
        <p:txBody>
          <a:bodyPr wrap="square" rtlCol="0">
            <a:spAutoFit/>
          </a:bodyPr>
          <a:lstStyle/>
          <a:p>
            <a:pPr algn="ctr"/>
            <a:r>
              <a:rPr lang="en-US" sz="1600" b="1" u="sng"/>
              <a:t>Be Responsible</a:t>
            </a:r>
            <a:r>
              <a:rPr lang="en-US" sz="1600"/>
              <a:t>: Check emails sent to all applicants before end of May &amp; confirm details</a:t>
            </a:r>
          </a:p>
        </p:txBody>
      </p:sp>
      <p:sp>
        <p:nvSpPr>
          <p:cNvPr id="4" name="Up Arrow 3"/>
          <p:cNvSpPr/>
          <p:nvPr/>
        </p:nvSpPr>
        <p:spPr>
          <a:xfrm>
            <a:off x="18090" y="4510225"/>
            <a:ext cx="4409894" cy="208712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Change the order of choices or introduce/ delete courses</a:t>
            </a:r>
          </a:p>
          <a:p>
            <a:pPr algn="ctr"/>
            <a:r>
              <a:rPr lang="en-GB">
                <a:solidFill>
                  <a:schemeClr val="tx1"/>
                </a:solidFill>
              </a:rPr>
              <a:t>** </a:t>
            </a:r>
            <a:r>
              <a:rPr lang="en-GB" b="1">
                <a:solidFill>
                  <a:schemeClr val="tx1"/>
                </a:solidFill>
              </a:rPr>
              <a:t>Does NOT include restricted entry</a:t>
            </a:r>
          </a:p>
        </p:txBody>
      </p:sp>
      <p:sp>
        <p:nvSpPr>
          <p:cNvPr id="5" name="Rectangle 4"/>
          <p:cNvSpPr/>
          <p:nvPr/>
        </p:nvSpPr>
        <p:spPr>
          <a:xfrm>
            <a:off x="4427984" y="5877272"/>
            <a:ext cx="4032448" cy="72008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IE">
                <a:hlinkClick r:id="rId2"/>
              </a:rPr>
              <a:t>Central Applications Office</a:t>
            </a:r>
            <a:r>
              <a:rPr lang="en-IE"/>
              <a:t> (link to CAO important dates)</a:t>
            </a:r>
          </a:p>
        </p:txBody>
      </p:sp>
    </p:spTree>
    <p:extLst>
      <p:ext uri="{BB962C8B-B14F-4D97-AF65-F5344CB8AC3E}">
        <p14:creationId xmlns:p14="http://schemas.microsoft.com/office/powerpoint/2010/main" val="4155112206"/>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0" name="Title 1">
            <a:extLst>
              <a:ext uri="{FF2B5EF4-FFF2-40B4-BE49-F238E27FC236}">
                <a16:creationId xmlns:a16="http://schemas.microsoft.com/office/drawing/2014/main" id="{1E77C3A3-D85A-49ED-AB30-08DDCECACEE4}"/>
              </a:ext>
            </a:extLst>
          </p:cNvPr>
          <p:cNvSpPr>
            <a:spLocks noGrp="1"/>
          </p:cNvSpPr>
          <p:nvPr>
            <p:ph type="title"/>
          </p:nvPr>
        </p:nvSpPr>
        <p:spPr>
          <a:xfrm>
            <a:off x="5693081" y="638089"/>
            <a:ext cx="2975431" cy="1476801"/>
          </a:xfrm>
        </p:spPr>
        <p:txBody>
          <a:bodyPr vert="horz" lIns="91440" tIns="45720" rIns="91440" bIns="45720" rtlCol="0" anchor="b">
            <a:normAutofit/>
          </a:bodyPr>
          <a:lstStyle/>
          <a:p>
            <a:pPr algn="l" eaLnBrk="1" hangingPunct="1">
              <a:lnSpc>
                <a:spcPct val="90000"/>
              </a:lnSpc>
            </a:pPr>
            <a:r>
              <a:rPr lang="en-US" altLang="en-US" sz="4700" kern="1200">
                <a:solidFill>
                  <a:schemeClr val="tx1"/>
                </a:solidFill>
                <a:latin typeface="+mj-lt"/>
                <a:ea typeface="+mj-ea"/>
                <a:cs typeface="+mj-cs"/>
              </a:rPr>
              <a:t>Offers</a:t>
            </a:r>
          </a:p>
        </p:txBody>
      </p:sp>
      <p:sp>
        <p:nvSpPr>
          <p:cNvPr id="76" name="sketch line">
            <a:extLst>
              <a:ext uri="{FF2B5EF4-FFF2-40B4-BE49-F238E27FC236}">
                <a16:creationId xmlns:a16="http://schemas.microsoft.com/office/drawing/2014/main" id="{953EE71A-6488-4203-A7C4-77102FD0DC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54346" y="2372868"/>
            <a:ext cx="2441321" cy="18288"/>
          </a:xfrm>
          <a:custGeom>
            <a:avLst/>
            <a:gdLst>
              <a:gd name="csX0" fmla="*/ 0 w 2441321"/>
              <a:gd name="csY0" fmla="*/ 0 h 18288"/>
              <a:gd name="csX1" fmla="*/ 585917 w 2441321"/>
              <a:gd name="csY1" fmla="*/ 0 h 18288"/>
              <a:gd name="csX2" fmla="*/ 1196247 w 2441321"/>
              <a:gd name="csY2" fmla="*/ 0 h 18288"/>
              <a:gd name="csX3" fmla="*/ 1806578 w 2441321"/>
              <a:gd name="csY3" fmla="*/ 0 h 18288"/>
              <a:gd name="csX4" fmla="*/ 2441321 w 2441321"/>
              <a:gd name="csY4" fmla="*/ 0 h 18288"/>
              <a:gd name="csX5" fmla="*/ 2441321 w 2441321"/>
              <a:gd name="csY5" fmla="*/ 18288 h 18288"/>
              <a:gd name="csX6" fmla="*/ 1830991 w 2441321"/>
              <a:gd name="csY6" fmla="*/ 18288 h 18288"/>
              <a:gd name="csX7" fmla="*/ 1269487 w 2441321"/>
              <a:gd name="csY7" fmla="*/ 18288 h 18288"/>
              <a:gd name="csX8" fmla="*/ 707983 w 2441321"/>
              <a:gd name="csY8" fmla="*/ 18288 h 18288"/>
              <a:gd name="csX9" fmla="*/ 0 w 2441321"/>
              <a:gd name="csY9" fmla="*/ 18288 h 18288"/>
              <a:gd name="csX10" fmla="*/ 0 w 2441321"/>
              <a:gd name="csY10" fmla="*/ 0 h 18288"/>
              <a:gd name="csX0" fmla="*/ 0 w 2441321"/>
              <a:gd name="csY0" fmla="*/ 0 h 18288"/>
              <a:gd name="csX1" fmla="*/ 585917 w 2441321"/>
              <a:gd name="csY1" fmla="*/ 0 h 18288"/>
              <a:gd name="csX2" fmla="*/ 1123008 w 2441321"/>
              <a:gd name="csY2" fmla="*/ 0 h 18288"/>
              <a:gd name="csX3" fmla="*/ 1782164 w 2441321"/>
              <a:gd name="csY3" fmla="*/ 0 h 18288"/>
              <a:gd name="csX4" fmla="*/ 2441321 w 2441321"/>
              <a:gd name="csY4" fmla="*/ 0 h 18288"/>
              <a:gd name="csX5" fmla="*/ 2441321 w 2441321"/>
              <a:gd name="csY5" fmla="*/ 18288 h 18288"/>
              <a:gd name="csX6" fmla="*/ 1879817 w 2441321"/>
              <a:gd name="csY6" fmla="*/ 18288 h 18288"/>
              <a:gd name="csX7" fmla="*/ 1318313 w 2441321"/>
              <a:gd name="csY7" fmla="*/ 18288 h 18288"/>
              <a:gd name="csX8" fmla="*/ 659157 w 2441321"/>
              <a:gd name="csY8" fmla="*/ 18288 h 18288"/>
              <a:gd name="csX9" fmla="*/ 0 w 2441321"/>
              <a:gd name="csY9" fmla="*/ 18288 h 18288"/>
              <a:gd name="csX10" fmla="*/ 0 w 2441321"/>
              <a:gd name="csY10" fmla="*/ 0 h 18288"/>
              <a:gd name="csX0" fmla="*/ 0 w 2441321"/>
              <a:gd name="csY0" fmla="*/ 0 h 18288"/>
              <a:gd name="csX1" fmla="*/ 585917 w 2441321"/>
              <a:gd name="csY1" fmla="*/ 0 h 18288"/>
              <a:gd name="csX2" fmla="*/ 1196247 w 2441321"/>
              <a:gd name="csY2" fmla="*/ 0 h 18288"/>
              <a:gd name="csX3" fmla="*/ 1806578 w 2441321"/>
              <a:gd name="csY3" fmla="*/ 0 h 18288"/>
              <a:gd name="csX4" fmla="*/ 2441321 w 2441321"/>
              <a:gd name="csY4" fmla="*/ 0 h 18288"/>
              <a:gd name="csX5" fmla="*/ 2441321 w 2441321"/>
              <a:gd name="csY5" fmla="*/ 18288 h 18288"/>
              <a:gd name="csX6" fmla="*/ 1830991 w 2441321"/>
              <a:gd name="csY6" fmla="*/ 18288 h 18288"/>
              <a:gd name="csX7" fmla="*/ 1269487 w 2441321"/>
              <a:gd name="csY7" fmla="*/ 18288 h 18288"/>
              <a:gd name="csX8" fmla="*/ 707983 w 2441321"/>
              <a:gd name="csY8" fmla="*/ 18288 h 18288"/>
              <a:gd name="csX9" fmla="*/ 0 w 2441321"/>
              <a:gd name="csY9" fmla="*/ 18288 h 18288"/>
              <a:gd name="csX10" fmla="*/ 0 w 2441321"/>
              <a:gd name="csY10"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2441321" h="18288" fill="none" extrusionOk="0">
                <a:moveTo>
                  <a:pt x="0" y="0"/>
                </a:moveTo>
                <a:cubicBezTo>
                  <a:pt x="290069" y="8426"/>
                  <a:pt x="365317" y="7505"/>
                  <a:pt x="585917" y="0"/>
                </a:cubicBezTo>
                <a:cubicBezTo>
                  <a:pt x="845220" y="-21369"/>
                  <a:pt x="1005205" y="-74136"/>
                  <a:pt x="1196247" y="0"/>
                </a:cubicBezTo>
                <a:cubicBezTo>
                  <a:pt x="1351557" y="17546"/>
                  <a:pt x="1551470" y="-27305"/>
                  <a:pt x="1806578" y="0"/>
                </a:cubicBezTo>
                <a:cubicBezTo>
                  <a:pt x="1999222" y="-969"/>
                  <a:pt x="2220567" y="-47026"/>
                  <a:pt x="2441321" y="0"/>
                </a:cubicBezTo>
                <a:cubicBezTo>
                  <a:pt x="2441221" y="7918"/>
                  <a:pt x="2440266" y="10075"/>
                  <a:pt x="2441321" y="18288"/>
                </a:cubicBezTo>
                <a:cubicBezTo>
                  <a:pt x="2154127" y="58392"/>
                  <a:pt x="2071119" y="58019"/>
                  <a:pt x="1830991" y="18288"/>
                </a:cubicBezTo>
                <a:cubicBezTo>
                  <a:pt x="1615378" y="18628"/>
                  <a:pt x="1541162" y="-16982"/>
                  <a:pt x="1269487" y="18288"/>
                </a:cubicBezTo>
                <a:cubicBezTo>
                  <a:pt x="1010146" y="69063"/>
                  <a:pt x="864808" y="43530"/>
                  <a:pt x="707983" y="18288"/>
                </a:cubicBezTo>
                <a:cubicBezTo>
                  <a:pt x="531017" y="42335"/>
                  <a:pt x="293050" y="42139"/>
                  <a:pt x="0" y="18288"/>
                </a:cubicBezTo>
                <a:cubicBezTo>
                  <a:pt x="-534" y="10835"/>
                  <a:pt x="-961" y="6253"/>
                  <a:pt x="0" y="0"/>
                </a:cubicBezTo>
                <a:close/>
              </a:path>
              <a:path w="2441321" h="18288" stroke="0" extrusionOk="0">
                <a:moveTo>
                  <a:pt x="0" y="0"/>
                </a:moveTo>
                <a:cubicBezTo>
                  <a:pt x="223235" y="-701"/>
                  <a:pt x="435824" y="9670"/>
                  <a:pt x="585917" y="0"/>
                </a:cubicBezTo>
                <a:cubicBezTo>
                  <a:pt x="719283" y="32383"/>
                  <a:pt x="866370" y="-50440"/>
                  <a:pt x="1123008" y="0"/>
                </a:cubicBezTo>
                <a:cubicBezTo>
                  <a:pt x="1420262" y="24697"/>
                  <a:pt x="1595811" y="-76817"/>
                  <a:pt x="1782164" y="0"/>
                </a:cubicBezTo>
                <a:cubicBezTo>
                  <a:pt x="2000555" y="12431"/>
                  <a:pt x="2104407" y="-12901"/>
                  <a:pt x="2441321" y="0"/>
                </a:cubicBezTo>
                <a:cubicBezTo>
                  <a:pt x="2441573" y="6433"/>
                  <a:pt x="2441225" y="10105"/>
                  <a:pt x="2441321" y="18288"/>
                </a:cubicBezTo>
                <a:cubicBezTo>
                  <a:pt x="2198610" y="4838"/>
                  <a:pt x="2095191" y="-13110"/>
                  <a:pt x="1879817" y="18288"/>
                </a:cubicBezTo>
                <a:cubicBezTo>
                  <a:pt x="1652568" y="10236"/>
                  <a:pt x="1566152" y="-21220"/>
                  <a:pt x="1318313" y="18288"/>
                </a:cubicBezTo>
                <a:cubicBezTo>
                  <a:pt x="1055157" y="59038"/>
                  <a:pt x="907706" y="39402"/>
                  <a:pt x="659157" y="18288"/>
                </a:cubicBezTo>
                <a:cubicBezTo>
                  <a:pt x="481713" y="21136"/>
                  <a:pt x="243735" y="44735"/>
                  <a:pt x="0" y="18288"/>
                </a:cubicBezTo>
                <a:cubicBezTo>
                  <a:pt x="86" y="10513"/>
                  <a:pt x="-371" y="2800"/>
                  <a:pt x="0" y="0"/>
                </a:cubicBezTo>
                <a:close/>
              </a:path>
              <a:path w="2441321" h="18288" fill="none" stroke="0" extrusionOk="0">
                <a:moveTo>
                  <a:pt x="0" y="0"/>
                </a:moveTo>
                <a:cubicBezTo>
                  <a:pt x="268486" y="-22263"/>
                  <a:pt x="347461" y="2646"/>
                  <a:pt x="585917" y="0"/>
                </a:cubicBezTo>
                <a:cubicBezTo>
                  <a:pt x="865599" y="19927"/>
                  <a:pt x="951070" y="-3667"/>
                  <a:pt x="1196247" y="0"/>
                </a:cubicBezTo>
                <a:cubicBezTo>
                  <a:pt x="1406985" y="58146"/>
                  <a:pt x="1574618" y="10630"/>
                  <a:pt x="1806578" y="0"/>
                </a:cubicBezTo>
                <a:cubicBezTo>
                  <a:pt x="1955385" y="11910"/>
                  <a:pt x="2296021" y="23578"/>
                  <a:pt x="2441321" y="0"/>
                </a:cubicBezTo>
                <a:cubicBezTo>
                  <a:pt x="2441538" y="8582"/>
                  <a:pt x="2440434" y="9912"/>
                  <a:pt x="2441321" y="18288"/>
                </a:cubicBezTo>
                <a:cubicBezTo>
                  <a:pt x="2122464" y="39727"/>
                  <a:pt x="2027555" y="60219"/>
                  <a:pt x="1830991" y="18288"/>
                </a:cubicBezTo>
                <a:cubicBezTo>
                  <a:pt x="1612396" y="-21253"/>
                  <a:pt x="1517115" y="-6712"/>
                  <a:pt x="1269487" y="18288"/>
                </a:cubicBezTo>
                <a:cubicBezTo>
                  <a:pt x="1044245" y="40103"/>
                  <a:pt x="934739" y="46991"/>
                  <a:pt x="707983" y="18288"/>
                </a:cubicBezTo>
                <a:cubicBezTo>
                  <a:pt x="489479" y="-589"/>
                  <a:pt x="350285" y="30785"/>
                  <a:pt x="0" y="18288"/>
                </a:cubicBezTo>
                <a:cubicBezTo>
                  <a:pt x="-289" y="11089"/>
                  <a:pt x="1311" y="5494"/>
                  <a:pt x="0" y="0"/>
                </a:cubicBezTo>
                <a:close/>
              </a:path>
              <a:path w="2441321" h="18288" fill="none" stroke="0" extrusionOk="0">
                <a:moveTo>
                  <a:pt x="0" y="0"/>
                </a:moveTo>
                <a:cubicBezTo>
                  <a:pt x="266337" y="-15233"/>
                  <a:pt x="354411" y="8212"/>
                  <a:pt x="585917" y="0"/>
                </a:cubicBezTo>
                <a:cubicBezTo>
                  <a:pt x="859890" y="-4311"/>
                  <a:pt x="991005" y="-34130"/>
                  <a:pt x="1196247" y="0"/>
                </a:cubicBezTo>
                <a:cubicBezTo>
                  <a:pt x="1338142" y="35215"/>
                  <a:pt x="1572564" y="2657"/>
                  <a:pt x="1806578" y="0"/>
                </a:cubicBezTo>
                <a:cubicBezTo>
                  <a:pt x="2002981" y="-7060"/>
                  <a:pt x="2264513" y="3290"/>
                  <a:pt x="2441321" y="0"/>
                </a:cubicBezTo>
                <a:cubicBezTo>
                  <a:pt x="2441262" y="8375"/>
                  <a:pt x="2440400" y="9945"/>
                  <a:pt x="2441321" y="18288"/>
                </a:cubicBezTo>
                <a:cubicBezTo>
                  <a:pt x="2136127" y="45449"/>
                  <a:pt x="2041576" y="57829"/>
                  <a:pt x="1830991" y="18288"/>
                </a:cubicBezTo>
                <a:cubicBezTo>
                  <a:pt x="1613582" y="-14084"/>
                  <a:pt x="1519360" y="-2206"/>
                  <a:pt x="1269487" y="18288"/>
                </a:cubicBezTo>
                <a:cubicBezTo>
                  <a:pt x="1032020" y="60879"/>
                  <a:pt x="893209" y="43865"/>
                  <a:pt x="707983" y="18288"/>
                </a:cubicBezTo>
                <a:cubicBezTo>
                  <a:pt x="477492" y="19890"/>
                  <a:pt x="324873" y="48209"/>
                  <a:pt x="0" y="18288"/>
                </a:cubicBezTo>
                <a:cubicBezTo>
                  <a:pt x="-476" y="11359"/>
                  <a:pt x="20" y="6561"/>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custGeom>
                    <a:avLst/>
                    <a:gdLst>
                      <a:gd name="connsiteX0" fmla="*/ 0 w 2441321"/>
                      <a:gd name="connsiteY0" fmla="*/ 0 h 18288"/>
                      <a:gd name="connsiteX1" fmla="*/ 585917 w 2441321"/>
                      <a:gd name="connsiteY1" fmla="*/ 0 h 18288"/>
                      <a:gd name="connsiteX2" fmla="*/ 1196247 w 2441321"/>
                      <a:gd name="connsiteY2" fmla="*/ 0 h 18288"/>
                      <a:gd name="connsiteX3" fmla="*/ 1806578 w 2441321"/>
                      <a:gd name="connsiteY3" fmla="*/ 0 h 18288"/>
                      <a:gd name="connsiteX4" fmla="*/ 2441321 w 2441321"/>
                      <a:gd name="connsiteY4" fmla="*/ 0 h 18288"/>
                      <a:gd name="connsiteX5" fmla="*/ 2441321 w 2441321"/>
                      <a:gd name="connsiteY5" fmla="*/ 18288 h 18288"/>
                      <a:gd name="connsiteX6" fmla="*/ 1830991 w 2441321"/>
                      <a:gd name="connsiteY6" fmla="*/ 18288 h 18288"/>
                      <a:gd name="connsiteX7" fmla="*/ 1269487 w 2441321"/>
                      <a:gd name="connsiteY7" fmla="*/ 18288 h 18288"/>
                      <a:gd name="connsiteX8" fmla="*/ 707983 w 2441321"/>
                      <a:gd name="connsiteY8" fmla="*/ 18288 h 18288"/>
                      <a:gd name="connsiteX9" fmla="*/ 0 w 2441321"/>
                      <a:gd name="connsiteY9" fmla="*/ 18288 h 18288"/>
                      <a:gd name="connsiteX10" fmla="*/ 0 w 2441321"/>
                      <a:gd name="connsiteY10" fmla="*/ 0 h 18288"/>
                      <a:gd name="connsiteX0" fmla="*/ 0 w 2441321"/>
                      <a:gd name="connsiteY0" fmla="*/ 0 h 18288"/>
                      <a:gd name="connsiteX1" fmla="*/ 585917 w 2441321"/>
                      <a:gd name="connsiteY1" fmla="*/ 0 h 18288"/>
                      <a:gd name="connsiteX2" fmla="*/ 1123008 w 2441321"/>
                      <a:gd name="connsiteY2" fmla="*/ 0 h 18288"/>
                      <a:gd name="connsiteX3" fmla="*/ 1782164 w 2441321"/>
                      <a:gd name="connsiteY3" fmla="*/ 0 h 18288"/>
                      <a:gd name="connsiteX4" fmla="*/ 2441321 w 2441321"/>
                      <a:gd name="connsiteY4" fmla="*/ 0 h 18288"/>
                      <a:gd name="connsiteX5" fmla="*/ 2441321 w 2441321"/>
                      <a:gd name="connsiteY5" fmla="*/ 18288 h 18288"/>
                      <a:gd name="connsiteX6" fmla="*/ 1879817 w 2441321"/>
                      <a:gd name="connsiteY6" fmla="*/ 18288 h 18288"/>
                      <a:gd name="connsiteX7" fmla="*/ 1318313 w 2441321"/>
                      <a:gd name="connsiteY7" fmla="*/ 18288 h 18288"/>
                      <a:gd name="connsiteX8" fmla="*/ 659157 w 2441321"/>
                      <a:gd name="connsiteY8" fmla="*/ 18288 h 18288"/>
                      <a:gd name="connsiteX9" fmla="*/ 0 w 2441321"/>
                      <a:gd name="connsiteY9" fmla="*/ 18288 h 18288"/>
                      <a:gd name="connsiteX10" fmla="*/ 0 w 2441321"/>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8288" fill="none" extrusionOk="0">
                        <a:moveTo>
                          <a:pt x="0" y="0"/>
                        </a:moveTo>
                        <a:cubicBezTo>
                          <a:pt x="280302" y="-6619"/>
                          <a:pt x="363201" y="4913"/>
                          <a:pt x="585917" y="0"/>
                        </a:cubicBezTo>
                        <a:cubicBezTo>
                          <a:pt x="832357" y="-10107"/>
                          <a:pt x="996738" y="-34312"/>
                          <a:pt x="1196247" y="0"/>
                        </a:cubicBezTo>
                        <a:cubicBezTo>
                          <a:pt x="1357180" y="16623"/>
                          <a:pt x="1575042" y="-11041"/>
                          <a:pt x="1806578" y="0"/>
                        </a:cubicBezTo>
                        <a:cubicBezTo>
                          <a:pt x="2016334" y="246"/>
                          <a:pt x="2239353" y="-8732"/>
                          <a:pt x="2441321" y="0"/>
                        </a:cubicBezTo>
                        <a:cubicBezTo>
                          <a:pt x="2441188" y="8366"/>
                          <a:pt x="2440365" y="10017"/>
                          <a:pt x="2441321" y="18288"/>
                        </a:cubicBezTo>
                        <a:cubicBezTo>
                          <a:pt x="2159375" y="49009"/>
                          <a:pt x="2054495" y="45666"/>
                          <a:pt x="1830991" y="18288"/>
                        </a:cubicBezTo>
                        <a:cubicBezTo>
                          <a:pt x="1615846" y="7509"/>
                          <a:pt x="1521674" y="-5422"/>
                          <a:pt x="1269487" y="18288"/>
                        </a:cubicBezTo>
                        <a:cubicBezTo>
                          <a:pt x="1019660" y="53960"/>
                          <a:pt x="886911" y="42351"/>
                          <a:pt x="707983" y="18288"/>
                        </a:cubicBezTo>
                        <a:cubicBezTo>
                          <a:pt x="523434" y="27321"/>
                          <a:pt x="307885" y="34316"/>
                          <a:pt x="0" y="18288"/>
                        </a:cubicBezTo>
                        <a:cubicBezTo>
                          <a:pt x="-595" y="11182"/>
                          <a:pt x="-5" y="6307"/>
                          <a:pt x="0" y="0"/>
                        </a:cubicBezTo>
                        <a:close/>
                      </a:path>
                      <a:path w="2441321" h="18288" stroke="0" extrusionOk="0">
                        <a:moveTo>
                          <a:pt x="0" y="0"/>
                        </a:moveTo>
                        <a:cubicBezTo>
                          <a:pt x="212126" y="-10265"/>
                          <a:pt x="442910" y="-11728"/>
                          <a:pt x="585917" y="0"/>
                        </a:cubicBezTo>
                        <a:cubicBezTo>
                          <a:pt x="724579" y="21751"/>
                          <a:pt x="879365" y="-33198"/>
                          <a:pt x="1123008" y="0"/>
                        </a:cubicBezTo>
                        <a:cubicBezTo>
                          <a:pt x="1377247" y="11220"/>
                          <a:pt x="1597861" y="-34280"/>
                          <a:pt x="1782164" y="0"/>
                        </a:cubicBezTo>
                        <a:cubicBezTo>
                          <a:pt x="1975975" y="-3055"/>
                          <a:pt x="2116392" y="-15531"/>
                          <a:pt x="2441321" y="0"/>
                        </a:cubicBezTo>
                        <a:cubicBezTo>
                          <a:pt x="2441666" y="6144"/>
                          <a:pt x="2441358" y="10525"/>
                          <a:pt x="2441321" y="18288"/>
                        </a:cubicBezTo>
                        <a:cubicBezTo>
                          <a:pt x="2180658" y="18322"/>
                          <a:pt x="2084222" y="5934"/>
                          <a:pt x="1879817" y="18288"/>
                        </a:cubicBezTo>
                        <a:cubicBezTo>
                          <a:pt x="1668182" y="16222"/>
                          <a:pt x="1551159" y="-6477"/>
                          <a:pt x="1318313" y="18288"/>
                        </a:cubicBezTo>
                        <a:cubicBezTo>
                          <a:pt x="1059871" y="56395"/>
                          <a:pt x="901959" y="23831"/>
                          <a:pt x="659157" y="18288"/>
                        </a:cubicBezTo>
                        <a:cubicBezTo>
                          <a:pt x="444692" y="28483"/>
                          <a:pt x="245032" y="39882"/>
                          <a:pt x="0" y="18288"/>
                        </a:cubicBezTo>
                        <a:cubicBezTo>
                          <a:pt x="-11" y="10485"/>
                          <a:pt x="-221" y="3288"/>
                          <a:pt x="0" y="0"/>
                        </a:cubicBezTo>
                        <a:close/>
                      </a:path>
                      <a:path w="2441321" h="18288" fill="none" stroke="0" extrusionOk="0">
                        <a:moveTo>
                          <a:pt x="0" y="0"/>
                        </a:moveTo>
                        <a:cubicBezTo>
                          <a:pt x="265389" y="-22361"/>
                          <a:pt x="344845" y="-65"/>
                          <a:pt x="585917" y="0"/>
                        </a:cubicBezTo>
                        <a:cubicBezTo>
                          <a:pt x="858472" y="13102"/>
                          <a:pt x="949265" y="-8078"/>
                          <a:pt x="1196247" y="0"/>
                        </a:cubicBezTo>
                        <a:cubicBezTo>
                          <a:pt x="1379248" y="30707"/>
                          <a:pt x="1585336" y="24963"/>
                          <a:pt x="1806578" y="0"/>
                        </a:cubicBezTo>
                        <a:cubicBezTo>
                          <a:pt x="1986731" y="-19207"/>
                          <a:pt x="2264933" y="16601"/>
                          <a:pt x="2441321" y="0"/>
                        </a:cubicBezTo>
                        <a:cubicBezTo>
                          <a:pt x="2441440" y="8687"/>
                          <a:pt x="2440452" y="9944"/>
                          <a:pt x="2441321" y="18288"/>
                        </a:cubicBezTo>
                        <a:cubicBezTo>
                          <a:pt x="2149099" y="27348"/>
                          <a:pt x="2027305" y="56470"/>
                          <a:pt x="1830991" y="18288"/>
                        </a:cubicBezTo>
                        <a:cubicBezTo>
                          <a:pt x="1614571" y="-18764"/>
                          <a:pt x="1500998" y="10727"/>
                          <a:pt x="1269487" y="18288"/>
                        </a:cubicBezTo>
                        <a:cubicBezTo>
                          <a:pt x="1042399" y="37834"/>
                          <a:pt x="927922" y="45822"/>
                          <a:pt x="707983" y="18288"/>
                        </a:cubicBezTo>
                        <a:cubicBezTo>
                          <a:pt x="502575" y="-5380"/>
                          <a:pt x="350393" y="34499"/>
                          <a:pt x="0" y="18288"/>
                        </a:cubicBezTo>
                        <a:cubicBezTo>
                          <a:pt x="-394" y="12154"/>
                          <a:pt x="907" y="6688"/>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1" name="Content Placeholder 2">
            <a:extLst>
              <a:ext uri="{FF2B5EF4-FFF2-40B4-BE49-F238E27FC236}">
                <a16:creationId xmlns:a16="http://schemas.microsoft.com/office/drawing/2014/main" id="{BC5C4EFD-F4B7-440B-9C44-EAB15F1BE1EF}"/>
              </a:ext>
            </a:extLst>
          </p:cNvPr>
          <p:cNvSpPr>
            <a:spLocks noGrp="1"/>
          </p:cNvSpPr>
          <p:nvPr>
            <p:ph sz="half" idx="1"/>
          </p:nvPr>
        </p:nvSpPr>
        <p:spPr>
          <a:xfrm>
            <a:off x="5446551" y="2664886"/>
            <a:ext cx="3221961" cy="3550789"/>
          </a:xfrm>
        </p:spPr>
        <p:txBody>
          <a:bodyPr vert="horz" lIns="91440" tIns="45720" rIns="91440" bIns="45720" rtlCol="0" anchor="t">
            <a:normAutofit/>
          </a:bodyPr>
          <a:lstStyle/>
          <a:p>
            <a:pPr marL="114300" indent="0" algn="ctr" eaLnBrk="1" hangingPunct="1">
              <a:lnSpc>
                <a:spcPct val="90000"/>
              </a:lnSpc>
              <a:buNone/>
            </a:pPr>
            <a:endParaRPr lang="en-US" altLang="en-US" sz="1900"/>
          </a:p>
          <a:p>
            <a:pPr marL="114300" indent="0" algn="ctr" eaLnBrk="1" hangingPunct="1">
              <a:lnSpc>
                <a:spcPct val="90000"/>
              </a:lnSpc>
              <a:buNone/>
            </a:pPr>
            <a:r>
              <a:rPr lang="en-US" altLang="en-US" sz="1900"/>
              <a:t>When applicants decline/ defer offers this results in subsequent places becoming available in the next round of offers in order of merit</a:t>
            </a:r>
            <a:endParaRPr lang="en-US" altLang="en-US" sz="1900">
              <a:cs typeface="Calibri"/>
            </a:endParaRPr>
          </a:p>
        </p:txBody>
      </p:sp>
      <p:pic>
        <p:nvPicPr>
          <p:cNvPr id="2" name="Picture 1"/>
          <p:cNvPicPr>
            <a:picLocks noChangeAspect="1"/>
          </p:cNvPicPr>
          <p:nvPr/>
        </p:nvPicPr>
        <p:blipFill>
          <a:blip r:embed="rId2"/>
          <a:stretch>
            <a:fillRect/>
          </a:stretch>
        </p:blipFill>
        <p:spPr>
          <a:xfrm>
            <a:off x="133028" y="311488"/>
            <a:ext cx="5401016" cy="6308484"/>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a:extLst>
              <a:ext uri="{FF2B5EF4-FFF2-40B4-BE49-F238E27FC236}">
                <a16:creationId xmlns:a16="http://schemas.microsoft.com/office/drawing/2014/main" id="{A3969752-4210-48D2-9390-B978DF1C22AA}"/>
              </a:ext>
            </a:extLst>
          </p:cNvPr>
          <p:cNvSpPr>
            <a:spLocks noGrp="1"/>
          </p:cNvSpPr>
          <p:nvPr>
            <p:ph sz="half" idx="4294967295"/>
          </p:nvPr>
        </p:nvSpPr>
        <p:spPr>
          <a:xfrm>
            <a:off x="0" y="3298710"/>
            <a:ext cx="9144000" cy="3572719"/>
          </a:xfrm>
          <a:solidFill>
            <a:srgbClr val="FFFF00"/>
          </a:solidFill>
        </p:spPr>
        <p:txBody>
          <a:bodyPr/>
          <a:lstStyle/>
          <a:p>
            <a:pPr algn="ctr" eaLnBrk="1" hangingPunct="1"/>
            <a:r>
              <a:rPr lang="en-IE" altLang="en-US" sz="2800"/>
              <a:t>Red applicant got 48</a:t>
            </a:r>
            <a:r>
              <a:rPr lang="ga-IE" altLang="en-US" sz="2800"/>
              <a:t>6</a:t>
            </a:r>
            <a:r>
              <a:rPr lang="en-IE" altLang="en-US" sz="2800"/>
              <a:t> points</a:t>
            </a:r>
          </a:p>
          <a:p>
            <a:pPr algn="ctr" eaLnBrk="1" hangingPunct="1"/>
            <a:r>
              <a:rPr lang="en-IE" altLang="en-US" sz="2800"/>
              <a:t>Their number 1 choice CK101 was 488 points</a:t>
            </a:r>
          </a:p>
          <a:p>
            <a:pPr algn="ctr" eaLnBrk="1" hangingPunct="1"/>
            <a:r>
              <a:rPr lang="en-IE" altLang="en-US" sz="2800"/>
              <a:t>Their number 2 choice DN201 was 470 points</a:t>
            </a:r>
          </a:p>
          <a:p>
            <a:pPr algn="ctr" eaLnBrk="1" hangingPunct="1"/>
            <a:r>
              <a:rPr lang="en-IE" altLang="en-US" sz="2800"/>
              <a:t>Their number 3 choice AL850 was 477 points</a:t>
            </a:r>
          </a:p>
          <a:p>
            <a:pPr algn="ctr" eaLnBrk="1" hangingPunct="1"/>
            <a:r>
              <a:rPr lang="en-IE" altLang="en-US" sz="2800" i="1"/>
              <a:t>Red applicant got offered their number 2 choice therefore they can not be offered number 3 - 10.  </a:t>
            </a:r>
          </a:p>
          <a:p>
            <a:pPr algn="ctr" eaLnBrk="1" hangingPunct="1"/>
            <a:r>
              <a:rPr lang="en-IE" altLang="en-US" sz="2800" i="1"/>
              <a:t>They </a:t>
            </a:r>
            <a:r>
              <a:rPr lang="en-IE" altLang="en-US" sz="2800" b="1" i="1" u="sng"/>
              <a:t>MAY </a:t>
            </a:r>
            <a:r>
              <a:rPr lang="en-IE" altLang="en-US" sz="2800" i="1"/>
              <a:t>get offered number 1 in a later round.</a:t>
            </a:r>
          </a:p>
          <a:p>
            <a:pPr eaLnBrk="1" hangingPunct="1"/>
            <a:endParaRPr lang="en-IE" altLang="en-US" i="1"/>
          </a:p>
        </p:txBody>
      </p:sp>
      <p:pic>
        <p:nvPicPr>
          <p:cNvPr id="3" name="Picture 2"/>
          <p:cNvPicPr>
            <a:picLocks noChangeAspect="1"/>
          </p:cNvPicPr>
          <p:nvPr/>
        </p:nvPicPr>
        <p:blipFill>
          <a:blip r:embed="rId2"/>
          <a:stretch>
            <a:fillRect/>
          </a:stretch>
        </p:blipFill>
        <p:spPr>
          <a:xfrm>
            <a:off x="0" y="0"/>
            <a:ext cx="9144000" cy="329871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 name="Rectangle 142">
            <a:extLst>
              <a:ext uri="{FF2B5EF4-FFF2-40B4-BE49-F238E27FC236}">
                <a16:creationId xmlns:a16="http://schemas.microsoft.com/office/drawing/2014/main" id="{FF9B822F-893E-44C8-963C-64F50ACECB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C2BD5E20-7AE3-4327-91F9-D1296132711B}"/>
              </a:ext>
            </a:extLst>
          </p:cNvPr>
          <p:cNvSpPr>
            <a:spLocks noGrp="1"/>
          </p:cNvSpPr>
          <p:nvPr>
            <p:ph type="title"/>
          </p:nvPr>
        </p:nvSpPr>
        <p:spPr>
          <a:xfrm>
            <a:off x="273314" y="289102"/>
            <a:ext cx="8597372" cy="1325563"/>
          </a:xfrm>
          <a:solidFill>
            <a:schemeClr val="tx1"/>
          </a:solidFill>
        </p:spPr>
        <p:txBody>
          <a:bodyPr vert="horz" lIns="91440" tIns="45720" rIns="91440" bIns="45720" rtlCol="0" anchor="ctr">
            <a:normAutofit/>
          </a:bodyPr>
          <a:lstStyle/>
          <a:p>
            <a:pPr algn="l">
              <a:lnSpc>
                <a:spcPct val="90000"/>
              </a:lnSpc>
            </a:pPr>
            <a:r>
              <a:rPr lang="en-US" sz="4000">
                <a:solidFill>
                  <a:schemeClr val="bg1"/>
                </a:solidFill>
                <a:cs typeface="Calibri"/>
              </a:rPr>
              <a:t>Approximate outline of Offer Stage</a:t>
            </a:r>
            <a:br>
              <a:rPr lang="en-US" sz="4000">
                <a:solidFill>
                  <a:schemeClr val="bg1"/>
                </a:solidFill>
                <a:cs typeface="Calibri"/>
              </a:rPr>
            </a:br>
            <a:r>
              <a:rPr lang="en-US" sz="4000">
                <a:solidFill>
                  <a:schemeClr val="bg1"/>
                </a:solidFill>
                <a:cs typeface="Calibri"/>
              </a:rPr>
              <a:t>*Dates to be Confirmed</a:t>
            </a:r>
            <a:endParaRPr lang="en-US">
              <a:solidFill>
                <a:schemeClr val="bg1"/>
              </a:solidFill>
            </a:endParaRPr>
          </a:p>
        </p:txBody>
      </p:sp>
      <p:pic>
        <p:nvPicPr>
          <p:cNvPr id="2054" name="Picture 6" descr="2,703 CAO Round 2 offers issued | Education &amp;amp; Teaching Sector News |  CareersPortal.ie">
            <a:extLst>
              <a:ext uri="{FF2B5EF4-FFF2-40B4-BE49-F238E27FC236}">
                <a16:creationId xmlns:a16="http://schemas.microsoft.com/office/drawing/2014/main" id="{2AF0C4CE-B8F7-421D-BC81-429FBF6F6EB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5" t="-103" r="408" b="100"/>
          <a:stretch/>
        </p:blipFill>
        <p:spPr bwMode="auto">
          <a:xfrm>
            <a:off x="275599" y="2149595"/>
            <a:ext cx="4157088" cy="366018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244" name="Content Placeholder 3">
            <a:extLst>
              <a:ext uri="{FF2B5EF4-FFF2-40B4-BE49-F238E27FC236}">
                <a16:creationId xmlns:a16="http://schemas.microsoft.com/office/drawing/2014/main" id="{A5433CFC-C58D-48D6-9C27-E7AC361A96DD}"/>
              </a:ext>
            </a:extLst>
          </p:cNvPr>
          <p:cNvGraphicFramePr>
            <a:graphicFrameLocks noGrp="1"/>
          </p:cNvGraphicFramePr>
          <p:nvPr>
            <p:ph sz="half" idx="2"/>
            <p:extLst>
              <p:ext uri="{D42A27DB-BD31-4B8C-83A1-F6EECF244321}">
                <p14:modId xmlns:p14="http://schemas.microsoft.com/office/powerpoint/2010/main" val="3338125369"/>
              </p:ext>
            </p:extLst>
          </p:nvPr>
        </p:nvGraphicFramePr>
        <p:xfrm>
          <a:off x="3883135" y="1615519"/>
          <a:ext cx="5793907" cy="52424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25FCE169-4276-4005-8C82-CCC9C80C4F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190" y="461736"/>
            <a:ext cx="5006339" cy="1866293"/>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290" name="Title 1">
            <a:extLst>
              <a:ext uri="{FF2B5EF4-FFF2-40B4-BE49-F238E27FC236}">
                <a16:creationId xmlns:a16="http://schemas.microsoft.com/office/drawing/2014/main" id="{84E784A6-CEF2-437D-972B-4102DF8A76DC}"/>
              </a:ext>
            </a:extLst>
          </p:cNvPr>
          <p:cNvSpPr>
            <a:spLocks noGrp="1"/>
          </p:cNvSpPr>
          <p:nvPr>
            <p:ph type="title"/>
          </p:nvPr>
        </p:nvSpPr>
        <p:spPr>
          <a:xfrm>
            <a:off x="547616" y="730155"/>
            <a:ext cx="4568057" cy="1422871"/>
          </a:xfrm>
        </p:spPr>
        <p:txBody>
          <a:bodyPr vert="horz" lIns="91440" tIns="45720" rIns="91440" bIns="45720" rtlCol="0" anchor="ctr">
            <a:normAutofit/>
          </a:bodyPr>
          <a:lstStyle/>
          <a:p>
            <a:pPr algn="l" eaLnBrk="1" hangingPunct="1">
              <a:lnSpc>
                <a:spcPct val="90000"/>
              </a:lnSpc>
            </a:pPr>
            <a:r>
              <a:rPr lang="en-US" altLang="en-US" sz="3400" kern="1200">
                <a:solidFill>
                  <a:srgbClr val="FFFFFF"/>
                </a:solidFill>
                <a:latin typeface="+mj-lt"/>
                <a:ea typeface="+mj-ea"/>
                <a:cs typeface="+mj-cs"/>
              </a:rPr>
              <a:t> </a:t>
            </a:r>
            <a:r>
              <a:rPr lang="en-US" altLang="en-US" sz="3400" b="1" kern="1200">
                <a:solidFill>
                  <a:srgbClr val="FFFFFF"/>
                </a:solidFill>
                <a:latin typeface="+mj-lt"/>
                <a:ea typeface="+mj-ea"/>
                <a:cs typeface="+mj-cs"/>
              </a:rPr>
              <a:t>Access Routes to Education: HEAR/DARE</a:t>
            </a:r>
          </a:p>
        </p:txBody>
      </p:sp>
      <p:sp>
        <p:nvSpPr>
          <p:cNvPr id="74" name="Rectangle 73">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9963" y="467575"/>
            <a:ext cx="1611630" cy="1877811"/>
          </a:xfrm>
          <a:prstGeom prst="rect">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6" name="Rectangle 75">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0492" y="471340"/>
            <a:ext cx="1611630" cy="1856689"/>
          </a:xfrm>
          <a:prstGeom prst="rect">
            <a:avLst/>
          </a:prstGeom>
          <a:solidFill>
            <a:srgbClr val="FEE700"/>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291" name="Content Placeholder 2">
            <a:extLst>
              <a:ext uri="{FF2B5EF4-FFF2-40B4-BE49-F238E27FC236}">
                <a16:creationId xmlns:a16="http://schemas.microsoft.com/office/drawing/2014/main" id="{C1D5C413-E741-4C7E-9D1C-A6C1A9234931}"/>
              </a:ext>
            </a:extLst>
          </p:cNvPr>
          <p:cNvSpPr>
            <a:spLocks noGrp="1"/>
          </p:cNvSpPr>
          <p:nvPr>
            <p:ph sz="half" idx="1"/>
          </p:nvPr>
        </p:nvSpPr>
        <p:spPr>
          <a:xfrm>
            <a:off x="341053" y="2480131"/>
            <a:ext cx="4774620" cy="4133341"/>
          </a:xfrm>
          <a:solidFill>
            <a:schemeClr val="bg1">
              <a:lumMod val="95000"/>
            </a:schemeClr>
          </a:solidFill>
        </p:spPr>
        <p:txBody>
          <a:bodyPr vert="horz" lIns="91440" tIns="45720" rIns="91440" bIns="45720" rtlCol="0" anchor="ctr">
            <a:normAutofit/>
          </a:bodyPr>
          <a:lstStyle/>
          <a:p>
            <a:pPr indent="-228600" eaLnBrk="1" hangingPunct="1">
              <a:lnSpc>
                <a:spcPct val="90000"/>
              </a:lnSpc>
            </a:pPr>
            <a:r>
              <a:rPr lang="en-US" altLang="en-US" sz="1700" b="1" u="sng"/>
              <a:t>HEAR</a:t>
            </a:r>
            <a:r>
              <a:rPr lang="en-US" altLang="en-US" sz="1700"/>
              <a:t> (Higher Education Access Route)  a college and university access scheme which offers places on reduced points to school leavers from socio-economically disadvantaged backgrounds</a:t>
            </a:r>
          </a:p>
          <a:p>
            <a:pPr indent="-228600" eaLnBrk="1" hangingPunct="1">
              <a:lnSpc>
                <a:spcPct val="90000"/>
              </a:lnSpc>
            </a:pPr>
            <a:endParaRPr lang="en-US" altLang="en-US" sz="1700" b="1" u="sng"/>
          </a:p>
          <a:p>
            <a:pPr indent="-228600" eaLnBrk="1" hangingPunct="1">
              <a:lnSpc>
                <a:spcPct val="90000"/>
              </a:lnSpc>
            </a:pPr>
            <a:r>
              <a:rPr lang="en-US" altLang="en-US" sz="1700" b="1" u="sng"/>
              <a:t>DARE</a:t>
            </a:r>
            <a:r>
              <a:rPr lang="en-US" altLang="en-US" sz="1700"/>
              <a:t> (Disability Access Route to Education) offers reduced points places to school leavers who as a result of having a disability have experienced educational challenges in second level education</a:t>
            </a:r>
          </a:p>
          <a:p>
            <a:pPr indent="-228600" eaLnBrk="1" hangingPunct="1">
              <a:lnSpc>
                <a:spcPct val="90000"/>
              </a:lnSpc>
            </a:pPr>
            <a:endParaRPr lang="en-US" altLang="en-US" sz="1700"/>
          </a:p>
          <a:p>
            <a:pPr indent="-228600" eaLnBrk="1" hangingPunct="1">
              <a:lnSpc>
                <a:spcPct val="90000"/>
              </a:lnSpc>
            </a:pPr>
            <a:r>
              <a:rPr lang="en-US" altLang="en-US" sz="1700"/>
              <a:t>Indicate on CAO form; online forms completed by March 1</a:t>
            </a:r>
            <a:r>
              <a:rPr lang="en-US" altLang="en-US" sz="1700" baseline="30000"/>
              <a:t>st</a:t>
            </a:r>
            <a:r>
              <a:rPr lang="en-US" altLang="en-US" sz="1700"/>
              <a:t> &amp; supporting documentation posted to CAO by March 10th</a:t>
            </a:r>
          </a:p>
        </p:txBody>
      </p:sp>
      <p:sp>
        <p:nvSpPr>
          <p:cNvPr id="80" name="Rectangle 79">
            <a:extLst>
              <a:ext uri="{FF2B5EF4-FFF2-40B4-BE49-F238E27FC236}">
                <a16:creationId xmlns:a16="http://schemas.microsoft.com/office/drawing/2014/main" id="{01955DCA-E99D-4678-99DB-8075105C1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9963" y="2480956"/>
            <a:ext cx="3339846" cy="3922776"/>
          </a:xfrm>
          <a:prstGeom prst="rect">
            <a:avLst/>
          </a:prstGeom>
          <a:solidFill>
            <a:srgbClr val="FEE700">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3" name="Picture 2"/>
          <p:cNvPicPr>
            <a:picLocks noChangeAspect="1"/>
          </p:cNvPicPr>
          <p:nvPr/>
        </p:nvPicPr>
        <p:blipFill>
          <a:blip r:embed="rId2"/>
          <a:stretch>
            <a:fillRect/>
          </a:stretch>
        </p:blipFill>
        <p:spPr>
          <a:xfrm>
            <a:off x="5638271" y="3326681"/>
            <a:ext cx="2983230" cy="2234542"/>
          </a:xfrm>
          <a:prstGeom prst="rect">
            <a:avLst/>
          </a:prstGeom>
        </p:spPr>
      </p:pic>
    </p:spTree>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CAF9BDD0-3DBB-4BE5-946A-828633ED4A42}"/>
              </a:ext>
            </a:extLst>
          </p:cNvPr>
          <p:cNvSpPr>
            <a:spLocks noGrp="1"/>
          </p:cNvSpPr>
          <p:nvPr>
            <p:ph type="title"/>
          </p:nvPr>
        </p:nvSpPr>
        <p:spPr>
          <a:xfrm>
            <a:off x="6636773" y="2544097"/>
            <a:ext cx="2183559" cy="3296264"/>
          </a:xfrm>
          <a:solidFill>
            <a:schemeClr val="bg1"/>
          </a:solidFill>
        </p:spPr>
        <p:txBody>
          <a:bodyPr/>
          <a:lstStyle/>
          <a:p>
            <a:pPr eaLnBrk="1" hangingPunct="1"/>
            <a:br>
              <a:rPr lang="en-IE" altLang="en-US"/>
            </a:br>
            <a:r>
              <a:rPr lang="en-IE" altLang="en-US" sz="1400"/>
              <a:t>https://accesscollege.ie/hear/</a:t>
            </a:r>
            <a:br>
              <a:rPr lang="en-IE" altLang="en-US" sz="1400"/>
            </a:br>
            <a:br>
              <a:rPr lang="en-IE" altLang="en-US" sz="1400"/>
            </a:br>
            <a:r>
              <a:rPr lang="en-US" altLang="en-US" sz="1400" b="1"/>
              <a:t>HEAR Application Information Sessions will take place in January keep an eye on the website</a:t>
            </a:r>
            <a:br>
              <a:rPr lang="en-US" altLang="en-US" sz="1400" b="1"/>
            </a:br>
            <a:br>
              <a:rPr lang="en-US" altLang="en-US" sz="1400" b="1"/>
            </a:br>
            <a:br>
              <a:rPr lang="en-US" altLang="en-US" sz="1400" b="1"/>
            </a:br>
            <a:br>
              <a:rPr lang="en-IE" altLang="en-US" sz="1200" b="1"/>
            </a:br>
            <a:br>
              <a:rPr lang="en-IE" altLang="en-US" sz="1200" b="1"/>
            </a:br>
            <a:r>
              <a:rPr lang="en-IE" altLang="en-US" sz="1200"/>
              <a:t> </a:t>
            </a:r>
          </a:p>
        </p:txBody>
      </p:sp>
      <p:pic>
        <p:nvPicPr>
          <p:cNvPr id="6" name="Picture 5">
            <a:extLst>
              <a:ext uri="{FF2B5EF4-FFF2-40B4-BE49-F238E27FC236}">
                <a16:creationId xmlns:a16="http://schemas.microsoft.com/office/drawing/2014/main" id="{D23E9B4A-A16C-0F8C-FF68-5673D9BB0C28}"/>
              </a:ext>
            </a:extLst>
          </p:cNvPr>
          <p:cNvPicPr>
            <a:picLocks noChangeAspect="1"/>
          </p:cNvPicPr>
          <p:nvPr/>
        </p:nvPicPr>
        <p:blipFill>
          <a:blip r:embed="rId3"/>
          <a:stretch>
            <a:fillRect/>
          </a:stretch>
        </p:blipFill>
        <p:spPr>
          <a:xfrm>
            <a:off x="207275" y="222300"/>
            <a:ext cx="6090285" cy="5013770"/>
          </a:xfrm>
          <a:prstGeom prst="rect">
            <a:avLst/>
          </a:prstGeom>
        </p:spPr>
      </p:pic>
      <p:pic>
        <p:nvPicPr>
          <p:cNvPr id="11" name="Picture 10">
            <a:extLst>
              <a:ext uri="{FF2B5EF4-FFF2-40B4-BE49-F238E27FC236}">
                <a16:creationId xmlns:a16="http://schemas.microsoft.com/office/drawing/2014/main" id="{E9A2B698-4765-80CC-0454-9D42BAEF86B1}"/>
              </a:ext>
            </a:extLst>
          </p:cNvPr>
          <p:cNvPicPr>
            <a:picLocks noChangeAspect="1"/>
          </p:cNvPicPr>
          <p:nvPr/>
        </p:nvPicPr>
        <p:blipFill>
          <a:blip r:embed="rId4"/>
          <a:stretch>
            <a:fillRect/>
          </a:stretch>
        </p:blipFill>
        <p:spPr>
          <a:xfrm>
            <a:off x="339213" y="5314950"/>
            <a:ext cx="5687837" cy="154305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98454D5F-1FAC-46D5-9673-13F46DBE9406}"/>
              </a:ext>
            </a:extLst>
          </p:cNvPr>
          <p:cNvSpPr>
            <a:spLocks noGrp="1" noChangeArrowheads="1"/>
          </p:cNvSpPr>
          <p:nvPr>
            <p:ph type="title"/>
          </p:nvPr>
        </p:nvSpPr>
        <p:spPr>
          <a:xfrm>
            <a:off x="291377" y="108814"/>
            <a:ext cx="8667848" cy="1601396"/>
          </a:xfrm>
          <a:solidFill>
            <a:schemeClr val="accent2">
              <a:lumMod val="40000"/>
              <a:lumOff val="60000"/>
            </a:schemeClr>
          </a:solidFill>
        </p:spPr>
        <p:txBody>
          <a:bodyPr rtlCol="0" anchor="ctr">
            <a:normAutofit/>
          </a:bodyPr>
          <a:lstStyle/>
          <a:p>
            <a:pPr eaLnBrk="1" fontAlgn="auto" hangingPunct="1">
              <a:spcAft>
                <a:spcPts val="0"/>
              </a:spcAft>
              <a:defRPr/>
            </a:pPr>
            <a:r>
              <a:rPr lang="en-IE" altLang="en-US" sz="2400" b="1"/>
              <a:t>DARE: What disabilities are eligible?</a:t>
            </a:r>
            <a:br>
              <a:rPr lang="en-IE" altLang="en-US" sz="2400" b="1"/>
            </a:br>
            <a:r>
              <a:rPr lang="en-IE" altLang="en-US" sz="2400" b="1"/>
              <a:t>https://accesscollege.ie/dare/</a:t>
            </a:r>
            <a:br>
              <a:rPr lang="en-IE" altLang="en-US" sz="2400" b="1"/>
            </a:br>
            <a:r>
              <a:rPr lang="en-US" altLang="en-US" sz="2400" b="1"/>
              <a:t>DARE Application Information Session will take place January – keep an eye on accesscollege.ie for webinar dates</a:t>
            </a:r>
            <a:endParaRPr lang="en-US" altLang="en-US" sz="2400" b="1">
              <a:solidFill>
                <a:srgbClr val="FFFFFF"/>
              </a:solidFill>
            </a:endParaRPr>
          </a:p>
        </p:txBody>
      </p:sp>
      <p:sp>
        <p:nvSpPr>
          <p:cNvPr id="20483" name="Rectangle 3">
            <a:extLst>
              <a:ext uri="{FF2B5EF4-FFF2-40B4-BE49-F238E27FC236}">
                <a16:creationId xmlns:a16="http://schemas.microsoft.com/office/drawing/2014/main" id="{29844BAC-0817-447A-97E8-C5ADAFC5FCB1}"/>
              </a:ext>
            </a:extLst>
          </p:cNvPr>
          <p:cNvSpPr>
            <a:spLocks noGrp="1" noChangeArrowheads="1"/>
          </p:cNvSpPr>
          <p:nvPr>
            <p:ph idx="1"/>
          </p:nvPr>
        </p:nvSpPr>
        <p:spPr>
          <a:xfrm>
            <a:off x="457200" y="1718646"/>
            <a:ext cx="8146690" cy="4881299"/>
          </a:xfrm>
        </p:spPr>
        <p:txBody>
          <a:bodyPr vert="horz" wrap="square" lIns="91440" tIns="45720" rIns="91440" bIns="45720" numCol="1" anchor="ctr" anchorCtr="0" compatLnSpc="1">
            <a:prstTxWarp prst="textNoShape">
              <a:avLst/>
            </a:prstTxWarp>
            <a:noAutofit/>
          </a:bodyPr>
          <a:lstStyle/>
          <a:p>
            <a:pPr eaLnBrk="1" hangingPunct="1">
              <a:lnSpc>
                <a:spcPct val="90000"/>
              </a:lnSpc>
            </a:pPr>
            <a:r>
              <a:rPr lang="en-IE" altLang="en-US" sz="2400"/>
              <a:t>Attention Deficit Disorder (ADD)/Attention Deficit Hyperactivity Disorder (ADHD)</a:t>
            </a:r>
            <a:endParaRPr lang="en-IE" altLang="en-US" sz="2400">
              <a:cs typeface="Calibri"/>
            </a:endParaRPr>
          </a:p>
          <a:p>
            <a:pPr eaLnBrk="1" hangingPunct="1">
              <a:lnSpc>
                <a:spcPct val="90000"/>
              </a:lnSpc>
            </a:pPr>
            <a:r>
              <a:rPr lang="en-IE" altLang="en-US" sz="2400"/>
              <a:t>Autism Spectrum Disorder including/Asperger’s syndrome</a:t>
            </a:r>
            <a:endParaRPr lang="en-IE" altLang="en-US" sz="2400">
              <a:cs typeface="Calibri"/>
            </a:endParaRPr>
          </a:p>
          <a:p>
            <a:pPr eaLnBrk="1" hangingPunct="1">
              <a:lnSpc>
                <a:spcPct val="90000"/>
              </a:lnSpc>
            </a:pPr>
            <a:r>
              <a:rPr lang="en-IE" altLang="en-US" sz="2400"/>
              <a:t>Blind/Vision impaired</a:t>
            </a:r>
            <a:endParaRPr lang="en-IE" altLang="en-US" sz="2400">
              <a:cs typeface="Calibri"/>
            </a:endParaRPr>
          </a:p>
          <a:p>
            <a:pPr eaLnBrk="1" hangingPunct="1">
              <a:lnSpc>
                <a:spcPct val="90000"/>
              </a:lnSpc>
            </a:pPr>
            <a:r>
              <a:rPr lang="en-IE" altLang="en-US" sz="2400"/>
              <a:t>Deaf/Hearing impaired</a:t>
            </a:r>
            <a:endParaRPr lang="en-IE" altLang="en-US" sz="2400">
              <a:cs typeface="Calibri"/>
            </a:endParaRPr>
          </a:p>
          <a:p>
            <a:pPr eaLnBrk="1" hangingPunct="1">
              <a:lnSpc>
                <a:spcPct val="90000"/>
              </a:lnSpc>
            </a:pPr>
            <a:r>
              <a:rPr lang="en-IE" altLang="en-US" sz="2400"/>
              <a:t>Developmental Co-ordination Disorder (DCD) –Dyspraxia</a:t>
            </a:r>
            <a:endParaRPr lang="en-IE" altLang="en-US" sz="2400">
              <a:cs typeface="Calibri"/>
            </a:endParaRPr>
          </a:p>
          <a:p>
            <a:pPr eaLnBrk="1" hangingPunct="1">
              <a:lnSpc>
                <a:spcPct val="90000"/>
              </a:lnSpc>
            </a:pPr>
            <a:r>
              <a:rPr lang="en-IE" altLang="en-US" sz="2400"/>
              <a:t>Mental Health conditions</a:t>
            </a:r>
            <a:endParaRPr lang="en-IE" altLang="en-US" sz="2400">
              <a:cs typeface="Calibri"/>
            </a:endParaRPr>
          </a:p>
          <a:p>
            <a:pPr eaLnBrk="1" hangingPunct="1">
              <a:lnSpc>
                <a:spcPct val="90000"/>
              </a:lnSpc>
            </a:pPr>
            <a:r>
              <a:rPr lang="en-IE" altLang="en-US" sz="2400"/>
              <a:t>Neurological conditions (incl. Brain injury, epilepsy)</a:t>
            </a:r>
            <a:endParaRPr lang="en-IE" altLang="en-US" sz="2400">
              <a:cs typeface="Calibri"/>
            </a:endParaRPr>
          </a:p>
          <a:p>
            <a:pPr eaLnBrk="1" hangingPunct="1">
              <a:lnSpc>
                <a:spcPct val="90000"/>
              </a:lnSpc>
            </a:pPr>
            <a:r>
              <a:rPr lang="en-IE" altLang="en-US" sz="2400"/>
              <a:t>Speech and Language Communication Disorder</a:t>
            </a:r>
            <a:endParaRPr lang="en-IE" altLang="en-US" sz="2400">
              <a:cs typeface="Calibri"/>
            </a:endParaRPr>
          </a:p>
          <a:p>
            <a:pPr eaLnBrk="1" hangingPunct="1">
              <a:lnSpc>
                <a:spcPct val="90000"/>
              </a:lnSpc>
            </a:pPr>
            <a:r>
              <a:rPr lang="en-IE" altLang="en-US" sz="2400"/>
              <a:t>Significant on-going illness</a:t>
            </a:r>
            <a:endParaRPr lang="en-IE" altLang="en-US" sz="2400">
              <a:cs typeface="Calibri"/>
            </a:endParaRPr>
          </a:p>
          <a:p>
            <a:pPr eaLnBrk="1" hangingPunct="1">
              <a:lnSpc>
                <a:spcPct val="90000"/>
              </a:lnSpc>
            </a:pPr>
            <a:r>
              <a:rPr lang="en-IE" altLang="en-US" sz="2400"/>
              <a:t>Physical disability</a:t>
            </a:r>
            <a:endParaRPr lang="en-IE" altLang="en-US" sz="2400">
              <a:cs typeface="Calibri"/>
            </a:endParaRPr>
          </a:p>
          <a:p>
            <a:pPr eaLnBrk="1" hangingPunct="1">
              <a:lnSpc>
                <a:spcPct val="90000"/>
              </a:lnSpc>
            </a:pPr>
            <a:r>
              <a:rPr lang="en-IE" altLang="en-US" sz="2400"/>
              <a:t>Specific learning difficulty (incl. Dyslexia and dyscalculia)</a:t>
            </a:r>
            <a:endParaRPr lang="en-US" altLang="en-US" sz="2400">
              <a:cs typeface="Calibri"/>
            </a:endParaRPr>
          </a:p>
        </p:txBody>
      </p:sp>
      <p:pic>
        <p:nvPicPr>
          <p:cNvPr id="2" name="Picture 1"/>
          <p:cNvPicPr>
            <a:picLocks noChangeAspect="1"/>
          </p:cNvPicPr>
          <p:nvPr/>
        </p:nvPicPr>
        <p:blipFill>
          <a:blip r:embed="rId2"/>
          <a:stretch>
            <a:fillRect/>
          </a:stretch>
        </p:blipFill>
        <p:spPr>
          <a:xfrm>
            <a:off x="6944777" y="5250426"/>
            <a:ext cx="2028667" cy="934774"/>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5" name="Rectangle 71">
            <a:extLst>
              <a:ext uri="{FF2B5EF4-FFF2-40B4-BE49-F238E27FC236}">
                <a16:creationId xmlns:a16="http://schemas.microsoft.com/office/drawing/2014/main" id="{36D30126-6314-4A93-B27E-5C66CF781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6888" y="321732"/>
            <a:ext cx="5292501" cy="4102852"/>
          </a:xfrm>
          <a:prstGeom prst="rect">
            <a:avLst/>
          </a:prstGeom>
          <a:solidFill>
            <a:srgbClr val="7F7F7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stretch>
            <a:fillRect/>
          </a:stretch>
        </p:blipFill>
        <p:spPr>
          <a:xfrm>
            <a:off x="425058" y="1634719"/>
            <a:ext cx="4934932" cy="1476877"/>
          </a:xfrm>
          <a:prstGeom prst="rect">
            <a:avLst/>
          </a:prstGeom>
        </p:spPr>
      </p:pic>
      <p:sp>
        <p:nvSpPr>
          <p:cNvPr id="15366" name="Rectangle 73">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9" y="4570891"/>
            <a:ext cx="5293730" cy="1964266"/>
          </a:xfrm>
          <a:prstGeom prst="rect">
            <a:avLst/>
          </a:prstGeom>
          <a:solidFill>
            <a:srgbClr val="324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362" name="Title 1">
            <a:extLst>
              <a:ext uri="{FF2B5EF4-FFF2-40B4-BE49-F238E27FC236}">
                <a16:creationId xmlns:a16="http://schemas.microsoft.com/office/drawing/2014/main" id="{068E9F4E-5497-4EF7-8BF2-D3B7C7BDC1C1}"/>
              </a:ext>
            </a:extLst>
          </p:cNvPr>
          <p:cNvSpPr>
            <a:spLocks noGrp="1"/>
          </p:cNvSpPr>
          <p:nvPr>
            <p:ph type="title"/>
          </p:nvPr>
        </p:nvSpPr>
        <p:spPr>
          <a:xfrm>
            <a:off x="393192" y="4765963"/>
            <a:ext cx="4945641" cy="1625210"/>
          </a:xfrm>
        </p:spPr>
        <p:txBody>
          <a:bodyPr>
            <a:normAutofit/>
          </a:bodyPr>
          <a:lstStyle/>
          <a:p>
            <a:pPr eaLnBrk="1" hangingPunct="1"/>
            <a:r>
              <a:rPr lang="en-IE" altLang="en-US">
                <a:solidFill>
                  <a:srgbClr val="FFFFFF"/>
                </a:solidFill>
              </a:rPr>
              <a:t>DARE Eligibility</a:t>
            </a:r>
          </a:p>
        </p:txBody>
      </p:sp>
      <p:sp>
        <p:nvSpPr>
          <p:cNvPr id="76" name="Rectangle 75">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1" y="321732"/>
            <a:ext cx="3251710"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363" name="Content Placeholder 2">
            <a:extLst>
              <a:ext uri="{FF2B5EF4-FFF2-40B4-BE49-F238E27FC236}">
                <a16:creationId xmlns:a16="http://schemas.microsoft.com/office/drawing/2014/main" id="{7A8A4D7C-7ADC-49B5-AD6D-EAB1670BE6B1}"/>
              </a:ext>
            </a:extLst>
          </p:cNvPr>
          <p:cNvSpPr>
            <a:spLocks noGrp="1"/>
          </p:cNvSpPr>
          <p:nvPr>
            <p:ph idx="1"/>
          </p:nvPr>
        </p:nvSpPr>
        <p:spPr>
          <a:xfrm>
            <a:off x="5686922" y="917725"/>
            <a:ext cx="3210190" cy="4852362"/>
          </a:xfrm>
        </p:spPr>
        <p:txBody>
          <a:bodyPr anchor="ctr">
            <a:normAutofit lnSpcReduction="10000"/>
          </a:bodyPr>
          <a:lstStyle/>
          <a:p>
            <a:pPr algn="ctr" eaLnBrk="1" hangingPunct="1">
              <a:lnSpc>
                <a:spcPct val="90000"/>
              </a:lnSpc>
              <a:buFont typeface="Wingdings" panose="05000000000000000000" pitchFamily="2" charset="2"/>
              <a:buChar char="ü"/>
            </a:pPr>
            <a:r>
              <a:rPr lang="en-IE" altLang="en-US" sz="1600" b="1" u="sng">
                <a:solidFill>
                  <a:srgbClr val="FFFFFF"/>
                </a:solidFill>
              </a:rPr>
              <a:t>Section A:</a:t>
            </a:r>
            <a:r>
              <a:rPr lang="en-IE" altLang="en-US" sz="1600" b="1">
                <a:solidFill>
                  <a:srgbClr val="FFFFFF"/>
                </a:solidFill>
              </a:rPr>
              <a:t> Personal Statement</a:t>
            </a:r>
          </a:p>
          <a:p>
            <a:pPr marL="0" indent="0" algn="ctr" eaLnBrk="1" hangingPunct="1">
              <a:lnSpc>
                <a:spcPct val="90000"/>
              </a:lnSpc>
              <a:buNone/>
            </a:pPr>
            <a:endParaRPr lang="en-US" sz="1600" b="1" i="1">
              <a:solidFill>
                <a:srgbClr val="FFFFFF"/>
              </a:solidFill>
            </a:endParaRPr>
          </a:p>
          <a:p>
            <a:pPr marL="0" indent="0" algn="ctr" eaLnBrk="1" hangingPunct="1">
              <a:lnSpc>
                <a:spcPct val="90000"/>
              </a:lnSpc>
              <a:buNone/>
            </a:pPr>
            <a:r>
              <a:rPr lang="en-US" sz="1600" b="1" i="1">
                <a:solidFill>
                  <a:srgbClr val="FFFFFF"/>
                </a:solidFill>
              </a:rPr>
              <a:t>experience of being in school and the challenges you faced</a:t>
            </a:r>
            <a:endParaRPr lang="en-IE" altLang="en-US" sz="1600" b="1" i="1">
              <a:solidFill>
                <a:srgbClr val="FFFFFF"/>
              </a:solidFill>
            </a:endParaRPr>
          </a:p>
          <a:p>
            <a:pPr algn="ctr" eaLnBrk="1" hangingPunct="1">
              <a:lnSpc>
                <a:spcPct val="90000"/>
              </a:lnSpc>
            </a:pPr>
            <a:endParaRPr lang="ga-IE" altLang="en-US" sz="1600" b="1">
              <a:solidFill>
                <a:srgbClr val="FFFFFF"/>
              </a:solidFill>
            </a:endParaRPr>
          </a:p>
          <a:p>
            <a:pPr algn="ctr" eaLnBrk="1" hangingPunct="1">
              <a:lnSpc>
                <a:spcPct val="90000"/>
              </a:lnSpc>
            </a:pPr>
            <a:endParaRPr lang="en-IE" altLang="en-US" sz="1600" b="1">
              <a:solidFill>
                <a:srgbClr val="FFFFFF"/>
              </a:solidFill>
            </a:endParaRPr>
          </a:p>
          <a:p>
            <a:pPr algn="ctr" eaLnBrk="1" hangingPunct="1">
              <a:lnSpc>
                <a:spcPct val="90000"/>
              </a:lnSpc>
              <a:buFont typeface="Wingdings" panose="05000000000000000000" pitchFamily="2" charset="2"/>
              <a:buChar char="ü"/>
            </a:pPr>
            <a:r>
              <a:rPr lang="en-IE" altLang="en-US" sz="1600" b="1" u="sng">
                <a:solidFill>
                  <a:srgbClr val="FFFFFF"/>
                </a:solidFill>
              </a:rPr>
              <a:t>Section B:</a:t>
            </a:r>
            <a:r>
              <a:rPr lang="en-IE" altLang="en-US" sz="1600" b="1">
                <a:solidFill>
                  <a:srgbClr val="FFFFFF"/>
                </a:solidFill>
              </a:rPr>
              <a:t> Educational Impact Statement completed by school</a:t>
            </a:r>
          </a:p>
          <a:p>
            <a:pPr marL="0" indent="0" algn="ctr" eaLnBrk="1" hangingPunct="1">
              <a:lnSpc>
                <a:spcPct val="90000"/>
              </a:lnSpc>
              <a:buNone/>
            </a:pPr>
            <a:endParaRPr lang="en-US" sz="1600" b="1" i="1">
              <a:solidFill>
                <a:srgbClr val="FFFFFF"/>
              </a:solidFill>
            </a:endParaRPr>
          </a:p>
          <a:p>
            <a:pPr marL="0" indent="0" algn="ctr" eaLnBrk="1" hangingPunct="1">
              <a:lnSpc>
                <a:spcPct val="90000"/>
              </a:lnSpc>
              <a:buNone/>
            </a:pPr>
            <a:r>
              <a:rPr lang="en-US" sz="1600" b="1" i="1">
                <a:solidFill>
                  <a:srgbClr val="FFFFFF"/>
                </a:solidFill>
              </a:rPr>
              <a:t>school to provide detail of how your disability has impacted on your second level experience</a:t>
            </a:r>
            <a:endParaRPr lang="en-IE" altLang="en-US" sz="1600" b="1" i="1">
              <a:solidFill>
                <a:srgbClr val="FFFFFF"/>
              </a:solidFill>
            </a:endParaRPr>
          </a:p>
          <a:p>
            <a:pPr algn="ctr" eaLnBrk="1" hangingPunct="1">
              <a:lnSpc>
                <a:spcPct val="90000"/>
              </a:lnSpc>
            </a:pPr>
            <a:endParaRPr lang="ga-IE" altLang="en-US" sz="1600" b="1">
              <a:solidFill>
                <a:srgbClr val="FFFFFF"/>
              </a:solidFill>
            </a:endParaRPr>
          </a:p>
          <a:p>
            <a:pPr algn="ctr" eaLnBrk="1" hangingPunct="1">
              <a:lnSpc>
                <a:spcPct val="90000"/>
              </a:lnSpc>
            </a:pPr>
            <a:endParaRPr lang="en-IE" altLang="en-US" sz="1600" b="1">
              <a:solidFill>
                <a:srgbClr val="FFFFFF"/>
              </a:solidFill>
            </a:endParaRPr>
          </a:p>
          <a:p>
            <a:pPr algn="ctr" eaLnBrk="1" hangingPunct="1">
              <a:lnSpc>
                <a:spcPct val="90000"/>
              </a:lnSpc>
            </a:pPr>
            <a:endParaRPr lang="en-IE" altLang="en-US" sz="1600" b="1">
              <a:solidFill>
                <a:srgbClr val="FFFFFF"/>
              </a:solidFill>
            </a:endParaRPr>
          </a:p>
          <a:p>
            <a:pPr algn="ctr" eaLnBrk="1" hangingPunct="1">
              <a:lnSpc>
                <a:spcPct val="90000"/>
              </a:lnSpc>
              <a:buFont typeface="Wingdings" panose="05000000000000000000" pitchFamily="2" charset="2"/>
              <a:buChar char="ü"/>
            </a:pPr>
            <a:r>
              <a:rPr lang="en-IE" altLang="en-US" sz="1600" b="1" u="sng">
                <a:solidFill>
                  <a:srgbClr val="FFFFFF"/>
                </a:solidFill>
              </a:rPr>
              <a:t>Section C: </a:t>
            </a:r>
            <a:r>
              <a:rPr lang="en-IE" altLang="en-US" sz="1600" b="1">
                <a:solidFill>
                  <a:srgbClr val="FFFFFF"/>
                </a:solidFill>
              </a:rPr>
              <a:t>Evidence of Disability Form </a:t>
            </a:r>
            <a:endParaRPr lang="en-GB" altLang="en-US" sz="1600" b="1">
              <a:solidFill>
                <a:srgbClr val="FFFFFF"/>
              </a:solidFill>
            </a:endParaRPr>
          </a:p>
          <a:p>
            <a:pPr marL="0" indent="0" algn="ctr" eaLnBrk="1" hangingPunct="1">
              <a:lnSpc>
                <a:spcPct val="90000"/>
              </a:lnSpc>
              <a:buNone/>
            </a:pPr>
            <a:endParaRPr lang="en-IE" altLang="en-US" sz="1600" b="1" i="1">
              <a:solidFill>
                <a:srgbClr val="FFFFFF"/>
              </a:solidFill>
            </a:endParaRPr>
          </a:p>
          <a:p>
            <a:pPr marL="0" indent="0" algn="ctr" eaLnBrk="1" hangingPunct="1">
              <a:lnSpc>
                <a:spcPct val="90000"/>
              </a:lnSpc>
              <a:buNone/>
            </a:pPr>
            <a:r>
              <a:rPr lang="en-IE" altLang="en-US" sz="1600" b="1" i="1">
                <a:solidFill>
                  <a:srgbClr val="FFFFFF"/>
                </a:solidFill>
              </a:rPr>
              <a:t>completed by approved Medical Consultant/Specialist/GP</a:t>
            </a:r>
          </a:p>
          <a:p>
            <a:pPr eaLnBrk="1" hangingPunct="1">
              <a:lnSpc>
                <a:spcPct val="90000"/>
              </a:lnSpc>
            </a:pPr>
            <a:endParaRPr lang="en-IE" altLang="en-US" sz="1200">
              <a:solidFill>
                <a:srgbClr val="FFFFF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0529" y="404664"/>
            <a:ext cx="4968552" cy="926976"/>
          </a:xfrm>
          <a:solidFill>
            <a:schemeClr val="accent2">
              <a:lumMod val="60000"/>
              <a:lumOff val="40000"/>
            </a:schemeClr>
          </a:solidFill>
        </p:spPr>
        <p:txBody>
          <a:bodyPr/>
          <a:lstStyle/>
          <a:p>
            <a:r>
              <a:rPr lang="en-US"/>
              <a:t>Aim for this Evening:</a:t>
            </a:r>
            <a:endParaRPr lang="en-IE"/>
          </a:p>
        </p:txBody>
      </p:sp>
      <p:sp>
        <p:nvSpPr>
          <p:cNvPr id="3" name="Content Placeholder 2"/>
          <p:cNvSpPr>
            <a:spLocks noGrp="1"/>
          </p:cNvSpPr>
          <p:nvPr>
            <p:ph idx="1"/>
          </p:nvPr>
        </p:nvSpPr>
        <p:spPr>
          <a:xfrm>
            <a:off x="843192" y="1844824"/>
            <a:ext cx="7361363" cy="4206160"/>
          </a:xfrm>
          <a:solidFill>
            <a:schemeClr val="accent2">
              <a:lumMod val="40000"/>
              <a:lumOff val="60000"/>
            </a:schemeClr>
          </a:solidFill>
        </p:spPr>
        <p:txBody>
          <a:bodyPr/>
          <a:lstStyle/>
          <a:p>
            <a:r>
              <a:rPr lang="en-US"/>
              <a:t>What is CAO?</a:t>
            </a:r>
          </a:p>
          <a:p>
            <a:r>
              <a:rPr lang="en-US"/>
              <a:t>What are CAO Requirements?</a:t>
            </a:r>
          </a:p>
          <a:p>
            <a:r>
              <a:rPr lang="en-US"/>
              <a:t>Importance of Researching Courses </a:t>
            </a:r>
          </a:p>
          <a:p>
            <a:r>
              <a:rPr lang="en-US"/>
              <a:t>CAO application, key dates &amp; offer stage</a:t>
            </a:r>
          </a:p>
          <a:p>
            <a:r>
              <a:rPr lang="en-US"/>
              <a:t>HEAR &amp; DARE access route to college</a:t>
            </a:r>
          </a:p>
          <a:p>
            <a:r>
              <a:rPr lang="en-US"/>
              <a:t>SUSI grant &amp; Scholarships</a:t>
            </a:r>
          </a:p>
          <a:p>
            <a:r>
              <a:rPr lang="en-US"/>
              <a:t>Alternative Options to CAO</a:t>
            </a:r>
          </a:p>
          <a:p>
            <a:endParaRPr lang="en-US">
              <a:cs typeface="Calibri"/>
            </a:endParaRPr>
          </a:p>
          <a:p>
            <a:endParaRPr lang="en-US"/>
          </a:p>
          <a:p>
            <a:endParaRPr lang="en-IE">
              <a:cs typeface="Calibri"/>
            </a:endParaRPr>
          </a:p>
        </p:txBody>
      </p:sp>
    </p:spTree>
    <p:extLst>
      <p:ext uri="{BB962C8B-B14F-4D97-AF65-F5344CB8AC3E}">
        <p14:creationId xmlns:p14="http://schemas.microsoft.com/office/powerpoint/2010/main" val="10609017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B1CE2F95-5B43-4413-A436-0EA3E3FDD12A}"/>
              </a:ext>
            </a:extLst>
          </p:cNvPr>
          <p:cNvSpPr>
            <a:spLocks noGrp="1"/>
          </p:cNvSpPr>
          <p:nvPr>
            <p:ph type="title"/>
          </p:nvPr>
        </p:nvSpPr>
        <p:spPr/>
        <p:txBody>
          <a:bodyPr/>
          <a:lstStyle/>
          <a:p>
            <a:pPr eaLnBrk="1" hangingPunct="1"/>
            <a:r>
              <a:rPr lang="en-IE" altLang="en-US"/>
              <a:t>SUSI Grant</a:t>
            </a:r>
          </a:p>
        </p:txBody>
      </p:sp>
      <p:graphicFrame>
        <p:nvGraphicFramePr>
          <p:cNvPr id="17413" name="Content Placeholder 2">
            <a:extLst>
              <a:ext uri="{FF2B5EF4-FFF2-40B4-BE49-F238E27FC236}">
                <a16:creationId xmlns:a16="http://schemas.microsoft.com/office/drawing/2014/main" id="{4AF9DACC-55B6-44AE-A37C-A918571D766A}"/>
              </a:ext>
            </a:extLst>
          </p:cNvPr>
          <p:cNvGraphicFramePr>
            <a:graphicFrameLocks noGrp="1"/>
          </p:cNvGraphicFramePr>
          <p:nvPr>
            <p:ph sz="half" idx="2"/>
            <p:extLst>
              <p:ext uri="{D42A27DB-BD31-4B8C-83A1-F6EECF244321}">
                <p14:modId xmlns:p14="http://schemas.microsoft.com/office/powerpoint/2010/main" val="1693435571"/>
              </p:ext>
            </p:extLst>
          </p:nvPr>
        </p:nvGraphicFramePr>
        <p:xfrm>
          <a:off x="126916" y="1553041"/>
          <a:ext cx="4040188" cy="3951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 Placeholder 5"/>
          <p:cNvSpPr>
            <a:spLocks noGrp="1"/>
          </p:cNvSpPr>
          <p:nvPr>
            <p:ph type="body" sz="quarter" idx="3"/>
          </p:nvPr>
        </p:nvSpPr>
        <p:spPr>
          <a:xfrm>
            <a:off x="4596833" y="2004837"/>
            <a:ext cx="4041775" cy="639762"/>
          </a:xfrm>
        </p:spPr>
        <p:txBody>
          <a:bodyPr/>
          <a:lstStyle/>
          <a:p>
            <a:r>
              <a:rPr lang="en-US"/>
              <a:t>Criteria:</a:t>
            </a:r>
            <a:endParaRPr lang="en-IE"/>
          </a:p>
        </p:txBody>
      </p:sp>
      <p:sp>
        <p:nvSpPr>
          <p:cNvPr id="7" name="Content Placeholder 6"/>
          <p:cNvSpPr>
            <a:spLocks noGrp="1"/>
          </p:cNvSpPr>
          <p:nvPr>
            <p:ph sz="quarter" idx="4"/>
          </p:nvPr>
        </p:nvSpPr>
        <p:spPr>
          <a:xfrm>
            <a:off x="4556714" y="2708920"/>
            <a:ext cx="4710086" cy="3951288"/>
          </a:xfrm>
        </p:spPr>
        <p:txBody>
          <a:bodyPr/>
          <a:lstStyle/>
          <a:p>
            <a:pPr>
              <a:buFont typeface="Wingdings" panose="05000000000000000000" pitchFamily="2" charset="2"/>
              <a:buChar char="ü"/>
            </a:pPr>
            <a:r>
              <a:rPr lang="en-US" sz="1800"/>
              <a:t>Nationality</a:t>
            </a:r>
          </a:p>
          <a:p>
            <a:pPr>
              <a:buFont typeface="Wingdings" panose="05000000000000000000" pitchFamily="2" charset="2"/>
              <a:buChar char="ü"/>
            </a:pPr>
            <a:r>
              <a:rPr lang="en-US" sz="1800"/>
              <a:t>Residency</a:t>
            </a:r>
          </a:p>
          <a:p>
            <a:pPr>
              <a:buFont typeface="Wingdings" panose="05000000000000000000" pitchFamily="2" charset="2"/>
              <a:buChar char="ü"/>
            </a:pPr>
            <a:r>
              <a:rPr lang="en-US" sz="1800"/>
              <a:t>Income</a:t>
            </a:r>
          </a:p>
          <a:p>
            <a:pPr>
              <a:buFont typeface="Wingdings" panose="05000000000000000000" pitchFamily="2" charset="2"/>
              <a:buChar char="ü"/>
            </a:pPr>
            <a:r>
              <a:rPr lang="en-US" sz="1800"/>
              <a:t>Previous Education &amp; Progression</a:t>
            </a:r>
          </a:p>
          <a:p>
            <a:pPr>
              <a:buFont typeface="Wingdings" panose="05000000000000000000" pitchFamily="2" charset="2"/>
              <a:buChar char="ü"/>
            </a:pPr>
            <a:r>
              <a:rPr lang="en-US" sz="1800"/>
              <a:t>Approved Course in Approved Institution</a:t>
            </a:r>
          </a:p>
          <a:p>
            <a:pPr>
              <a:buFont typeface="Wingdings" panose="05000000000000000000" pitchFamily="2" charset="2"/>
              <a:buChar char="ü"/>
            </a:pPr>
            <a:endParaRPr lang="en-IE"/>
          </a:p>
        </p:txBody>
      </p:sp>
      <p:pic>
        <p:nvPicPr>
          <p:cNvPr id="4" name="Picture 3"/>
          <p:cNvPicPr>
            <a:picLocks noChangeAspect="1"/>
          </p:cNvPicPr>
          <p:nvPr/>
        </p:nvPicPr>
        <p:blipFill rotWithShape="1">
          <a:blip r:embed="rId7"/>
          <a:srcRect l="22929" t="6114"/>
          <a:stretch/>
        </p:blipFill>
        <p:spPr>
          <a:xfrm>
            <a:off x="922874" y="4995814"/>
            <a:ext cx="2448272" cy="1287835"/>
          </a:xfrm>
          <a:prstGeom prst="rect">
            <a:avLst/>
          </a:prstGeom>
        </p:spPr>
      </p:pic>
      <p:sp>
        <p:nvSpPr>
          <p:cNvPr id="3" name="TextBox 2"/>
          <p:cNvSpPr txBox="1"/>
          <p:nvPr/>
        </p:nvSpPr>
        <p:spPr>
          <a:xfrm>
            <a:off x="755576" y="3344019"/>
            <a:ext cx="3096344" cy="369332"/>
          </a:xfrm>
          <a:prstGeom prst="rect">
            <a:avLst/>
          </a:prstGeom>
          <a:noFill/>
        </p:spPr>
        <p:txBody>
          <a:bodyPr wrap="square" rtlCol="0">
            <a:spAutoFit/>
          </a:bodyPr>
          <a:lstStyle/>
          <a:p>
            <a:r>
              <a:rPr lang="en-US">
                <a:solidFill>
                  <a:schemeClr val="bg1"/>
                </a:solidFill>
              </a:rPr>
              <a:t>Generally opens in April</a:t>
            </a:r>
            <a:endParaRPr lang="en-IE">
              <a:solidFill>
                <a:schemeClr val="bg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4">
            <a:extLst>
              <a:ext uri="{FF2B5EF4-FFF2-40B4-BE49-F238E27FC236}">
                <a16:creationId xmlns:a16="http://schemas.microsoft.com/office/drawing/2014/main" id="{23E0884D-8A21-47A3-8DF7-76DE4E8B4C4D}"/>
              </a:ext>
            </a:extLst>
          </p:cNvPr>
          <p:cNvSpPr>
            <a:spLocks noGrp="1"/>
          </p:cNvSpPr>
          <p:nvPr>
            <p:ph type="title"/>
          </p:nvPr>
        </p:nvSpPr>
        <p:spPr>
          <a:xfrm>
            <a:off x="-6754" y="0"/>
            <a:ext cx="2581209" cy="647131"/>
          </a:xfrm>
        </p:spPr>
        <p:txBody>
          <a:bodyPr/>
          <a:lstStyle/>
          <a:p>
            <a:pPr eaLnBrk="1" hangingPunct="1"/>
            <a:r>
              <a:rPr lang="en-IE" altLang="en-US" sz="3200">
                <a:latin typeface="Berlin Sans FB" panose="020E0602020502020306" pitchFamily="34" charset="0"/>
              </a:rPr>
              <a:t>Scholarships</a:t>
            </a:r>
          </a:p>
        </p:txBody>
      </p:sp>
      <p:sp>
        <p:nvSpPr>
          <p:cNvPr id="6" name="Content Placeholder 5">
            <a:extLst>
              <a:ext uri="{FF2B5EF4-FFF2-40B4-BE49-F238E27FC236}">
                <a16:creationId xmlns:a16="http://schemas.microsoft.com/office/drawing/2014/main" id="{F13293DF-FCB4-4579-8E50-554B38BE25EF}"/>
              </a:ext>
            </a:extLst>
          </p:cNvPr>
          <p:cNvSpPr>
            <a:spLocks noGrp="1"/>
          </p:cNvSpPr>
          <p:nvPr>
            <p:ph sz="half" idx="2"/>
          </p:nvPr>
        </p:nvSpPr>
        <p:spPr>
          <a:xfrm>
            <a:off x="154969" y="657238"/>
            <a:ext cx="3291847" cy="4396907"/>
          </a:xfrm>
          <a:solidFill>
            <a:schemeClr val="accent2">
              <a:lumMod val="20000"/>
              <a:lumOff val="80000"/>
            </a:schemeClr>
          </a:solidFill>
        </p:spPr>
        <p:txBody>
          <a:bodyPr vert="horz" wrap="square" lIns="91440" tIns="45720" rIns="91440" bIns="45720" numCol="1" rtlCol="0" anchor="t" anchorCtr="0" compatLnSpc="1">
            <a:prstTxWarp prst="textNoShape">
              <a:avLst/>
            </a:prstTxWarp>
            <a:noAutofit/>
          </a:bodyPr>
          <a:lstStyle/>
          <a:p>
            <a:pPr eaLnBrk="1" fontAlgn="auto" hangingPunct="1">
              <a:spcAft>
                <a:spcPts val="0"/>
              </a:spcAft>
              <a:buFont typeface="Wingdings" panose="05000000000000000000" pitchFamily="2" charset="2"/>
              <a:buChar char="Ø"/>
              <a:defRPr/>
            </a:pPr>
            <a:r>
              <a:rPr lang="en-IE" sz="1400"/>
              <a:t>Entrance</a:t>
            </a:r>
            <a:endParaRPr lang="en-US" sz="1400">
              <a:cs typeface="Calibri"/>
            </a:endParaRPr>
          </a:p>
          <a:p>
            <a:pPr eaLnBrk="1" fontAlgn="auto" hangingPunct="1">
              <a:spcAft>
                <a:spcPts val="0"/>
              </a:spcAft>
              <a:buFont typeface="Wingdings" panose="05000000000000000000" pitchFamily="2" charset="2"/>
              <a:buChar char="Ø"/>
              <a:defRPr/>
            </a:pPr>
            <a:endParaRPr lang="en-IE" sz="1400">
              <a:cs typeface="Calibri"/>
            </a:endParaRPr>
          </a:p>
          <a:p>
            <a:pPr eaLnBrk="1" fontAlgn="auto" hangingPunct="1">
              <a:spcAft>
                <a:spcPts val="0"/>
              </a:spcAft>
              <a:buFont typeface="Wingdings" panose="05000000000000000000" pitchFamily="2" charset="2"/>
              <a:buChar char="Ø"/>
              <a:defRPr/>
            </a:pPr>
            <a:r>
              <a:rPr lang="en-IE" sz="1400"/>
              <a:t>All-Ireland</a:t>
            </a:r>
            <a:endParaRPr lang="en-IE" sz="1400">
              <a:cs typeface="Calibri"/>
            </a:endParaRPr>
          </a:p>
          <a:p>
            <a:pPr eaLnBrk="1" fontAlgn="auto" hangingPunct="1">
              <a:spcAft>
                <a:spcPts val="0"/>
              </a:spcAft>
              <a:buFont typeface="Wingdings" panose="05000000000000000000" pitchFamily="2" charset="2"/>
              <a:buChar char="Ø"/>
              <a:defRPr/>
            </a:pPr>
            <a:endParaRPr lang="en-IE" sz="1400">
              <a:cs typeface="Calibri"/>
            </a:endParaRPr>
          </a:p>
          <a:p>
            <a:pPr eaLnBrk="1" fontAlgn="auto" hangingPunct="1">
              <a:spcAft>
                <a:spcPts val="0"/>
              </a:spcAft>
              <a:buFont typeface="Wingdings" panose="05000000000000000000" pitchFamily="2" charset="2"/>
              <a:buChar char="Ø"/>
              <a:defRPr/>
            </a:pPr>
            <a:r>
              <a:rPr lang="en-IE" sz="1400"/>
              <a:t>Sports</a:t>
            </a:r>
            <a:endParaRPr lang="en-IE" sz="1400">
              <a:cs typeface="Calibri"/>
            </a:endParaRPr>
          </a:p>
          <a:p>
            <a:pPr eaLnBrk="1" fontAlgn="auto" hangingPunct="1">
              <a:spcAft>
                <a:spcPts val="0"/>
              </a:spcAft>
              <a:buFont typeface="Wingdings" panose="05000000000000000000" pitchFamily="2" charset="2"/>
              <a:buChar char="Ø"/>
              <a:defRPr/>
            </a:pPr>
            <a:endParaRPr lang="en-IE" sz="1400">
              <a:cs typeface="Calibri"/>
            </a:endParaRPr>
          </a:p>
          <a:p>
            <a:pPr eaLnBrk="1" fontAlgn="auto" hangingPunct="1">
              <a:spcAft>
                <a:spcPts val="0"/>
              </a:spcAft>
              <a:buFont typeface="Wingdings" panose="05000000000000000000" pitchFamily="2" charset="2"/>
              <a:buChar char="Ø"/>
              <a:defRPr/>
            </a:pPr>
            <a:r>
              <a:rPr lang="en-IE" sz="1400"/>
              <a:t>Performing/Creative Arts </a:t>
            </a:r>
            <a:endParaRPr lang="en-IE" sz="1400">
              <a:cs typeface="Calibri"/>
            </a:endParaRPr>
          </a:p>
          <a:p>
            <a:pPr eaLnBrk="1" fontAlgn="auto" hangingPunct="1">
              <a:spcAft>
                <a:spcPts val="0"/>
              </a:spcAft>
              <a:buFont typeface="Wingdings" panose="05000000000000000000" pitchFamily="2" charset="2"/>
              <a:buChar char="Ø"/>
              <a:defRPr/>
            </a:pPr>
            <a:endParaRPr lang="en-IE" sz="1400">
              <a:cs typeface="Calibri"/>
            </a:endParaRPr>
          </a:p>
          <a:p>
            <a:pPr eaLnBrk="1" fontAlgn="auto" hangingPunct="1">
              <a:spcAft>
                <a:spcPts val="0"/>
              </a:spcAft>
              <a:buFont typeface="Wingdings" panose="05000000000000000000" pitchFamily="2" charset="2"/>
              <a:buChar char="Ø"/>
              <a:defRPr/>
            </a:pPr>
            <a:r>
              <a:rPr lang="en-IE" sz="1400"/>
              <a:t>Active Citizenship</a:t>
            </a:r>
            <a:endParaRPr lang="en-IE" sz="1400">
              <a:cs typeface="Calibri"/>
            </a:endParaRPr>
          </a:p>
          <a:p>
            <a:pPr eaLnBrk="1" fontAlgn="auto" hangingPunct="1">
              <a:spcAft>
                <a:spcPts val="0"/>
              </a:spcAft>
              <a:buFont typeface="Wingdings" panose="05000000000000000000" pitchFamily="2" charset="2"/>
              <a:buChar char="Ø"/>
              <a:defRPr/>
            </a:pPr>
            <a:endParaRPr lang="en-IE" sz="1400">
              <a:cs typeface="Calibri"/>
            </a:endParaRPr>
          </a:p>
          <a:p>
            <a:pPr eaLnBrk="1" fontAlgn="auto" hangingPunct="1">
              <a:spcAft>
                <a:spcPts val="0"/>
              </a:spcAft>
              <a:buFont typeface="Wingdings" panose="05000000000000000000" pitchFamily="2" charset="2"/>
              <a:buChar char="Ø"/>
              <a:defRPr/>
            </a:pPr>
            <a:r>
              <a:rPr lang="en-IE" sz="1400"/>
              <a:t>Innovation &amp; Entrepreneurship</a:t>
            </a:r>
            <a:endParaRPr lang="en-IE" sz="1400">
              <a:cs typeface="Calibri"/>
            </a:endParaRPr>
          </a:p>
          <a:p>
            <a:pPr eaLnBrk="1" fontAlgn="auto" hangingPunct="1">
              <a:spcAft>
                <a:spcPts val="0"/>
              </a:spcAft>
              <a:buFont typeface="Wingdings" panose="05000000000000000000" pitchFamily="2" charset="2"/>
              <a:buChar char="Ø"/>
              <a:defRPr/>
            </a:pPr>
            <a:endParaRPr lang="en-IE" sz="1400">
              <a:cs typeface="Calibri"/>
            </a:endParaRPr>
          </a:p>
          <a:p>
            <a:pPr eaLnBrk="1" fontAlgn="auto" hangingPunct="1">
              <a:spcAft>
                <a:spcPts val="0"/>
              </a:spcAft>
              <a:buFont typeface="Wingdings" panose="05000000000000000000" pitchFamily="2" charset="2"/>
              <a:buChar char="Ø"/>
              <a:defRPr/>
            </a:pPr>
            <a:r>
              <a:rPr lang="en-IE" sz="1400"/>
              <a:t>Academic</a:t>
            </a:r>
            <a:endParaRPr lang="en-IE" sz="1400">
              <a:cs typeface="Calibri"/>
            </a:endParaRPr>
          </a:p>
          <a:p>
            <a:pPr eaLnBrk="1" fontAlgn="auto" hangingPunct="1">
              <a:spcAft>
                <a:spcPts val="0"/>
              </a:spcAft>
              <a:buFont typeface="Wingdings" panose="05000000000000000000" pitchFamily="2" charset="2"/>
              <a:buChar char="Ø"/>
              <a:defRPr/>
            </a:pPr>
            <a:endParaRPr lang="en-IE" sz="1400">
              <a:cs typeface="Calibri"/>
            </a:endParaRPr>
          </a:p>
          <a:p>
            <a:pPr eaLnBrk="1" fontAlgn="auto" hangingPunct="1">
              <a:spcAft>
                <a:spcPts val="0"/>
              </a:spcAft>
              <a:buFont typeface="Wingdings" panose="05000000000000000000" pitchFamily="2" charset="2"/>
              <a:buChar char="Ø"/>
              <a:defRPr/>
            </a:pPr>
            <a:r>
              <a:rPr lang="en-IE" sz="1400"/>
              <a:t>Subject Specific : studying in a particular sector  e.g. </a:t>
            </a:r>
            <a:r>
              <a:rPr lang="en-IE" sz="1400" i="1"/>
              <a:t>Accounting</a:t>
            </a:r>
            <a:r>
              <a:rPr lang="en-IE" sz="1400"/>
              <a:t>, Science, </a:t>
            </a:r>
            <a:r>
              <a:rPr lang="en-IE" sz="1400" i="1"/>
              <a:t>Engineering</a:t>
            </a:r>
            <a:r>
              <a:rPr lang="en-IE" sz="1400"/>
              <a:t>, Languages</a:t>
            </a:r>
            <a:endParaRPr lang="en-IE" sz="1400">
              <a:cs typeface="Calibri"/>
            </a:endParaRPr>
          </a:p>
          <a:p>
            <a:pPr marL="480060" eaLnBrk="1" fontAlgn="auto" hangingPunct="1">
              <a:spcAft>
                <a:spcPts val="0"/>
              </a:spcAft>
              <a:buFont typeface="Wingdings" panose="05000000000000000000" pitchFamily="2" charset="2"/>
              <a:buChar char="Ø"/>
              <a:defRPr/>
            </a:pPr>
            <a:endParaRPr lang="en-IE">
              <a:cs typeface="Calibri"/>
            </a:endParaRPr>
          </a:p>
        </p:txBody>
      </p:sp>
      <p:sp>
        <p:nvSpPr>
          <p:cNvPr id="5" name="Rectangle 4"/>
          <p:cNvSpPr/>
          <p:nvPr/>
        </p:nvSpPr>
        <p:spPr>
          <a:xfrm>
            <a:off x="3544346" y="6316568"/>
            <a:ext cx="5506573" cy="369332"/>
          </a:xfrm>
          <a:prstGeom prst="rect">
            <a:avLst/>
          </a:prstGeom>
          <a:solidFill>
            <a:schemeClr val="accent2">
              <a:lumMod val="20000"/>
              <a:lumOff val="80000"/>
            </a:schemeClr>
          </a:solidFill>
        </p:spPr>
        <p:txBody>
          <a:bodyPr wrap="square" lIns="91440" tIns="45720" rIns="91440" bIns="45720" anchor="t">
            <a:spAutoFit/>
          </a:bodyPr>
          <a:lstStyle/>
          <a:p>
            <a:r>
              <a:rPr lang="en-IE" b="1">
                <a:latin typeface="Arial"/>
                <a:cs typeface="Arial"/>
                <a:hlinkClick r:id="rId2"/>
              </a:rPr>
              <a:t>https://careersportal.ie/scholarships/index.php</a:t>
            </a:r>
            <a:endParaRPr lang="en-IE" b="1">
              <a:latin typeface="Arial"/>
              <a:cs typeface="Arial"/>
            </a:endParaRPr>
          </a:p>
        </p:txBody>
      </p:sp>
      <p:sp>
        <p:nvSpPr>
          <p:cNvPr id="11" name="TextBox 10"/>
          <p:cNvSpPr txBox="1"/>
          <p:nvPr/>
        </p:nvSpPr>
        <p:spPr>
          <a:xfrm>
            <a:off x="6228184" y="188640"/>
            <a:ext cx="2458616" cy="954107"/>
          </a:xfrm>
          <a:prstGeom prst="rect">
            <a:avLst/>
          </a:prstGeom>
          <a:noFill/>
          <a:ln>
            <a:solidFill>
              <a:srgbClr val="FF0000"/>
            </a:solidFill>
          </a:ln>
        </p:spPr>
        <p:txBody>
          <a:bodyPr wrap="square" rtlCol="0">
            <a:spAutoFit/>
          </a:bodyPr>
          <a:lstStyle/>
          <a:p>
            <a:pPr algn="ctr"/>
            <a:r>
              <a:rPr lang="en-US" sz="1400"/>
              <a:t>Enter your college of interest under the ‘Sponsor’ section to identify Scholarships and criteria</a:t>
            </a:r>
            <a:endParaRPr lang="en-IE" sz="1400"/>
          </a:p>
        </p:txBody>
      </p:sp>
      <p:pic>
        <p:nvPicPr>
          <p:cNvPr id="7" name="Picture 6" descr="A screenshot of a computer&#10;&#10;Description automatically generated">
            <a:extLst>
              <a:ext uri="{FF2B5EF4-FFF2-40B4-BE49-F238E27FC236}">
                <a16:creationId xmlns:a16="http://schemas.microsoft.com/office/drawing/2014/main" id="{33D44588-73B8-5136-51E8-FC93587DEA47}"/>
              </a:ext>
            </a:extLst>
          </p:cNvPr>
          <p:cNvPicPr>
            <a:picLocks noChangeAspect="1"/>
          </p:cNvPicPr>
          <p:nvPr/>
        </p:nvPicPr>
        <p:blipFill>
          <a:blip r:embed="rId3"/>
          <a:srcRect r="5866" b="-180"/>
          <a:stretch/>
        </p:blipFill>
        <p:spPr>
          <a:xfrm>
            <a:off x="3446766" y="1434377"/>
            <a:ext cx="5698222" cy="4756655"/>
          </a:xfrm>
          <a:prstGeom prst="rect">
            <a:avLst/>
          </a:prstGeom>
        </p:spPr>
      </p:pic>
      <p:sp>
        <p:nvSpPr>
          <p:cNvPr id="12" name="Arrow: Right 11">
            <a:extLst>
              <a:ext uri="{FF2B5EF4-FFF2-40B4-BE49-F238E27FC236}">
                <a16:creationId xmlns:a16="http://schemas.microsoft.com/office/drawing/2014/main" id="{8036494C-52CA-53CC-0B29-0761E21F9389}"/>
              </a:ext>
            </a:extLst>
          </p:cNvPr>
          <p:cNvSpPr/>
          <p:nvPr/>
        </p:nvSpPr>
        <p:spPr>
          <a:xfrm>
            <a:off x="3950" y="4949508"/>
            <a:ext cx="3636276" cy="193795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baseline="0">
                <a:latin typeface="Arial"/>
              </a:rPr>
              <a:t>Use </a:t>
            </a:r>
            <a:r>
              <a:rPr lang="en-GB" b="1" baseline="0" err="1">
                <a:latin typeface="Arial"/>
              </a:rPr>
              <a:t>careersportal</a:t>
            </a:r>
            <a:r>
              <a:rPr lang="en-GB" b="1" baseline="0">
                <a:latin typeface="Arial"/>
              </a:rPr>
              <a:t> to check scholarships available in colleges of interest </a:t>
            </a:r>
            <a:r>
              <a:rPr lang="en-GB" b="1">
                <a:latin typeface="Arial"/>
                <a:ea typeface="Arial"/>
                <a:cs typeface="Arial"/>
              </a:rPr>
              <a:t>​</a:t>
            </a:r>
            <a:endParaRPr lang="en-US" sz="1400" b="1">
              <a:cs typeface="Calibri"/>
            </a:endParaRPr>
          </a:p>
        </p:txBody>
      </p:sp>
      <p:cxnSp>
        <p:nvCxnSpPr>
          <p:cNvPr id="10" name="Straight Arrow Connector 9"/>
          <p:cNvCxnSpPr/>
          <p:nvPr/>
        </p:nvCxnSpPr>
        <p:spPr>
          <a:xfrm>
            <a:off x="7812360" y="1136588"/>
            <a:ext cx="71067" cy="155954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8168282"/>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7" name="Rectangle 71">
            <a:extLst>
              <a:ext uri="{FF2B5EF4-FFF2-40B4-BE49-F238E27FC236}">
                <a16:creationId xmlns:a16="http://schemas.microsoft.com/office/drawing/2014/main" id="{4B6ECB93-D7FF-4F09-A8ED-D4588EE7C7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38" name="Rectangle 73">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1911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35" name="Content Placeholder 2">
            <a:extLst>
              <a:ext uri="{FF2B5EF4-FFF2-40B4-BE49-F238E27FC236}">
                <a16:creationId xmlns:a16="http://schemas.microsoft.com/office/drawing/2014/main" id="{47E5C2E5-6BCB-476B-BB3D-E5BD54EA2FDA}"/>
              </a:ext>
            </a:extLst>
          </p:cNvPr>
          <p:cNvSpPr>
            <a:spLocks noGrp="1"/>
          </p:cNvSpPr>
          <p:nvPr>
            <p:ph idx="1"/>
          </p:nvPr>
        </p:nvSpPr>
        <p:spPr>
          <a:xfrm>
            <a:off x="157154" y="950268"/>
            <a:ext cx="6805662" cy="5664943"/>
          </a:xfrm>
        </p:spPr>
        <p:txBody>
          <a:bodyPr vert="horz" wrap="square" lIns="91440" tIns="45720" rIns="91440" bIns="45720" numCol="1" rtlCol="0" anchor="ctr" anchorCtr="0" compatLnSpc="1">
            <a:prstTxWarp prst="textNoShape">
              <a:avLst/>
            </a:prstTxWarp>
            <a:noAutofit/>
          </a:bodyPr>
          <a:lstStyle/>
          <a:p>
            <a:pPr marL="0" indent="0" eaLnBrk="1" fontAlgn="auto" hangingPunct="1">
              <a:lnSpc>
                <a:spcPct val="90000"/>
              </a:lnSpc>
              <a:spcAft>
                <a:spcPts val="0"/>
              </a:spcAft>
              <a:buNone/>
              <a:defRPr/>
            </a:pPr>
            <a:r>
              <a:rPr lang="en-IE" altLang="en-US" sz="2000" b="1"/>
              <a:t>UCAS</a:t>
            </a:r>
            <a:r>
              <a:rPr lang="en-US" sz="2000"/>
              <a:t> (Universities and Colleges Admissions Service)</a:t>
            </a:r>
            <a:r>
              <a:rPr lang="en-IE" altLang="en-US" sz="2000"/>
              <a:t> – colleges in the UK. Closing date 14</a:t>
            </a:r>
            <a:r>
              <a:rPr lang="en-IE" altLang="en-US" sz="2000" baseline="30000"/>
              <a:t>th</a:t>
            </a:r>
            <a:r>
              <a:rPr lang="en-IE" altLang="en-US" sz="2000"/>
              <a:t> January 2026 (**</a:t>
            </a:r>
            <a:r>
              <a:rPr lang="en-US" sz="2000" i="1" cap="all"/>
              <a:t>MEDICINE, VETERINARY MEDICINE/SCIENCE, AND DENTISTRY = mid October)</a:t>
            </a:r>
            <a:endParaRPr lang="en-US" sz="2000" i="1" cap="all">
              <a:cs typeface="Calibri"/>
            </a:endParaRPr>
          </a:p>
          <a:p>
            <a:pPr marL="0" indent="0" eaLnBrk="1" fontAlgn="auto" hangingPunct="1">
              <a:lnSpc>
                <a:spcPct val="90000"/>
              </a:lnSpc>
              <a:spcAft>
                <a:spcPts val="0"/>
              </a:spcAft>
              <a:buFont typeface="Arial" charset="0"/>
              <a:buNone/>
              <a:defRPr/>
            </a:pPr>
            <a:endParaRPr lang="ga-IE" altLang="en-US" sz="2000">
              <a:cs typeface="Calibri"/>
            </a:endParaRPr>
          </a:p>
          <a:p>
            <a:pPr marL="0" indent="0" eaLnBrk="1" fontAlgn="auto" hangingPunct="1">
              <a:lnSpc>
                <a:spcPct val="90000"/>
              </a:lnSpc>
              <a:spcAft>
                <a:spcPts val="0"/>
              </a:spcAft>
              <a:buNone/>
              <a:defRPr/>
            </a:pPr>
            <a:r>
              <a:rPr lang="en-IE" altLang="en-US" sz="2000" b="1"/>
              <a:t>EUNICAS</a:t>
            </a:r>
            <a:r>
              <a:rPr lang="en-IE" altLang="en-US" sz="2000"/>
              <a:t> (</a:t>
            </a:r>
            <a:r>
              <a:rPr lang="en-IE" sz="2000"/>
              <a:t>European Universities Central Application Support Service) </a:t>
            </a:r>
            <a:r>
              <a:rPr lang="en-IE" altLang="en-US" sz="2000"/>
              <a:t>– colleges in Europe (study through English). </a:t>
            </a:r>
            <a:endParaRPr lang="en-IE" altLang="en-US" sz="2000">
              <a:cs typeface="Calibri"/>
            </a:endParaRPr>
          </a:p>
          <a:p>
            <a:pPr marL="0" indent="0" eaLnBrk="1" fontAlgn="auto" hangingPunct="1">
              <a:lnSpc>
                <a:spcPct val="90000"/>
              </a:lnSpc>
              <a:spcAft>
                <a:spcPts val="0"/>
              </a:spcAft>
              <a:buNone/>
              <a:defRPr/>
            </a:pPr>
            <a:endParaRPr lang="en-IE" altLang="en-US" sz="2000">
              <a:cs typeface="Calibri"/>
            </a:endParaRPr>
          </a:p>
          <a:p>
            <a:pPr marL="0" indent="0" eaLnBrk="1" fontAlgn="auto" hangingPunct="1">
              <a:lnSpc>
                <a:spcPct val="90000"/>
              </a:lnSpc>
              <a:spcAft>
                <a:spcPts val="0"/>
              </a:spcAft>
              <a:buNone/>
              <a:defRPr/>
            </a:pPr>
            <a:r>
              <a:rPr lang="en-IE" altLang="en-US" sz="2000" b="1"/>
              <a:t>Post Leaving Certificate</a:t>
            </a:r>
            <a:r>
              <a:rPr lang="en-IE" altLang="en-US" sz="2000"/>
              <a:t>, obtain FETAC (QQI) level 5/6 qualification with which student can reapply through the CAO system (alternative to repeating the Leaving Certificate). Links to Universities and TU’s. Note: Some courses require specific grades for entry purposes e.g. Nursing.</a:t>
            </a:r>
            <a:endParaRPr lang="en-IE" altLang="en-US" sz="2000">
              <a:cs typeface="Calibri"/>
            </a:endParaRPr>
          </a:p>
          <a:p>
            <a:pPr marL="0" indent="0" eaLnBrk="1" fontAlgn="auto" hangingPunct="1">
              <a:lnSpc>
                <a:spcPct val="90000"/>
              </a:lnSpc>
              <a:spcAft>
                <a:spcPts val="0"/>
              </a:spcAft>
              <a:buNone/>
              <a:defRPr/>
            </a:pPr>
            <a:endParaRPr lang="en-IE" altLang="en-US" sz="2000">
              <a:cs typeface="Calibri"/>
            </a:endParaRPr>
          </a:p>
          <a:p>
            <a:pPr marL="0" indent="0" eaLnBrk="1" fontAlgn="auto" hangingPunct="1">
              <a:lnSpc>
                <a:spcPct val="90000"/>
              </a:lnSpc>
              <a:spcAft>
                <a:spcPts val="0"/>
              </a:spcAft>
              <a:buNone/>
              <a:defRPr/>
            </a:pPr>
            <a:r>
              <a:rPr lang="en-IE" altLang="en-US" sz="2000"/>
              <a:t>Some Universities &amp; TU's offer a </a:t>
            </a:r>
            <a:r>
              <a:rPr lang="en-IE" altLang="en-US" sz="2000" b="1"/>
              <a:t>Special Maths exam </a:t>
            </a:r>
            <a:endParaRPr lang="en-IE" altLang="en-US" sz="2000"/>
          </a:p>
          <a:p>
            <a:pPr marL="0" indent="0">
              <a:lnSpc>
                <a:spcPct val="90000"/>
              </a:lnSpc>
              <a:spcAft>
                <a:spcPts val="0"/>
              </a:spcAft>
              <a:buNone/>
              <a:defRPr/>
            </a:pPr>
            <a:r>
              <a:rPr lang="en-IE" altLang="en-US" sz="2000"/>
              <a:t>(students who missed a maths requirement) </a:t>
            </a:r>
            <a:endParaRPr lang="en-IE" altLang="en-US" sz="2000">
              <a:cs typeface="Calibri"/>
            </a:endParaRPr>
          </a:p>
          <a:p>
            <a:pPr marL="0" indent="0">
              <a:lnSpc>
                <a:spcPct val="90000"/>
              </a:lnSpc>
              <a:spcAft>
                <a:spcPts val="0"/>
              </a:spcAft>
              <a:buNone/>
              <a:defRPr/>
            </a:pPr>
            <a:endParaRPr lang="en-IE" altLang="en-US" sz="2000">
              <a:cs typeface="Calibri"/>
            </a:endParaRPr>
          </a:p>
          <a:p>
            <a:pPr marL="0" indent="0">
              <a:lnSpc>
                <a:spcPct val="90000"/>
              </a:lnSpc>
              <a:spcAft>
                <a:spcPts val="0"/>
              </a:spcAft>
              <a:buNone/>
              <a:defRPr/>
            </a:pPr>
            <a:r>
              <a:rPr lang="en-IE" altLang="en-US" sz="2000">
                <a:cs typeface="Calibri"/>
              </a:rPr>
              <a:t>Army, Navy, Air corps more info at: www.military.ie</a:t>
            </a:r>
          </a:p>
        </p:txBody>
      </p:sp>
      <p:sp>
        <p:nvSpPr>
          <p:cNvPr id="3" name="TextBox 2">
            <a:extLst>
              <a:ext uri="{FF2B5EF4-FFF2-40B4-BE49-F238E27FC236}">
                <a16:creationId xmlns:a16="http://schemas.microsoft.com/office/drawing/2014/main" id="{45CD9AD4-C923-B2CB-1C91-12ED266DE9A5}"/>
              </a:ext>
            </a:extLst>
          </p:cNvPr>
          <p:cNvSpPr txBox="1"/>
          <p:nvPr/>
        </p:nvSpPr>
        <p:spPr>
          <a:xfrm>
            <a:off x="2785841" y="108970"/>
            <a:ext cx="3572318" cy="719730"/>
          </a:xfrm>
          <a:prstGeom prst="rect">
            <a:avLst/>
          </a:prstGeom>
          <a:solidFill>
            <a:srgbClr val="FFC00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IE" sz="4000" b="1">
                <a:latin typeface="Calibri"/>
              </a:rPr>
              <a:t>Other Options</a:t>
            </a:r>
            <a:endParaRPr lang="en-US" sz="4000">
              <a:cs typeface="Arial"/>
            </a:endParaRPr>
          </a:p>
        </p:txBody>
      </p:sp>
      <p:pic>
        <p:nvPicPr>
          <p:cNvPr id="4" name="Picture 3" descr="Other education paths (outside the CAO) - Youth Information">
            <a:extLst>
              <a:ext uri="{FF2B5EF4-FFF2-40B4-BE49-F238E27FC236}">
                <a16:creationId xmlns:a16="http://schemas.microsoft.com/office/drawing/2014/main" id="{BD702E12-F0AA-968A-40F1-51C3B051ABB4}"/>
              </a:ext>
            </a:extLst>
          </p:cNvPr>
          <p:cNvPicPr>
            <a:picLocks noChangeAspect="1"/>
          </p:cNvPicPr>
          <p:nvPr/>
        </p:nvPicPr>
        <p:blipFill>
          <a:blip r:embed="rId2"/>
          <a:stretch>
            <a:fillRect/>
          </a:stretch>
        </p:blipFill>
        <p:spPr>
          <a:xfrm>
            <a:off x="6149695" y="4615233"/>
            <a:ext cx="2991935" cy="2246912"/>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17E8C-E97C-99E3-237D-44B4F8F9A929}"/>
              </a:ext>
            </a:extLst>
          </p:cNvPr>
          <p:cNvSpPr>
            <a:spLocks noGrp="1"/>
          </p:cNvSpPr>
          <p:nvPr>
            <p:ph type="ctrTitle"/>
          </p:nvPr>
        </p:nvSpPr>
        <p:spPr>
          <a:xfrm>
            <a:off x="685800" y="0"/>
            <a:ext cx="7772400" cy="627524"/>
          </a:xfrm>
        </p:spPr>
        <p:txBody>
          <a:bodyPr/>
          <a:lstStyle/>
          <a:p>
            <a:r>
              <a:rPr lang="en-GB"/>
              <a:t>Tertiary Courses www.NTO.ie</a:t>
            </a:r>
          </a:p>
        </p:txBody>
      </p:sp>
      <p:sp>
        <p:nvSpPr>
          <p:cNvPr id="3" name="Subtitle 2">
            <a:extLst>
              <a:ext uri="{FF2B5EF4-FFF2-40B4-BE49-F238E27FC236}">
                <a16:creationId xmlns:a16="http://schemas.microsoft.com/office/drawing/2014/main" id="{B88194EF-E8DE-47DB-2113-DE0FEE92D1EC}"/>
              </a:ext>
            </a:extLst>
          </p:cNvPr>
          <p:cNvSpPr>
            <a:spLocks noGrp="1"/>
          </p:cNvSpPr>
          <p:nvPr>
            <p:ph type="subTitle" idx="1"/>
          </p:nvPr>
        </p:nvSpPr>
        <p:spPr>
          <a:xfrm>
            <a:off x="213851" y="627524"/>
            <a:ext cx="8716297" cy="5758528"/>
          </a:xfrm>
        </p:spPr>
        <p:txBody>
          <a:bodyPr/>
          <a:lstStyle/>
          <a:p>
            <a:pPr algn="l"/>
            <a:r>
              <a:rPr lang="en-GB" sz="2200">
                <a:solidFill>
                  <a:schemeClr val="tx1"/>
                </a:solidFill>
              </a:rPr>
              <a:t>Tertiary Degrees are co-designed and co-delivered by the ETBs and Higher Education Institutions to provide seamless pathways from Further to Higher Education.</a:t>
            </a:r>
          </a:p>
          <a:p>
            <a:pPr algn="l"/>
            <a:endParaRPr lang="en-GB" sz="1200">
              <a:solidFill>
                <a:schemeClr val="tx1"/>
              </a:solidFill>
            </a:endParaRPr>
          </a:p>
          <a:p>
            <a:pPr algn="l"/>
            <a:r>
              <a:rPr lang="en-GB" sz="2200">
                <a:solidFill>
                  <a:schemeClr val="tx1"/>
                </a:solidFill>
              </a:rPr>
              <a:t>Each tertiary degree has different entry requirements. The entry requirements are at the bottom of each individual </a:t>
            </a:r>
            <a:r>
              <a:rPr lang="en-GB" sz="2200" b="1">
                <a:solidFill>
                  <a:schemeClr val="tx1"/>
                </a:solidFill>
                <a:hlinkClick r:id="rId2">
                  <a:extLst>
                    <a:ext uri="{A12FA001-AC4F-418D-AE19-62706E023703}">
                      <ahyp:hlinkClr xmlns:ahyp="http://schemas.microsoft.com/office/drawing/2018/hyperlinkcolor" val="tx"/>
                    </a:ext>
                  </a:extLst>
                </a:hlinkClick>
              </a:rPr>
              <a:t>Course </a:t>
            </a:r>
            <a:r>
              <a:rPr lang="en-GB" sz="2200">
                <a:solidFill>
                  <a:schemeClr val="tx1"/>
                </a:solidFill>
              </a:rPr>
              <a:t>page on </a:t>
            </a:r>
            <a:r>
              <a:rPr lang="en-GB" sz="2200">
                <a:solidFill>
                  <a:schemeClr val="tx1"/>
                </a:solidFill>
                <a:hlinkClick r:id="rId3"/>
              </a:rPr>
              <a:t>www.NTO.ie</a:t>
            </a:r>
            <a:r>
              <a:rPr lang="en-GB" sz="2200">
                <a:solidFill>
                  <a:schemeClr val="tx1"/>
                </a:solidFill>
              </a:rPr>
              <a:t>. Students may need to submit proof of achievement in other learning, such as certain subjects in the Leaving Certificate or LCA, to meet the entry requirements for the course. For some courses, applicants need to submit additional documentation and/or participate in an interview or submit a portfolio.</a:t>
            </a:r>
          </a:p>
          <a:p>
            <a:pPr algn="l"/>
            <a:endParaRPr lang="en-GB" sz="1100">
              <a:solidFill>
                <a:schemeClr val="tx1"/>
              </a:solidFill>
            </a:endParaRPr>
          </a:p>
          <a:p>
            <a:pPr algn="l"/>
            <a:r>
              <a:rPr lang="en-GB" sz="2200">
                <a:solidFill>
                  <a:schemeClr val="tx1"/>
                </a:solidFill>
              </a:rPr>
              <a:t>Applications for 2025/26 will be accepted through the </a:t>
            </a:r>
            <a:r>
              <a:rPr lang="en-GB" sz="2200" b="1">
                <a:solidFill>
                  <a:schemeClr val="tx1"/>
                </a:solidFill>
                <a:hlinkClick r:id="rId2">
                  <a:extLst>
                    <a:ext uri="{A12FA001-AC4F-418D-AE19-62706E023703}">
                      <ahyp:hlinkClr xmlns:ahyp="http://schemas.microsoft.com/office/drawing/2018/hyperlinkcolor" val="tx"/>
                    </a:ext>
                  </a:extLst>
                </a:hlinkClick>
              </a:rPr>
              <a:t>Courses</a:t>
            </a:r>
            <a:r>
              <a:rPr lang="en-GB" sz="2200">
                <a:solidFill>
                  <a:schemeClr val="tx1"/>
                </a:solidFill>
              </a:rPr>
              <a:t> page from 5th November and will close late September 2026.</a:t>
            </a:r>
          </a:p>
          <a:p>
            <a:pPr algn="l"/>
            <a:endParaRPr lang="en-GB" sz="1200">
              <a:solidFill>
                <a:schemeClr val="tx1"/>
              </a:solidFill>
            </a:endParaRPr>
          </a:p>
          <a:p>
            <a:pPr algn="l"/>
            <a:r>
              <a:rPr lang="en-GB" sz="2200">
                <a:solidFill>
                  <a:schemeClr val="tx1"/>
                </a:solidFill>
              </a:rPr>
              <a:t>The range of courses include; Nursing, Business, Occupational Therapy &amp; Animation, Visual Effect and Motion Design</a:t>
            </a:r>
          </a:p>
        </p:txBody>
      </p:sp>
    </p:spTree>
    <p:extLst>
      <p:ext uri="{BB962C8B-B14F-4D97-AF65-F5344CB8AC3E}">
        <p14:creationId xmlns:p14="http://schemas.microsoft.com/office/powerpoint/2010/main" val="22694039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66E48AFA-8884-4F68-A44F-D2C1E8609C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4" name="Arc 73">
            <a:extLst>
              <a:ext uri="{FF2B5EF4-FFF2-40B4-BE49-F238E27FC236}">
                <a16:creationId xmlns:a16="http://schemas.microsoft.com/office/drawing/2014/main" id="{969D19A6-08CB-498C-93EC-3FFB021FC6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269068">
            <a:off x="6164896" y="3712762"/>
            <a:ext cx="2987899" cy="2240924"/>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3" name="Picture 2"/>
          <p:cNvPicPr>
            <a:picLocks noChangeAspect="1"/>
          </p:cNvPicPr>
          <p:nvPr/>
        </p:nvPicPr>
        <p:blipFill>
          <a:blip r:embed="rId2"/>
          <a:stretch>
            <a:fillRect/>
          </a:stretch>
        </p:blipFill>
        <p:spPr>
          <a:xfrm>
            <a:off x="494935" y="460501"/>
            <a:ext cx="8154129" cy="2496572"/>
          </a:xfrm>
          <a:custGeom>
            <a:avLst/>
            <a:gdLst/>
            <a:ahLst/>
            <a:cxnLst/>
            <a:rect l="l" t="t" r="r" b="b"/>
            <a:pathLst>
              <a:path w="10580201" h="2957472">
                <a:moveTo>
                  <a:pt x="88961" y="0"/>
                </a:moveTo>
                <a:lnTo>
                  <a:pt x="10491240" y="0"/>
                </a:lnTo>
                <a:cubicBezTo>
                  <a:pt x="10540372" y="0"/>
                  <a:pt x="10580201" y="39829"/>
                  <a:pt x="10580201" y="88961"/>
                </a:cubicBezTo>
                <a:lnTo>
                  <a:pt x="10580201" y="2868511"/>
                </a:lnTo>
                <a:cubicBezTo>
                  <a:pt x="10580201" y="2917643"/>
                  <a:pt x="10540372" y="2957472"/>
                  <a:pt x="10491240" y="2957472"/>
                </a:cubicBezTo>
                <a:lnTo>
                  <a:pt x="88961" y="2957472"/>
                </a:lnTo>
                <a:cubicBezTo>
                  <a:pt x="39829" y="2957472"/>
                  <a:pt x="0" y="2917643"/>
                  <a:pt x="0" y="2868511"/>
                </a:cubicBezTo>
                <a:lnTo>
                  <a:pt x="0" y="88961"/>
                </a:lnTo>
                <a:cubicBezTo>
                  <a:pt x="0" y="39829"/>
                  <a:pt x="39829" y="0"/>
                  <a:pt x="88961" y="0"/>
                </a:cubicBezTo>
                <a:close/>
              </a:path>
            </a:pathLst>
          </a:custGeom>
        </p:spPr>
      </p:pic>
      <p:sp>
        <p:nvSpPr>
          <p:cNvPr id="19459" name="Content Placeholder 2">
            <a:extLst>
              <a:ext uri="{FF2B5EF4-FFF2-40B4-BE49-F238E27FC236}">
                <a16:creationId xmlns:a16="http://schemas.microsoft.com/office/drawing/2014/main" id="{EC86DA22-A728-435E-84CE-C83D3238A905}"/>
              </a:ext>
            </a:extLst>
          </p:cNvPr>
          <p:cNvSpPr>
            <a:spLocks noGrp="1"/>
          </p:cNvSpPr>
          <p:nvPr>
            <p:ph idx="1"/>
          </p:nvPr>
        </p:nvSpPr>
        <p:spPr>
          <a:xfrm>
            <a:off x="593862" y="3422925"/>
            <a:ext cx="7921488" cy="2791606"/>
          </a:xfrm>
        </p:spPr>
        <p:txBody>
          <a:bodyPr>
            <a:normAutofit/>
          </a:bodyPr>
          <a:lstStyle/>
          <a:p>
            <a:pPr>
              <a:lnSpc>
                <a:spcPct val="90000"/>
              </a:lnSpc>
            </a:pPr>
            <a:r>
              <a:rPr lang="en-US" altLang="en-US" sz="2400"/>
              <a:t>Huge expansion of apprenticeships in recent years</a:t>
            </a:r>
            <a:endParaRPr lang="en-US" altLang="en-US" sz="2400">
              <a:cs typeface="Calibri"/>
            </a:endParaRPr>
          </a:p>
          <a:p>
            <a:pPr>
              <a:lnSpc>
                <a:spcPct val="90000"/>
              </a:lnSpc>
            </a:pPr>
            <a:r>
              <a:rPr lang="en-US" altLang="en-US" sz="2400"/>
              <a:t>Possible to do apprenticeships in areas such as Construction, Electrical, Engineering, Finance, Motor</a:t>
            </a:r>
            <a:r>
              <a:rPr lang="ga-IE" altLang="en-US" sz="2400"/>
              <a:t>, IT</a:t>
            </a:r>
            <a:r>
              <a:rPr lang="en-US" altLang="en-US" sz="2400"/>
              <a:t>, Accountancy and Hospitality.</a:t>
            </a:r>
            <a:endParaRPr lang="en-US" altLang="en-US" sz="2400">
              <a:cs typeface="Calibri"/>
            </a:endParaRPr>
          </a:p>
          <a:p>
            <a:pPr>
              <a:lnSpc>
                <a:spcPct val="90000"/>
              </a:lnSpc>
            </a:pPr>
            <a:r>
              <a:rPr lang="en-US" altLang="en-US" sz="2400"/>
              <a:t>Information available on </a:t>
            </a:r>
            <a:r>
              <a:rPr lang="en-US" altLang="en-US" sz="2400">
                <a:hlinkClick r:id="rId3"/>
              </a:rPr>
              <a:t>www.apprenticeship.ie</a:t>
            </a:r>
            <a:r>
              <a:rPr lang="en-US" altLang="en-US" sz="2400"/>
              <a:t> and </a:t>
            </a:r>
            <a:r>
              <a:rPr lang="en-US" altLang="en-US" sz="2400">
                <a:hlinkClick r:id="rId4"/>
              </a:rPr>
              <a:t>www.careersportal.ie</a:t>
            </a:r>
            <a:endParaRPr lang="en-US" altLang="en-US" sz="2400">
              <a:cs typeface="Calibri"/>
              <a:hlinkClick r:id="" action="ppaction://noaction"/>
            </a:endParaRPr>
          </a:p>
          <a:p>
            <a:pPr>
              <a:lnSpc>
                <a:spcPct val="90000"/>
              </a:lnSpc>
            </a:pPr>
            <a:r>
              <a:rPr lang="en-US" altLang="en-US" sz="2400"/>
              <a:t>On the job and college training (earn &amp; learn!).</a:t>
            </a:r>
            <a:endParaRPr lang="en-IE" altLang="en-US" sz="2400">
              <a:cs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1000">
              <a:srgbClr val="FFFF00"/>
            </a:gs>
            <a:gs pos="77000">
              <a:schemeClr val="accent1">
                <a:lumMod val="45000"/>
                <a:lumOff val="55000"/>
              </a:schemeClr>
            </a:gs>
            <a:gs pos="98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48C5BBAD-0D83-40BE-9E83-E3ABA983F3B3}"/>
              </a:ext>
            </a:extLst>
          </p:cNvPr>
          <p:cNvSpPr>
            <a:spLocks noGrp="1"/>
          </p:cNvSpPr>
          <p:nvPr>
            <p:ph type="title"/>
          </p:nvPr>
        </p:nvSpPr>
        <p:spPr>
          <a:xfrm>
            <a:off x="395288" y="215646"/>
            <a:ext cx="8288822" cy="477530"/>
          </a:xfrm>
          <a:solidFill>
            <a:schemeClr val="accent2">
              <a:lumMod val="20000"/>
              <a:lumOff val="80000"/>
            </a:schemeClr>
          </a:solidFill>
        </p:spPr>
        <p:txBody>
          <a:bodyPr/>
          <a:lstStyle/>
          <a:p>
            <a:pPr eaLnBrk="1" hangingPunct="1"/>
            <a:r>
              <a:rPr lang="en-IE" altLang="en-US"/>
              <a:t>Further Considerations…</a:t>
            </a:r>
          </a:p>
        </p:txBody>
      </p:sp>
      <p:sp>
        <p:nvSpPr>
          <p:cNvPr id="3" name="Content Placeholder 2">
            <a:extLst>
              <a:ext uri="{FF2B5EF4-FFF2-40B4-BE49-F238E27FC236}">
                <a16:creationId xmlns:a16="http://schemas.microsoft.com/office/drawing/2014/main" id="{14DB746F-6EEA-4837-9E18-5581AC451148}"/>
              </a:ext>
            </a:extLst>
          </p:cNvPr>
          <p:cNvSpPr>
            <a:spLocks noGrp="1"/>
          </p:cNvSpPr>
          <p:nvPr>
            <p:ph idx="1"/>
          </p:nvPr>
        </p:nvSpPr>
        <p:spPr>
          <a:xfrm>
            <a:off x="235974" y="825910"/>
            <a:ext cx="8657201" cy="5816444"/>
          </a:xfrm>
        </p:spPr>
        <p:txBody>
          <a:bodyPr rtlCol="0">
            <a:normAutofit fontScale="62500" lnSpcReduction="20000"/>
          </a:bodyPr>
          <a:lstStyle/>
          <a:p>
            <a:pPr marL="0" indent="0" algn="just" eaLnBrk="1" fontAlgn="auto" hangingPunct="1">
              <a:spcAft>
                <a:spcPts val="0"/>
              </a:spcAft>
              <a:buNone/>
              <a:defRPr/>
            </a:pPr>
            <a:r>
              <a:rPr lang="en-IE" b="1"/>
              <a:t>FEES: </a:t>
            </a:r>
          </a:p>
          <a:p>
            <a:pPr marL="0" indent="0">
              <a:buNone/>
            </a:pPr>
            <a:r>
              <a:rPr lang="en-IE" u="sng"/>
              <a:t>Tuition Fee</a:t>
            </a:r>
            <a:r>
              <a:rPr lang="en-IE"/>
              <a:t>: Paid by t</a:t>
            </a:r>
            <a:r>
              <a:rPr lang="en-GB"/>
              <a:t>he Department of Further and Higher Education, Research, Innovation and Science </a:t>
            </a:r>
            <a:r>
              <a:rPr lang="en-IE"/>
              <a:t>(will only be paid for each college year once – not for repeating a year). </a:t>
            </a:r>
            <a:r>
              <a:rPr lang="en-GB"/>
              <a:t>To qualify for free fees, you must meet criteria based on: Residence, Nationality and immigration status, Course requirements.</a:t>
            </a:r>
          </a:p>
          <a:p>
            <a:pPr marL="0" indent="0" algn="just" eaLnBrk="1" fontAlgn="auto" hangingPunct="1">
              <a:spcAft>
                <a:spcPts val="0"/>
              </a:spcAft>
              <a:buNone/>
              <a:defRPr/>
            </a:pPr>
            <a:endParaRPr lang="en-IE"/>
          </a:p>
          <a:p>
            <a:pPr marL="0" indent="0" algn="just" eaLnBrk="1" fontAlgn="auto" hangingPunct="1">
              <a:spcAft>
                <a:spcPts val="0"/>
              </a:spcAft>
              <a:buNone/>
              <a:defRPr/>
            </a:pPr>
            <a:r>
              <a:rPr lang="en-IE" u="sng"/>
              <a:t>Student Registration fee</a:t>
            </a:r>
            <a:r>
              <a:rPr lang="en-IE"/>
              <a:t>:  €2500. (if receiving the full grant students don’t pay this). If a student drops out they may be liable for fees; check cut-off dates with individual colleges. </a:t>
            </a:r>
          </a:p>
          <a:p>
            <a:pPr marL="0" indent="0" algn="just" eaLnBrk="1" fontAlgn="auto" hangingPunct="1">
              <a:spcAft>
                <a:spcPts val="0"/>
              </a:spcAft>
              <a:buNone/>
              <a:defRPr/>
            </a:pPr>
            <a:endParaRPr lang="en-IE"/>
          </a:p>
          <a:p>
            <a:pPr marL="0" indent="0" algn="just" eaLnBrk="1" fontAlgn="auto" hangingPunct="1">
              <a:spcAft>
                <a:spcPts val="0"/>
              </a:spcAft>
              <a:buFontTx/>
              <a:buNone/>
              <a:defRPr/>
            </a:pPr>
            <a:r>
              <a:rPr lang="en-IE" b="1"/>
              <a:t>ACCOMMODATION: </a:t>
            </a:r>
            <a:r>
              <a:rPr lang="en-IE"/>
              <a:t>Keep abreast of individual accommodation circumstances through their websites (lottery system/ online booking etc.)</a:t>
            </a:r>
          </a:p>
          <a:p>
            <a:pPr marL="0" indent="0" algn="just" eaLnBrk="1" fontAlgn="auto" hangingPunct="1">
              <a:spcAft>
                <a:spcPts val="0"/>
              </a:spcAft>
              <a:buFontTx/>
              <a:buNone/>
              <a:defRPr/>
            </a:pPr>
            <a:endParaRPr lang="en-US" b="1"/>
          </a:p>
          <a:p>
            <a:pPr marL="0" indent="0" algn="just" eaLnBrk="1" fontAlgn="auto" hangingPunct="1">
              <a:spcAft>
                <a:spcPts val="0"/>
              </a:spcAft>
              <a:buFontTx/>
              <a:buNone/>
              <a:defRPr/>
            </a:pPr>
            <a:r>
              <a:rPr lang="en-US" b="1"/>
              <a:t>Deferral: </a:t>
            </a:r>
            <a:r>
              <a:rPr lang="en-US"/>
              <a:t>All the colleges &amp; universities have different policies regarding deferrals and most expect a specific reason. If you received a CAO offer &amp; decide to defer, do not accept the offer. Contact the College Admissions mark “DEFERRED ENTRY” clearly in the email. If you have successfully deferred &amp; want to take your place, you will need to apply for the course through the CAO again the following year. You will need to put down your deferred course as your first and only choice; additional entries will forfeit your place and enter you back into the CAO lottery. </a:t>
            </a:r>
            <a:endParaRPr lang="en-IE">
              <a:cs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5395" y="270193"/>
            <a:ext cx="5716174" cy="725693"/>
          </a:xfrm>
          <a:solidFill>
            <a:schemeClr val="accent2">
              <a:lumMod val="60000"/>
              <a:lumOff val="40000"/>
            </a:schemeClr>
          </a:solidFill>
        </p:spPr>
        <p:txBody>
          <a:bodyPr/>
          <a:lstStyle/>
          <a:p>
            <a:r>
              <a:rPr lang="en-US"/>
              <a:t>Thank you for listening</a:t>
            </a:r>
            <a:endParaRPr lang="en-US">
              <a:cs typeface="Calibri"/>
            </a:endParaRPr>
          </a:p>
        </p:txBody>
      </p:sp>
      <p:sp>
        <p:nvSpPr>
          <p:cNvPr id="3" name="Content Placeholder 2"/>
          <p:cNvSpPr>
            <a:spLocks noGrp="1"/>
          </p:cNvSpPr>
          <p:nvPr>
            <p:ph idx="1"/>
          </p:nvPr>
        </p:nvSpPr>
        <p:spPr>
          <a:xfrm>
            <a:off x="830084" y="1327239"/>
            <a:ext cx="7183695" cy="4206160"/>
          </a:xfrm>
          <a:solidFill>
            <a:schemeClr val="accent2">
              <a:lumMod val="40000"/>
              <a:lumOff val="60000"/>
            </a:schemeClr>
          </a:solidFill>
        </p:spPr>
        <p:txBody>
          <a:bodyPr/>
          <a:lstStyle/>
          <a:p>
            <a:r>
              <a:rPr lang="en-US"/>
              <a:t>What is CAO?</a:t>
            </a:r>
          </a:p>
          <a:p>
            <a:r>
              <a:rPr lang="en-US"/>
              <a:t>What are CAO Requirements?</a:t>
            </a:r>
          </a:p>
          <a:p>
            <a:r>
              <a:rPr lang="en-US"/>
              <a:t>Importance of Researching Courses </a:t>
            </a:r>
          </a:p>
          <a:p>
            <a:r>
              <a:rPr lang="en-US"/>
              <a:t>CAO application, key dates &amp; offer stage</a:t>
            </a:r>
          </a:p>
          <a:p>
            <a:r>
              <a:rPr lang="en-US"/>
              <a:t>HEAR &amp; DARE access route to college</a:t>
            </a:r>
          </a:p>
          <a:p>
            <a:r>
              <a:rPr lang="en-US"/>
              <a:t>SUSI grant &amp; Scholarships</a:t>
            </a:r>
          </a:p>
          <a:p>
            <a:r>
              <a:rPr lang="en-US"/>
              <a:t>Alternative Options to CAO</a:t>
            </a:r>
          </a:p>
          <a:p>
            <a:endParaRPr lang="en-US">
              <a:cs typeface="Calibri"/>
            </a:endParaRPr>
          </a:p>
          <a:p>
            <a:endParaRPr lang="en-US"/>
          </a:p>
          <a:p>
            <a:endParaRPr lang="en-IE">
              <a:cs typeface="Calibri"/>
            </a:endParaRPr>
          </a:p>
        </p:txBody>
      </p:sp>
      <p:sp>
        <p:nvSpPr>
          <p:cNvPr id="4" name="Rectangle: Rounded Corners 3">
            <a:extLst>
              <a:ext uri="{FF2B5EF4-FFF2-40B4-BE49-F238E27FC236}">
                <a16:creationId xmlns:a16="http://schemas.microsoft.com/office/drawing/2014/main" id="{787AA982-BD2C-5C02-5781-7137423A5731}"/>
              </a:ext>
            </a:extLst>
          </p:cNvPr>
          <p:cNvSpPr/>
          <p:nvPr/>
        </p:nvSpPr>
        <p:spPr>
          <a:xfrm>
            <a:off x="907676" y="5899896"/>
            <a:ext cx="7042897" cy="80682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cs typeface="Calibri"/>
              </a:rPr>
              <a:t>trudy.carroll@borrisokanecc.ie</a:t>
            </a:r>
          </a:p>
        </p:txBody>
      </p:sp>
    </p:spTree>
    <p:extLst>
      <p:ext uri="{BB962C8B-B14F-4D97-AF65-F5344CB8AC3E}">
        <p14:creationId xmlns:p14="http://schemas.microsoft.com/office/powerpoint/2010/main" val="40162448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b">
            <a:normAutofit fontScale="90000"/>
          </a:bodyPr>
          <a:lstStyle/>
          <a:p>
            <a:pPr algn="l" eaLnBrk="1" hangingPunct="1">
              <a:lnSpc>
                <a:spcPct val="90000"/>
              </a:lnSpc>
            </a:pPr>
            <a:r>
              <a:rPr lang="en-US" sz="3700"/>
              <a:t>What is CAO?</a:t>
            </a:r>
            <a:br>
              <a:rPr lang="en-US" sz="3700"/>
            </a:br>
            <a:r>
              <a:rPr lang="en-US" sz="1800"/>
              <a:t>(Central Applications Office)</a:t>
            </a:r>
            <a:br>
              <a:rPr lang="en-US" sz="3700"/>
            </a:br>
            <a:endParaRPr lang="en-US" sz="3700"/>
          </a:p>
        </p:txBody>
      </p:sp>
      <p:sp>
        <p:nvSpPr>
          <p:cNvPr id="3" name="Content Placeholder 2"/>
          <p:cNvSpPr>
            <a:spLocks noGrp="1"/>
          </p:cNvSpPr>
          <p:nvPr>
            <p:ph idx="1"/>
          </p:nvPr>
        </p:nvSpPr>
        <p:spPr>
          <a:xfrm>
            <a:off x="395536" y="2708921"/>
            <a:ext cx="8229600" cy="4032448"/>
          </a:xfrm>
        </p:spPr>
        <p:txBody>
          <a:bodyPr/>
          <a:lstStyle/>
          <a:p>
            <a:r>
              <a:rPr lang="en-US" sz="2800"/>
              <a:t>CAO processes Irish college applications (incl. fee paying colleges)  </a:t>
            </a:r>
          </a:p>
          <a:p>
            <a:r>
              <a:rPr lang="en-US" sz="2800"/>
              <a:t>Students can complete 2 choice lists (level 6/7 ordinary degrees &amp; level 8 </a:t>
            </a:r>
            <a:r>
              <a:rPr lang="en-US" sz="2800" err="1"/>
              <a:t>honours</a:t>
            </a:r>
            <a:r>
              <a:rPr lang="en-US" sz="2800"/>
              <a:t> degrees)</a:t>
            </a:r>
          </a:p>
          <a:p>
            <a:r>
              <a:rPr lang="en-US" sz="2800"/>
              <a:t>Students can apply for up to 10 level 6/7 courses &amp; 10 level 8 courses</a:t>
            </a:r>
          </a:p>
          <a:p>
            <a:r>
              <a:rPr lang="en-US" sz="2800"/>
              <a:t>It is possible to receive an offer from both lists</a:t>
            </a:r>
          </a:p>
          <a:p>
            <a:endParaRPr lang="en-IE" sz="1600">
              <a:hlinkClick r:id="rId2"/>
            </a:endParaRPr>
          </a:p>
          <a:p>
            <a:pPr marL="0" indent="0">
              <a:buNone/>
            </a:pPr>
            <a:r>
              <a:rPr lang="en-IE" sz="1600">
                <a:hlinkClick r:id="rId2"/>
              </a:rPr>
              <a:t>https://careersportal.ie/school/cao_courses.php</a:t>
            </a:r>
            <a:endParaRPr lang="en-IE" sz="1600"/>
          </a:p>
        </p:txBody>
      </p:sp>
      <p:pic>
        <p:nvPicPr>
          <p:cNvPr id="1026" name="Picture 2" descr="NFQ">
            <a:extLst>
              <a:ext uri="{FF2B5EF4-FFF2-40B4-BE49-F238E27FC236}">
                <a16:creationId xmlns:a16="http://schemas.microsoft.com/office/drawing/2014/main" id="{295202CE-AD7A-4848-A6CA-88CC661A1A8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259660" y="162310"/>
            <a:ext cx="4573572" cy="2341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00492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D61E3-FE57-49AD-99A3-19D9314C7999}"/>
              </a:ext>
            </a:extLst>
          </p:cNvPr>
          <p:cNvSpPr>
            <a:spLocks noGrp="1"/>
          </p:cNvSpPr>
          <p:nvPr>
            <p:ph type="title"/>
          </p:nvPr>
        </p:nvSpPr>
        <p:spPr>
          <a:xfrm>
            <a:off x="150972" y="48868"/>
            <a:ext cx="3698939" cy="410787"/>
          </a:xfrm>
        </p:spPr>
        <p:txBody>
          <a:bodyPr/>
          <a:lstStyle/>
          <a:p>
            <a:r>
              <a:rPr lang="en-GB" sz="3600"/>
              <a:t>CAO Requirements </a:t>
            </a:r>
          </a:p>
        </p:txBody>
      </p:sp>
      <p:graphicFrame>
        <p:nvGraphicFramePr>
          <p:cNvPr id="7" name="Content Placeholder 6">
            <a:extLst>
              <a:ext uri="{FF2B5EF4-FFF2-40B4-BE49-F238E27FC236}">
                <a16:creationId xmlns:a16="http://schemas.microsoft.com/office/drawing/2014/main" id="{880F72AC-33F2-4C27-B5C4-97B755331FEF}"/>
              </a:ext>
            </a:extLst>
          </p:cNvPr>
          <p:cNvGraphicFramePr>
            <a:graphicFrameLocks noGrp="1"/>
          </p:cNvGraphicFramePr>
          <p:nvPr>
            <p:ph sz="quarter" idx="4"/>
            <p:extLst>
              <p:ext uri="{D42A27DB-BD31-4B8C-83A1-F6EECF244321}">
                <p14:modId xmlns:p14="http://schemas.microsoft.com/office/powerpoint/2010/main" val="3805857598"/>
              </p:ext>
            </p:extLst>
          </p:nvPr>
        </p:nvGraphicFramePr>
        <p:xfrm>
          <a:off x="150972" y="548680"/>
          <a:ext cx="4853076" cy="6192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7">
            <a:extLst>
              <a:ext uri="{FF2B5EF4-FFF2-40B4-BE49-F238E27FC236}">
                <a16:creationId xmlns:a16="http://schemas.microsoft.com/office/drawing/2014/main" id="{2876D813-0ECD-45E5-8D76-3FFC6BC9F32F}"/>
              </a:ext>
            </a:extLst>
          </p:cNvPr>
          <p:cNvPicPr>
            <a:picLocks noChangeAspect="1"/>
          </p:cNvPicPr>
          <p:nvPr/>
        </p:nvPicPr>
        <p:blipFill>
          <a:blip r:embed="rId7"/>
          <a:stretch>
            <a:fillRect/>
          </a:stretch>
        </p:blipFill>
        <p:spPr>
          <a:xfrm>
            <a:off x="4822277" y="1779317"/>
            <a:ext cx="4321723" cy="3150548"/>
          </a:xfrm>
          <a:prstGeom prst="rect">
            <a:avLst/>
          </a:prstGeom>
        </p:spPr>
      </p:pic>
      <p:sp>
        <p:nvSpPr>
          <p:cNvPr id="9" name="TextBox 8">
            <a:extLst>
              <a:ext uri="{FF2B5EF4-FFF2-40B4-BE49-F238E27FC236}">
                <a16:creationId xmlns:a16="http://schemas.microsoft.com/office/drawing/2014/main" id="{C92AE9E5-5398-4F83-9828-D95BF5A7D015}"/>
              </a:ext>
            </a:extLst>
          </p:cNvPr>
          <p:cNvSpPr txBox="1"/>
          <p:nvPr/>
        </p:nvSpPr>
        <p:spPr>
          <a:xfrm>
            <a:off x="5136811" y="5052555"/>
            <a:ext cx="3692654" cy="1800493"/>
          </a:xfrm>
          <a:prstGeom prst="rect">
            <a:avLst/>
          </a:prstGeom>
          <a:noFill/>
        </p:spPr>
        <p:txBody>
          <a:bodyPr wrap="square" rtlCol="0">
            <a:spAutoFit/>
          </a:bodyPr>
          <a:lstStyle/>
          <a:p>
            <a:pPr algn="ctr"/>
            <a:r>
              <a:rPr lang="en-GB" sz="1600" b="1"/>
              <a:t>NB Research is crucial (rash decisions re subjects/ levels can be costly)</a:t>
            </a:r>
          </a:p>
          <a:p>
            <a:pPr algn="ctr"/>
            <a:endParaRPr lang="en-GB" sz="1600" b="1"/>
          </a:p>
          <a:p>
            <a:r>
              <a:rPr lang="en-GB">
                <a:hlinkClick r:id="rId8"/>
              </a:rPr>
              <a:t>https://cc.careersportal.ie/courses/calculator/pointsCalculator.html#/</a:t>
            </a:r>
            <a:endParaRPr lang="en-GB"/>
          </a:p>
          <a:p>
            <a:endParaRPr lang="en-GB" sz="1100"/>
          </a:p>
        </p:txBody>
      </p:sp>
      <p:sp>
        <p:nvSpPr>
          <p:cNvPr id="6" name="Arrow: Down 5">
            <a:extLst>
              <a:ext uri="{FF2B5EF4-FFF2-40B4-BE49-F238E27FC236}">
                <a16:creationId xmlns:a16="http://schemas.microsoft.com/office/drawing/2014/main" id="{F2E7AB49-FFE9-4CE8-9954-E1BB621C3567}"/>
              </a:ext>
            </a:extLst>
          </p:cNvPr>
          <p:cNvSpPr/>
          <p:nvPr/>
        </p:nvSpPr>
        <p:spPr>
          <a:xfrm>
            <a:off x="5508104" y="254262"/>
            <a:ext cx="3096344" cy="1490456"/>
          </a:xfrm>
          <a:prstGeom prst="downArrow">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46A1737A-73F3-470B-B8D1-D2EAE26E8ADC}"/>
              </a:ext>
            </a:extLst>
          </p:cNvPr>
          <p:cNvSpPr txBox="1"/>
          <p:nvPr/>
        </p:nvSpPr>
        <p:spPr>
          <a:xfrm>
            <a:off x="6444208" y="434443"/>
            <a:ext cx="1224136" cy="923330"/>
          </a:xfrm>
          <a:prstGeom prst="rect">
            <a:avLst/>
          </a:prstGeom>
          <a:noFill/>
        </p:spPr>
        <p:txBody>
          <a:bodyPr wrap="square" rtlCol="0">
            <a:spAutoFit/>
          </a:bodyPr>
          <a:lstStyle/>
          <a:p>
            <a:pPr algn="ctr"/>
            <a:r>
              <a:rPr lang="en-GB"/>
              <a:t>How points are calculated</a:t>
            </a:r>
          </a:p>
        </p:txBody>
      </p:sp>
    </p:spTree>
    <p:extLst>
      <p:ext uri="{BB962C8B-B14F-4D97-AF65-F5344CB8AC3E}">
        <p14:creationId xmlns:p14="http://schemas.microsoft.com/office/powerpoint/2010/main" val="14412375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5536" y="404664"/>
            <a:ext cx="4896544" cy="1107504"/>
          </a:xfrm>
        </p:spPr>
        <p:txBody>
          <a:bodyPr anchor="ctr">
            <a:normAutofit/>
          </a:bodyPr>
          <a:lstStyle/>
          <a:p>
            <a:pPr>
              <a:lnSpc>
                <a:spcPct val="90000"/>
              </a:lnSpc>
            </a:pPr>
            <a:r>
              <a:rPr lang="en-IE" sz="3100"/>
              <a:t>RESEARCH!</a:t>
            </a:r>
            <a:br>
              <a:rPr lang="en-IE" sz="3100"/>
            </a:br>
            <a:r>
              <a:rPr lang="en-GB" sz="3100" i="1"/>
              <a:t>Make an </a:t>
            </a:r>
            <a:r>
              <a:rPr lang="en-GB" sz="3100" b="1"/>
              <a:t>Informed</a:t>
            </a:r>
            <a:r>
              <a:rPr lang="en-GB" sz="3100" i="1"/>
              <a:t> Decision</a:t>
            </a:r>
            <a:endParaRPr lang="en-IE" sz="3100"/>
          </a:p>
        </p:txBody>
      </p:sp>
      <p:pic>
        <p:nvPicPr>
          <p:cNvPr id="1026" name="Picture 2" descr="How To Choose The Right College Courses - YouTube"/>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5436096" y="260648"/>
            <a:ext cx="3456384" cy="18161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e 2"/>
          <p:cNvGraphicFramePr>
            <a:graphicFrameLocks noGrp="1"/>
          </p:cNvGraphicFramePr>
          <p:nvPr>
            <p:extLst>
              <p:ext uri="{D42A27DB-BD31-4B8C-83A1-F6EECF244321}">
                <p14:modId xmlns:p14="http://schemas.microsoft.com/office/powerpoint/2010/main" val="420050893"/>
              </p:ext>
            </p:extLst>
          </p:nvPr>
        </p:nvGraphicFramePr>
        <p:xfrm>
          <a:off x="427264" y="2348880"/>
          <a:ext cx="7961159" cy="4320480"/>
        </p:xfrm>
        <a:graphic>
          <a:graphicData uri="http://schemas.openxmlformats.org/drawingml/2006/table">
            <a:tbl>
              <a:tblPr firstRow="1" bandRow="1">
                <a:tableStyleId>{8A107856-5554-42FB-B03E-39F5DBC370BA}</a:tableStyleId>
              </a:tblPr>
              <a:tblGrid>
                <a:gridCol w="7961159">
                  <a:extLst>
                    <a:ext uri="{9D8B030D-6E8A-4147-A177-3AD203B41FA5}">
                      <a16:colId xmlns:a16="http://schemas.microsoft.com/office/drawing/2014/main" val="1507584227"/>
                    </a:ext>
                  </a:extLst>
                </a:gridCol>
              </a:tblGrid>
              <a:tr h="4320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800"/>
                        <a:t>Don’t assume knowledge of a course by its title! </a:t>
                      </a:r>
                    </a:p>
                  </a:txBody>
                  <a:tcPr/>
                </a:tc>
                <a:extLst>
                  <a:ext uri="{0D108BD9-81ED-4DB2-BD59-A6C34878D82A}">
                    <a16:rowId xmlns:a16="http://schemas.microsoft.com/office/drawing/2014/main" val="3388899708"/>
                  </a:ext>
                </a:extLst>
              </a:tr>
              <a:tr h="432048">
                <a:tc>
                  <a:txBody>
                    <a:bodyPr/>
                    <a:lstStyle/>
                    <a:p>
                      <a:pPr marL="0" marR="0" lvl="0" indent="0" algn="l" rtl="0" eaLnBrk="1" fontAlgn="auto" latinLnBrk="0" hangingPunct="1">
                        <a:lnSpc>
                          <a:spcPct val="100000"/>
                        </a:lnSpc>
                        <a:spcBef>
                          <a:spcPts val="0"/>
                        </a:spcBef>
                        <a:spcAft>
                          <a:spcPts val="0"/>
                        </a:spcAft>
                        <a:buClrTx/>
                        <a:buSzTx/>
                        <a:buFontTx/>
                        <a:buNone/>
                      </a:pPr>
                      <a:r>
                        <a:rPr lang="en-IE" sz="1800" b="1"/>
                        <a:t>Don’t choose a course / college based on friend’s choices!</a:t>
                      </a:r>
                      <a:endParaRPr lang="en-IE" b="1"/>
                    </a:p>
                  </a:txBody>
                  <a:tcPr/>
                </a:tc>
                <a:extLst>
                  <a:ext uri="{0D108BD9-81ED-4DB2-BD59-A6C34878D82A}">
                    <a16:rowId xmlns:a16="http://schemas.microsoft.com/office/drawing/2014/main" val="3050165423"/>
                  </a:ext>
                </a:extLst>
              </a:tr>
              <a:tr h="4320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800" b="1"/>
                        <a:t>Research the modules across the 3 / 4 year degree</a:t>
                      </a:r>
                    </a:p>
                  </a:txBody>
                  <a:tcPr/>
                </a:tc>
                <a:extLst>
                  <a:ext uri="{0D108BD9-81ED-4DB2-BD59-A6C34878D82A}">
                    <a16:rowId xmlns:a16="http://schemas.microsoft.com/office/drawing/2014/main" val="3114664651"/>
                  </a:ext>
                </a:extLst>
              </a:tr>
              <a:tr h="4320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800" b="1"/>
                        <a:t>Are there work experience or year abroad options?</a:t>
                      </a:r>
                    </a:p>
                  </a:txBody>
                  <a:tcPr/>
                </a:tc>
                <a:extLst>
                  <a:ext uri="{0D108BD9-81ED-4DB2-BD59-A6C34878D82A}">
                    <a16:rowId xmlns:a16="http://schemas.microsoft.com/office/drawing/2014/main" val="1709997396"/>
                  </a:ext>
                </a:extLst>
              </a:tr>
              <a:tr h="432048">
                <a:tc>
                  <a:txBody>
                    <a:bodyPr/>
                    <a:lstStyle/>
                    <a:p>
                      <a:pPr marL="0" marR="0" lvl="0" indent="0" algn="l" rtl="0" eaLnBrk="1" fontAlgn="auto" latinLnBrk="0" hangingPunct="1">
                        <a:lnSpc>
                          <a:spcPct val="100000"/>
                        </a:lnSpc>
                        <a:spcBef>
                          <a:spcPts val="0"/>
                        </a:spcBef>
                        <a:spcAft>
                          <a:spcPts val="0"/>
                        </a:spcAft>
                        <a:buClrTx/>
                        <a:buSzTx/>
                        <a:buFontTx/>
                        <a:buNone/>
                      </a:pPr>
                      <a:r>
                        <a:rPr lang="en-IE" sz="1800" b="1"/>
                        <a:t>How will you be examined (group work / lab/ presentations)?</a:t>
                      </a:r>
                    </a:p>
                  </a:txBody>
                  <a:tcPr/>
                </a:tc>
                <a:extLst>
                  <a:ext uri="{0D108BD9-81ED-4DB2-BD59-A6C34878D82A}">
                    <a16:rowId xmlns:a16="http://schemas.microsoft.com/office/drawing/2014/main" val="2892097650"/>
                  </a:ext>
                </a:extLst>
              </a:tr>
              <a:tr h="432048">
                <a:tc>
                  <a:txBody>
                    <a:bodyPr/>
                    <a:lstStyle/>
                    <a:p>
                      <a:pPr marL="0" marR="0" lvl="0" indent="0" algn="l" rtl="0" eaLnBrk="1" fontAlgn="auto" latinLnBrk="0" hangingPunct="1">
                        <a:lnSpc>
                          <a:spcPct val="100000"/>
                        </a:lnSpc>
                        <a:spcBef>
                          <a:spcPts val="0"/>
                        </a:spcBef>
                        <a:spcAft>
                          <a:spcPts val="0"/>
                        </a:spcAft>
                        <a:buClrTx/>
                        <a:buSzTx/>
                        <a:buFontTx/>
                        <a:buNone/>
                      </a:pPr>
                      <a:r>
                        <a:rPr lang="en-GB" sz="1800" b="1"/>
                        <a:t>Get the college prospectus / Check college websites</a:t>
                      </a:r>
                    </a:p>
                  </a:txBody>
                  <a:tcPr/>
                </a:tc>
                <a:extLst>
                  <a:ext uri="{0D108BD9-81ED-4DB2-BD59-A6C34878D82A}">
                    <a16:rowId xmlns:a16="http://schemas.microsoft.com/office/drawing/2014/main" val="3297899981"/>
                  </a:ext>
                </a:extLst>
              </a:tr>
              <a:tr h="432048">
                <a:tc>
                  <a:txBody>
                    <a:bodyPr/>
                    <a:lstStyle/>
                    <a:p>
                      <a:pPr marL="0" marR="0" lvl="0" indent="0" algn="l" rtl="0" eaLnBrk="1" fontAlgn="auto" latinLnBrk="0" hangingPunct="1">
                        <a:lnSpc>
                          <a:spcPct val="100000"/>
                        </a:lnSpc>
                        <a:spcBef>
                          <a:spcPts val="0"/>
                        </a:spcBef>
                        <a:spcAft>
                          <a:spcPts val="0"/>
                        </a:spcAft>
                        <a:buClrTx/>
                        <a:buSzTx/>
                        <a:buFontTx/>
                        <a:buNone/>
                      </a:pPr>
                      <a:r>
                        <a:rPr lang="en-GB" sz="1800" b="1"/>
                        <a:t>Go to the Open / Taster Days </a:t>
                      </a:r>
                      <a:endParaRPr lang="en-GB"/>
                    </a:p>
                  </a:txBody>
                  <a:tcPr/>
                </a:tc>
                <a:extLst>
                  <a:ext uri="{0D108BD9-81ED-4DB2-BD59-A6C34878D82A}">
                    <a16:rowId xmlns:a16="http://schemas.microsoft.com/office/drawing/2014/main" val="3725581821"/>
                  </a:ext>
                </a:extLst>
              </a:tr>
              <a:tr h="4320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a:t>Consider the subjects you enjoy and excel in</a:t>
                      </a:r>
                    </a:p>
                  </a:txBody>
                  <a:tcPr/>
                </a:tc>
                <a:extLst>
                  <a:ext uri="{0D108BD9-81ED-4DB2-BD59-A6C34878D82A}">
                    <a16:rowId xmlns:a16="http://schemas.microsoft.com/office/drawing/2014/main" val="426941332"/>
                  </a:ext>
                </a:extLst>
              </a:tr>
              <a:tr h="4320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a:t>Talk to students and friends who have completed the course</a:t>
                      </a:r>
                    </a:p>
                  </a:txBody>
                  <a:tcPr/>
                </a:tc>
                <a:extLst>
                  <a:ext uri="{0D108BD9-81ED-4DB2-BD59-A6C34878D82A}">
                    <a16:rowId xmlns:a16="http://schemas.microsoft.com/office/drawing/2014/main" val="4280583721"/>
                  </a:ext>
                </a:extLst>
              </a:tr>
              <a:tr h="4320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a:t>Discuss it with Guidance Counsellor</a:t>
                      </a:r>
                      <a:endParaRPr lang="en-IE" sz="1800" b="1"/>
                    </a:p>
                  </a:txBody>
                  <a:tcPr/>
                </a:tc>
                <a:extLst>
                  <a:ext uri="{0D108BD9-81ED-4DB2-BD59-A6C34878D82A}">
                    <a16:rowId xmlns:a16="http://schemas.microsoft.com/office/drawing/2014/main" val="532065206"/>
                  </a:ext>
                </a:extLst>
              </a:tr>
            </a:tbl>
          </a:graphicData>
        </a:graphic>
      </p:graphicFrame>
    </p:spTree>
    <p:extLst>
      <p:ext uri="{BB962C8B-B14F-4D97-AF65-F5344CB8AC3E}">
        <p14:creationId xmlns:p14="http://schemas.microsoft.com/office/powerpoint/2010/main" val="8803108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rrow: Right 13">
            <a:extLst>
              <a:ext uri="{FF2B5EF4-FFF2-40B4-BE49-F238E27FC236}">
                <a16:creationId xmlns:a16="http://schemas.microsoft.com/office/drawing/2014/main" id="{17B3C4C4-715D-4028-8834-DC0E26F693A0}"/>
              </a:ext>
            </a:extLst>
          </p:cNvPr>
          <p:cNvSpPr/>
          <p:nvPr/>
        </p:nvSpPr>
        <p:spPr>
          <a:xfrm>
            <a:off x="395536" y="4221088"/>
            <a:ext cx="6048672" cy="2466208"/>
          </a:xfrm>
          <a:prstGeom prst="right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a:solidFill>
                  <a:schemeClr val="tx1"/>
                </a:solidFill>
              </a:rPr>
              <a:t>Visit the Book of Modules page and type the module code to access a detailed description of credit weighting, learning outcomes, form of assessment etc.</a:t>
            </a:r>
          </a:p>
        </p:txBody>
      </p:sp>
      <p:sp>
        <p:nvSpPr>
          <p:cNvPr id="7" name="Rectangle 6"/>
          <p:cNvSpPr/>
          <p:nvPr/>
        </p:nvSpPr>
        <p:spPr>
          <a:xfrm>
            <a:off x="6845422" y="4869160"/>
            <a:ext cx="1894339" cy="923330"/>
          </a:xfrm>
          <a:prstGeom prst="rect">
            <a:avLst/>
          </a:prstGeom>
          <a:solidFill>
            <a:schemeClr val="accent2">
              <a:lumMod val="60000"/>
              <a:lumOff val="40000"/>
            </a:schemeClr>
          </a:solidFill>
        </p:spPr>
        <p:txBody>
          <a:bodyPr wrap="square">
            <a:spAutoFit/>
          </a:bodyPr>
          <a:lstStyle/>
          <a:p>
            <a:r>
              <a:rPr lang="en-IE">
                <a:hlinkClick r:id="rId2"/>
              </a:rPr>
              <a:t>https://bookofmodules.ul.ie/Default.aspx</a:t>
            </a:r>
            <a:endParaRPr lang="en-IE"/>
          </a:p>
        </p:txBody>
      </p:sp>
      <p:sp>
        <p:nvSpPr>
          <p:cNvPr id="8" name="Right Arrow 7"/>
          <p:cNvSpPr/>
          <p:nvPr/>
        </p:nvSpPr>
        <p:spPr>
          <a:xfrm flipH="1">
            <a:off x="6012160" y="1268760"/>
            <a:ext cx="2736304" cy="1970945"/>
          </a:xfrm>
          <a:prstGeom prst="rightArrow">
            <a:avLst/>
          </a:prstGeom>
          <a:solidFill>
            <a:schemeClr val="accent2">
              <a:lumMod val="40000"/>
              <a:lumOff val="6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000">
                <a:solidFill>
                  <a:schemeClr val="tx1"/>
                </a:solidFill>
              </a:rPr>
              <a:t>Module list per semester: Nursing in UL (LM 150)</a:t>
            </a:r>
            <a:endParaRPr lang="en-IE" sz="2000">
              <a:solidFill>
                <a:schemeClr val="tx1"/>
              </a:solidFill>
            </a:endParaRPr>
          </a:p>
        </p:txBody>
      </p:sp>
      <p:sp>
        <p:nvSpPr>
          <p:cNvPr id="2" name="Title 1">
            <a:extLst>
              <a:ext uri="{FF2B5EF4-FFF2-40B4-BE49-F238E27FC236}">
                <a16:creationId xmlns:a16="http://schemas.microsoft.com/office/drawing/2014/main" id="{16F78C65-DDDA-4933-BB0B-4D822C392E0E}"/>
              </a:ext>
            </a:extLst>
          </p:cNvPr>
          <p:cNvSpPr>
            <a:spLocks noGrp="1"/>
          </p:cNvSpPr>
          <p:nvPr>
            <p:ph type="title"/>
          </p:nvPr>
        </p:nvSpPr>
        <p:spPr>
          <a:xfrm>
            <a:off x="122153" y="116632"/>
            <a:ext cx="8855433" cy="648071"/>
          </a:xfrm>
          <a:solidFill>
            <a:schemeClr val="accent2">
              <a:lumMod val="75000"/>
            </a:schemeClr>
          </a:solidFill>
        </p:spPr>
        <p:txBody>
          <a:bodyPr/>
          <a:lstStyle/>
          <a:p>
            <a:r>
              <a:rPr lang="en-US" sz="2800" b="1">
                <a:solidFill>
                  <a:schemeClr val="bg1"/>
                </a:solidFill>
              </a:rPr>
              <a:t>Use college websites to research modules</a:t>
            </a:r>
            <a:endParaRPr lang="en-GB" sz="6000" b="1">
              <a:solidFill>
                <a:schemeClr val="bg1"/>
              </a:solidFill>
            </a:endParaRPr>
          </a:p>
        </p:txBody>
      </p:sp>
      <p:pic>
        <p:nvPicPr>
          <p:cNvPr id="4" name="Picture 3"/>
          <p:cNvPicPr>
            <a:picLocks noChangeAspect="1"/>
          </p:cNvPicPr>
          <p:nvPr/>
        </p:nvPicPr>
        <p:blipFill>
          <a:blip r:embed="rId3"/>
          <a:stretch>
            <a:fillRect/>
          </a:stretch>
        </p:blipFill>
        <p:spPr>
          <a:xfrm>
            <a:off x="257920" y="908720"/>
            <a:ext cx="5682232" cy="3120373"/>
          </a:xfrm>
          <a:prstGeom prst="rect">
            <a:avLst/>
          </a:prstGeom>
        </p:spPr>
      </p:pic>
    </p:spTree>
    <p:extLst>
      <p:ext uri="{BB962C8B-B14F-4D97-AF65-F5344CB8AC3E}">
        <p14:creationId xmlns:p14="http://schemas.microsoft.com/office/powerpoint/2010/main" val="42255106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9A563-1152-46E6-B707-9F7150F1A12E}"/>
              </a:ext>
            </a:extLst>
          </p:cNvPr>
          <p:cNvSpPr>
            <a:spLocks noGrp="1"/>
          </p:cNvSpPr>
          <p:nvPr>
            <p:ph type="title"/>
          </p:nvPr>
        </p:nvSpPr>
        <p:spPr>
          <a:xfrm>
            <a:off x="443135" y="5492808"/>
            <a:ext cx="3816424" cy="1070992"/>
          </a:xfrm>
          <a:solidFill>
            <a:srgbClr val="FFC000"/>
          </a:solidFill>
        </p:spPr>
        <p:txBody>
          <a:bodyPr/>
          <a:lstStyle/>
          <a:p>
            <a:br>
              <a:rPr lang="en-GB" sz="2000"/>
            </a:br>
            <a:r>
              <a:rPr lang="en-GB" sz="2000"/>
              <a:t>Be Informed</a:t>
            </a:r>
            <a:br>
              <a:rPr lang="en-GB" sz="2000"/>
            </a:br>
            <a:r>
              <a:rPr lang="en-IE" sz="2000">
                <a:hlinkClick r:id="rId2"/>
              </a:rPr>
              <a:t>https://www.borrisokanecc.ie/</a:t>
            </a:r>
            <a:br>
              <a:rPr lang="en-IE" sz="2000"/>
            </a:br>
            <a:endParaRPr lang="en-GB" sz="2000"/>
          </a:p>
        </p:txBody>
      </p:sp>
      <p:sp>
        <p:nvSpPr>
          <p:cNvPr id="3" name="Up Arrow Callout 2"/>
          <p:cNvSpPr/>
          <p:nvPr/>
        </p:nvSpPr>
        <p:spPr>
          <a:xfrm>
            <a:off x="4929232" y="4969813"/>
            <a:ext cx="3790456" cy="1584176"/>
          </a:xfrm>
          <a:prstGeom prst="upArrow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Keep checking our school Careers webpage for regular updates on open days &amp; deadlines</a:t>
            </a:r>
            <a:endParaRPr lang="en-IE">
              <a:solidFill>
                <a:schemeClr val="tx1"/>
              </a:solidFill>
            </a:endParaRPr>
          </a:p>
        </p:txBody>
      </p:sp>
      <p:pic>
        <p:nvPicPr>
          <p:cNvPr id="6" name="Picture 5">
            <a:extLst>
              <a:ext uri="{FF2B5EF4-FFF2-40B4-BE49-F238E27FC236}">
                <a16:creationId xmlns:a16="http://schemas.microsoft.com/office/drawing/2014/main" id="{201B9639-0744-76D6-30A7-DE0974E6EDB8}"/>
              </a:ext>
            </a:extLst>
          </p:cNvPr>
          <p:cNvPicPr>
            <a:picLocks noChangeAspect="1"/>
          </p:cNvPicPr>
          <p:nvPr/>
        </p:nvPicPr>
        <p:blipFill>
          <a:blip r:embed="rId3"/>
          <a:stretch>
            <a:fillRect/>
          </a:stretch>
        </p:blipFill>
        <p:spPr>
          <a:xfrm>
            <a:off x="0" y="519316"/>
            <a:ext cx="9144000" cy="4450497"/>
          </a:xfrm>
          <a:prstGeom prst="rect">
            <a:avLst/>
          </a:prstGeom>
        </p:spPr>
      </p:pic>
    </p:spTree>
    <p:extLst>
      <p:ext uri="{BB962C8B-B14F-4D97-AF65-F5344CB8AC3E}">
        <p14:creationId xmlns:p14="http://schemas.microsoft.com/office/powerpoint/2010/main" val="20008696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D6DEE-0DBA-446F-98F8-F42C6F6FB642}"/>
              </a:ext>
            </a:extLst>
          </p:cNvPr>
          <p:cNvSpPr>
            <a:spLocks noGrp="1"/>
          </p:cNvSpPr>
          <p:nvPr>
            <p:ph type="title"/>
          </p:nvPr>
        </p:nvSpPr>
        <p:spPr>
          <a:xfrm>
            <a:off x="35496" y="274638"/>
            <a:ext cx="8651304" cy="1143000"/>
          </a:xfrm>
        </p:spPr>
        <p:txBody>
          <a:bodyPr/>
          <a:lstStyle/>
          <a:p>
            <a:r>
              <a:rPr lang="en-IE" b="1"/>
              <a:t>Why Research is Crucial</a:t>
            </a:r>
            <a:br>
              <a:rPr lang="en-GB"/>
            </a:br>
            <a:r>
              <a:rPr lang="en-GB"/>
              <a:t>Zurich Cost of Education Survey 2023</a:t>
            </a:r>
          </a:p>
        </p:txBody>
      </p:sp>
      <p:sp>
        <p:nvSpPr>
          <p:cNvPr id="7" name="Content Placeholder 6">
            <a:extLst>
              <a:ext uri="{FF2B5EF4-FFF2-40B4-BE49-F238E27FC236}">
                <a16:creationId xmlns:a16="http://schemas.microsoft.com/office/drawing/2014/main" id="{AF3D7EFD-FCCC-4C90-93E5-A8904BB03D76}"/>
              </a:ext>
            </a:extLst>
          </p:cNvPr>
          <p:cNvSpPr>
            <a:spLocks noGrp="1"/>
          </p:cNvSpPr>
          <p:nvPr>
            <p:ph sz="quarter" idx="4"/>
          </p:nvPr>
        </p:nvSpPr>
        <p:spPr>
          <a:xfrm>
            <a:off x="7046005" y="2726559"/>
            <a:ext cx="1956874" cy="1763053"/>
          </a:xfrm>
          <a:solidFill>
            <a:schemeClr val="accent1">
              <a:lumMod val="40000"/>
              <a:lumOff val="60000"/>
            </a:schemeClr>
          </a:solidFill>
        </p:spPr>
        <p:txBody>
          <a:bodyPr/>
          <a:lstStyle/>
          <a:p>
            <a:r>
              <a:rPr lang="en-IE" sz="2400">
                <a:solidFill>
                  <a:srgbClr val="212121"/>
                </a:solidFill>
                <a:latin typeface="Calibri" panose="020F0502020204030204" pitchFamily="34" charset="0"/>
                <a:ea typeface="Times New Roman" panose="02020603050405020304" pitchFamily="18" charset="0"/>
              </a:rPr>
              <a:t>Cost of college</a:t>
            </a:r>
          </a:p>
          <a:p>
            <a:r>
              <a:rPr lang="en-IE" sz="2400">
                <a:solidFill>
                  <a:srgbClr val="212121"/>
                </a:solidFill>
                <a:latin typeface="Calibri"/>
                <a:ea typeface="Calibri" panose="020F0502020204030204" pitchFamily="34" charset="0"/>
                <a:cs typeface="Calibri"/>
              </a:rPr>
              <a:t>Cost of </a:t>
            </a:r>
            <a:r>
              <a:rPr lang="en-IE">
                <a:solidFill>
                  <a:srgbClr val="212121"/>
                </a:solidFill>
                <a:latin typeface="Calibri"/>
                <a:ea typeface="Calibri" panose="020F0502020204030204" pitchFamily="34" charset="0"/>
                <a:cs typeface="Calibri"/>
              </a:rPr>
              <a:t>repeating</a:t>
            </a:r>
            <a:endParaRPr lang="en-IE" sz="2400">
              <a:solidFill>
                <a:srgbClr val="212121"/>
              </a:solidFill>
              <a:latin typeface="Calibri" panose="020F0502020204030204" pitchFamily="34" charset="0"/>
              <a:ea typeface="Calibri" panose="020F0502020204030204" pitchFamily="34" charset="0"/>
              <a:cs typeface="Calibri"/>
            </a:endParaRPr>
          </a:p>
        </p:txBody>
      </p:sp>
      <p:pic>
        <p:nvPicPr>
          <p:cNvPr id="5" name="Content Placeholder 4"/>
          <p:cNvPicPr>
            <a:picLocks noGrp="1" noChangeAspect="1"/>
          </p:cNvPicPr>
          <p:nvPr>
            <p:ph sz="half" idx="2"/>
          </p:nvPr>
        </p:nvPicPr>
        <p:blipFill rotWithShape="1">
          <a:blip r:embed="rId2"/>
          <a:srcRect l="33333" t="19672" r="24691" b="4918"/>
          <a:stretch/>
        </p:blipFill>
        <p:spPr>
          <a:xfrm>
            <a:off x="38609" y="1628800"/>
            <a:ext cx="6780165" cy="5023048"/>
          </a:xfrm>
          <a:prstGeom prst="rect">
            <a:avLst/>
          </a:prstGeom>
        </p:spPr>
      </p:pic>
    </p:spTree>
    <p:extLst>
      <p:ext uri="{BB962C8B-B14F-4D97-AF65-F5344CB8AC3E}">
        <p14:creationId xmlns:p14="http://schemas.microsoft.com/office/powerpoint/2010/main" val="14434153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972" t="8219" r="3806" b="4109"/>
          <a:stretch/>
        </p:blipFill>
        <p:spPr>
          <a:xfrm>
            <a:off x="611560" y="28539"/>
            <a:ext cx="7967608" cy="4968552"/>
          </a:xfrm>
          <a:prstGeom prst="rect">
            <a:avLst/>
          </a:prstGeom>
        </p:spPr>
      </p:pic>
      <p:sp>
        <p:nvSpPr>
          <p:cNvPr id="4" name="Rectangle 3"/>
          <p:cNvSpPr/>
          <p:nvPr/>
        </p:nvSpPr>
        <p:spPr>
          <a:xfrm>
            <a:off x="6228184" y="571117"/>
            <a:ext cx="2808312" cy="400110"/>
          </a:xfrm>
          <a:prstGeom prst="rect">
            <a:avLst/>
          </a:prstGeom>
          <a:solidFill>
            <a:schemeClr val="accent2">
              <a:lumMod val="60000"/>
              <a:lumOff val="40000"/>
            </a:schemeClr>
          </a:solidFill>
        </p:spPr>
        <p:txBody>
          <a:bodyPr wrap="square">
            <a:spAutoFit/>
          </a:bodyPr>
          <a:lstStyle/>
          <a:p>
            <a:r>
              <a:rPr lang="en-IE" sz="2000">
                <a:hlinkClick r:id="rId3"/>
              </a:rPr>
              <a:t>https://careersportal.ie/</a:t>
            </a:r>
            <a:endParaRPr lang="en-IE" sz="2000"/>
          </a:p>
        </p:txBody>
      </p:sp>
      <p:cxnSp>
        <p:nvCxnSpPr>
          <p:cNvPr id="5" name="Straight Arrow Connector 4"/>
          <p:cNvCxnSpPr/>
          <p:nvPr/>
        </p:nvCxnSpPr>
        <p:spPr>
          <a:xfrm>
            <a:off x="3347864" y="4821969"/>
            <a:ext cx="0" cy="72008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699792" y="5542049"/>
            <a:ext cx="2232248" cy="261610"/>
          </a:xfrm>
          <a:prstGeom prst="rect">
            <a:avLst/>
          </a:prstGeom>
          <a:noFill/>
          <a:ln>
            <a:solidFill>
              <a:srgbClr val="FF0000"/>
            </a:solidFill>
          </a:ln>
        </p:spPr>
        <p:txBody>
          <a:bodyPr wrap="square" rtlCol="0">
            <a:spAutoFit/>
          </a:bodyPr>
          <a:lstStyle/>
          <a:p>
            <a:r>
              <a:rPr lang="en-US" sz="1100"/>
              <a:t>CAO Course Code</a:t>
            </a:r>
            <a:endParaRPr lang="en-IE" sz="1100"/>
          </a:p>
        </p:txBody>
      </p:sp>
      <p:cxnSp>
        <p:nvCxnSpPr>
          <p:cNvPr id="8" name="Straight Arrow Connector 7"/>
          <p:cNvCxnSpPr/>
          <p:nvPr/>
        </p:nvCxnSpPr>
        <p:spPr>
          <a:xfrm>
            <a:off x="5796136" y="4997091"/>
            <a:ext cx="0" cy="58767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068202" y="5630142"/>
            <a:ext cx="1712484" cy="261610"/>
          </a:xfrm>
          <a:prstGeom prst="rect">
            <a:avLst/>
          </a:prstGeom>
          <a:noFill/>
          <a:ln>
            <a:solidFill>
              <a:srgbClr val="FF0000"/>
            </a:solidFill>
          </a:ln>
        </p:spPr>
        <p:txBody>
          <a:bodyPr wrap="square" rtlCol="0">
            <a:spAutoFit/>
          </a:bodyPr>
          <a:lstStyle/>
          <a:p>
            <a:r>
              <a:rPr lang="en-US" sz="1100"/>
              <a:t>NFQ Level of Degree</a:t>
            </a:r>
            <a:endParaRPr lang="en-IE" sz="1100"/>
          </a:p>
        </p:txBody>
      </p:sp>
      <p:cxnSp>
        <p:nvCxnSpPr>
          <p:cNvPr id="12" name="Straight Arrow Connector 11"/>
          <p:cNvCxnSpPr/>
          <p:nvPr/>
        </p:nvCxnSpPr>
        <p:spPr>
          <a:xfrm flipV="1">
            <a:off x="6780686" y="2060848"/>
            <a:ext cx="0" cy="72008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323812" y="1607270"/>
            <a:ext cx="2926025" cy="430887"/>
          </a:xfrm>
          <a:prstGeom prst="rect">
            <a:avLst/>
          </a:prstGeom>
          <a:noFill/>
          <a:ln>
            <a:solidFill>
              <a:srgbClr val="FF0000"/>
            </a:solidFill>
          </a:ln>
        </p:spPr>
        <p:txBody>
          <a:bodyPr wrap="square" rtlCol="0">
            <a:spAutoFit/>
          </a:bodyPr>
          <a:lstStyle/>
          <a:p>
            <a:r>
              <a:rPr lang="en-US" sz="1100"/>
              <a:t>QQI link: a level 5/6 PLC course offering an alternative entry route to the course</a:t>
            </a:r>
          </a:p>
        </p:txBody>
      </p:sp>
      <p:cxnSp>
        <p:nvCxnSpPr>
          <p:cNvPr id="15" name="Straight Arrow Connector 14"/>
          <p:cNvCxnSpPr/>
          <p:nvPr/>
        </p:nvCxnSpPr>
        <p:spPr>
          <a:xfrm>
            <a:off x="7524328" y="4997091"/>
            <a:ext cx="0" cy="58767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164288" y="5630142"/>
            <a:ext cx="1728192" cy="600164"/>
          </a:xfrm>
          <a:prstGeom prst="rect">
            <a:avLst/>
          </a:prstGeom>
          <a:noFill/>
          <a:ln>
            <a:solidFill>
              <a:srgbClr val="FF0000"/>
            </a:solidFill>
          </a:ln>
        </p:spPr>
        <p:txBody>
          <a:bodyPr wrap="square" rtlCol="0">
            <a:spAutoFit/>
          </a:bodyPr>
          <a:lstStyle/>
          <a:p>
            <a:pPr algn="ctr"/>
            <a:r>
              <a:rPr lang="en-US" sz="1100"/>
              <a:t>CAO Points &amp; indication of increase/ decrease from previous year</a:t>
            </a:r>
            <a:endParaRPr lang="en-IE" sz="1100"/>
          </a:p>
        </p:txBody>
      </p:sp>
      <p:cxnSp>
        <p:nvCxnSpPr>
          <p:cNvPr id="18" name="Straight Arrow Connector 17"/>
          <p:cNvCxnSpPr/>
          <p:nvPr/>
        </p:nvCxnSpPr>
        <p:spPr>
          <a:xfrm flipH="1">
            <a:off x="1259632" y="4293096"/>
            <a:ext cx="1008112" cy="99783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0" y="5290926"/>
            <a:ext cx="1619673" cy="430887"/>
          </a:xfrm>
          <a:prstGeom prst="rect">
            <a:avLst/>
          </a:prstGeom>
          <a:noFill/>
          <a:ln>
            <a:solidFill>
              <a:srgbClr val="FF0000"/>
            </a:solidFill>
          </a:ln>
        </p:spPr>
        <p:txBody>
          <a:bodyPr wrap="square" rtlCol="0">
            <a:spAutoFit/>
          </a:bodyPr>
          <a:lstStyle/>
          <a:p>
            <a:pPr algn="ctr"/>
            <a:r>
              <a:rPr lang="en-US" sz="1100"/>
              <a:t>Narrows search to type of course provider</a:t>
            </a:r>
            <a:endParaRPr lang="en-IE" sz="1100"/>
          </a:p>
        </p:txBody>
      </p:sp>
      <p:cxnSp>
        <p:nvCxnSpPr>
          <p:cNvPr id="21" name="Straight Arrow Connector 20"/>
          <p:cNvCxnSpPr/>
          <p:nvPr/>
        </p:nvCxnSpPr>
        <p:spPr>
          <a:xfrm>
            <a:off x="395536" y="2060848"/>
            <a:ext cx="630324" cy="36004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87499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5D57EED764DC24393CC6B70C8073421" ma:contentTypeVersion="39" ma:contentTypeDescription="Create a new document." ma:contentTypeScope="" ma:versionID="31fa1e95618bcaf946df489dbbbbaa4c">
  <xsd:schema xmlns:xsd="http://www.w3.org/2001/XMLSchema" xmlns:xs="http://www.w3.org/2001/XMLSchema" xmlns:p="http://schemas.microsoft.com/office/2006/metadata/properties" xmlns:ns3="4fe7aea4-f498-4673-a41f-f815c6e566fb" xmlns:ns4="730a644f-bb3d-4992-ab96-78dfb6b3f0ff" targetNamespace="http://schemas.microsoft.com/office/2006/metadata/properties" ma:root="true" ma:fieldsID="b86b6219b813967c06fc52f4ece43956" ns3:_="" ns4:_="">
    <xsd:import namespace="4fe7aea4-f498-4673-a41f-f815c6e566fb"/>
    <xsd:import namespace="730a644f-bb3d-4992-ab96-78dfb6b3f0ff"/>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NotebookType" minOccurs="0"/>
                <xsd:element ref="ns3:FolderType" minOccurs="0"/>
                <xsd:element ref="ns3:CultureName" minOccurs="0"/>
                <xsd:element ref="ns3:AppVersion" minOccurs="0"/>
                <xsd:element ref="ns3:TeamsChannelId" minOccurs="0"/>
                <xsd:element ref="ns3:Owner" minOccurs="0"/>
                <xsd:element ref="ns3:Math_Settings" minOccurs="0"/>
                <xsd:element ref="ns3:DefaultSectionNames" minOccurs="0"/>
                <xsd:element ref="ns3:Templates" minOccurs="0"/>
                <xsd:element ref="ns3:Teachers" minOccurs="0"/>
                <xsd:element ref="ns3:Students" minOccurs="0"/>
                <xsd:element ref="ns3:Student_Groups" minOccurs="0"/>
                <xsd:element ref="ns3:Distribution_Groups" minOccurs="0"/>
                <xsd:element ref="ns3:LMS_Mappings" minOccurs="0"/>
                <xsd:element ref="ns3:Invited_Teachers" minOccurs="0"/>
                <xsd:element ref="ns3:Invited_Students" minOccurs="0"/>
                <xsd:element ref="ns3:Self_Registration_Enabled" minOccurs="0"/>
                <xsd:element ref="ns3:Has_Teacher_Only_SectionGroup" minOccurs="0"/>
                <xsd:element ref="ns3:Is_Collaboration_Space_Locked" minOccurs="0"/>
                <xsd:element ref="ns3:IsNotebookLocked" minOccurs="0"/>
                <xsd:element ref="ns3:MediaServiceDateTaken"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3:Teams_Channel_Section_Location" minOccurs="0"/>
                <xsd:element ref="ns3:_activity" minOccurs="0"/>
                <xsd:element ref="ns3:MediaLengthInSeconds"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e7aea4-f498-4673-a41f-f815c6e566f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NotebookType" ma:index="15" nillable="true" ma:displayName="Notebook Type" ma:internalName="NotebookType">
      <xsd:simpleType>
        <xsd:restriction base="dms:Text"/>
      </xsd:simpleType>
    </xsd:element>
    <xsd:element name="FolderType" ma:index="16" nillable="true" ma:displayName="Folder Type" ma:internalName="FolderType">
      <xsd:simpleType>
        <xsd:restriction base="dms:Text"/>
      </xsd:simpleType>
    </xsd:element>
    <xsd:element name="CultureName" ma:index="17" nillable="true" ma:displayName="Culture Name" ma:internalName="CultureName">
      <xsd:simpleType>
        <xsd:restriction base="dms:Text"/>
      </xsd:simpleType>
    </xsd:element>
    <xsd:element name="AppVersion" ma:index="18" nillable="true" ma:displayName="App Version" ma:internalName="AppVersion">
      <xsd:simpleType>
        <xsd:restriction base="dms:Text"/>
      </xsd:simpleType>
    </xsd:element>
    <xsd:element name="TeamsChannelId" ma:index="19" nillable="true" ma:displayName="Teams Channel Id" ma:internalName="TeamsChannelId">
      <xsd:simpleType>
        <xsd:restriction base="dms:Text"/>
      </xsd:simpleType>
    </xsd:element>
    <xsd:element name="Owner" ma:index="20"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21" nillable="true" ma:displayName="Math Settings" ma:internalName="Math_Settings">
      <xsd:simpleType>
        <xsd:restriction base="dms:Text"/>
      </xsd:simpleType>
    </xsd:element>
    <xsd:element name="DefaultSectionNames" ma:index="22" nillable="true" ma:displayName="Default Section Names" ma:internalName="DefaultSectionNames">
      <xsd:simpleType>
        <xsd:restriction base="dms:Note">
          <xsd:maxLength value="255"/>
        </xsd:restriction>
      </xsd:simpleType>
    </xsd:element>
    <xsd:element name="Templates" ma:index="23" nillable="true" ma:displayName="Templates" ma:internalName="Templates">
      <xsd:simpleType>
        <xsd:restriction base="dms:Note">
          <xsd:maxLength value="255"/>
        </xsd:restriction>
      </xsd:simpleType>
    </xsd:element>
    <xsd:element name="Teachers" ma:index="24"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25"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26"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27" nillable="true" ma:displayName="Distribution Groups" ma:internalName="Distribution_Groups">
      <xsd:simpleType>
        <xsd:restriction base="dms:Note">
          <xsd:maxLength value="255"/>
        </xsd:restriction>
      </xsd:simpleType>
    </xsd:element>
    <xsd:element name="LMS_Mappings" ma:index="28" nillable="true" ma:displayName="LMS Mappings" ma:internalName="LMS_Mappings">
      <xsd:simpleType>
        <xsd:restriction base="dms:Note">
          <xsd:maxLength value="255"/>
        </xsd:restriction>
      </xsd:simpleType>
    </xsd:element>
    <xsd:element name="Invited_Teachers" ma:index="29" nillable="true" ma:displayName="Invited Teachers" ma:internalName="Invited_Teachers">
      <xsd:simpleType>
        <xsd:restriction base="dms:Note">
          <xsd:maxLength value="255"/>
        </xsd:restriction>
      </xsd:simpleType>
    </xsd:element>
    <xsd:element name="Invited_Students" ma:index="30" nillable="true" ma:displayName="Invited Students" ma:internalName="Invited_Students">
      <xsd:simpleType>
        <xsd:restriction base="dms:Note">
          <xsd:maxLength value="255"/>
        </xsd:restriction>
      </xsd:simpleType>
    </xsd:element>
    <xsd:element name="Self_Registration_Enabled" ma:index="31" nillable="true" ma:displayName="Self Registration Enabled" ma:internalName="Self_Registration_Enabled">
      <xsd:simpleType>
        <xsd:restriction base="dms:Boolean"/>
      </xsd:simpleType>
    </xsd:element>
    <xsd:element name="Has_Teacher_Only_SectionGroup" ma:index="32" nillable="true" ma:displayName="Has Teacher Only SectionGroup" ma:internalName="Has_Teacher_Only_SectionGroup">
      <xsd:simpleType>
        <xsd:restriction base="dms:Boolean"/>
      </xsd:simpleType>
    </xsd:element>
    <xsd:element name="Is_Collaboration_Space_Locked" ma:index="33" nillable="true" ma:displayName="Is Collaboration Space Locked" ma:internalName="Is_Collaboration_Space_Locked">
      <xsd:simpleType>
        <xsd:restriction base="dms:Boolean"/>
      </xsd:simpleType>
    </xsd:element>
    <xsd:element name="IsNotebookLocked" ma:index="34" nillable="true" ma:displayName="Is Notebook Locked" ma:internalName="IsNotebookLocked">
      <xsd:simpleType>
        <xsd:restriction base="dms:Boolean"/>
      </xsd:simpleType>
    </xsd:element>
    <xsd:element name="MediaServiceDateTaken" ma:index="35" nillable="true" ma:displayName="MediaServiceDateTaken" ma:hidden="true" ma:internalName="MediaServiceDateTaken" ma:readOnly="true">
      <xsd:simpleType>
        <xsd:restriction base="dms:Text"/>
      </xsd:simpleType>
    </xsd:element>
    <xsd:element name="MediaServiceLocation" ma:index="36" nillable="true" ma:displayName="Location" ma:internalName="MediaServiceLocation" ma:readOnly="true">
      <xsd:simpleType>
        <xsd:restriction base="dms:Text"/>
      </xsd:simpleType>
    </xsd:element>
    <xsd:element name="MediaServiceGenerationTime" ma:index="37" nillable="true" ma:displayName="MediaServiceGenerationTime" ma:hidden="true" ma:internalName="MediaServiceGenerationTime" ma:readOnly="true">
      <xsd:simpleType>
        <xsd:restriction base="dms:Text"/>
      </xsd:simpleType>
    </xsd:element>
    <xsd:element name="MediaServiceEventHashCode" ma:index="38" nillable="true" ma:displayName="MediaServiceEventHashCode" ma:hidden="true" ma:internalName="MediaServiceEventHashCode" ma:readOnly="true">
      <xsd:simpleType>
        <xsd:restriction base="dms:Text"/>
      </xsd:simpleType>
    </xsd:element>
    <xsd:element name="MediaServiceAutoKeyPoints" ma:index="39" nillable="true" ma:displayName="MediaServiceAutoKeyPoints" ma:hidden="true" ma:internalName="MediaServiceAutoKeyPoints" ma:readOnly="true">
      <xsd:simpleType>
        <xsd:restriction base="dms:Note"/>
      </xsd:simpleType>
    </xsd:element>
    <xsd:element name="MediaServiceKeyPoints" ma:index="40" nillable="true" ma:displayName="KeyPoints" ma:internalName="MediaServiceKeyPoints" ma:readOnly="true">
      <xsd:simpleType>
        <xsd:restriction base="dms:Note">
          <xsd:maxLength value="255"/>
        </xsd:restriction>
      </xsd:simpleType>
    </xsd:element>
    <xsd:element name="Teams_Channel_Section_Location" ma:index="41" nillable="true" ma:displayName="Teams Channel Section Location" ma:internalName="Teams_Channel_Section_Location">
      <xsd:simpleType>
        <xsd:restriction base="dms:Text"/>
      </xsd:simpleType>
    </xsd:element>
    <xsd:element name="_activity" ma:index="42" nillable="true" ma:displayName="_activity" ma:hidden="true" ma:internalName="_activity">
      <xsd:simpleType>
        <xsd:restriction base="dms:Note"/>
      </xsd:simpleType>
    </xsd:element>
    <xsd:element name="MediaLengthInSeconds" ma:index="43" nillable="true" ma:displayName="MediaLengthInSeconds" ma:hidden="true" ma:internalName="MediaLengthInSeconds" ma:readOnly="true">
      <xsd:simpleType>
        <xsd:restriction base="dms:Unknown"/>
      </xsd:simpleType>
    </xsd:element>
    <xsd:element name="MediaServiceObjectDetectorVersions" ma:index="44" nillable="true" ma:displayName="MediaServiceObjectDetectorVersions" ma:hidden="true" ma:indexed="true" ma:internalName="MediaServiceObjectDetectorVersions" ma:readOnly="true">
      <xsd:simpleType>
        <xsd:restriction base="dms:Text"/>
      </xsd:simpleType>
    </xsd:element>
    <xsd:element name="MediaServiceSystemTags" ma:index="45" nillable="true" ma:displayName="MediaServiceSystemTags" ma:hidden="true" ma:internalName="MediaServiceSystemTags" ma:readOnly="true">
      <xsd:simpleType>
        <xsd:restriction base="dms:Note"/>
      </xsd:simpleType>
    </xsd:element>
    <xsd:element name="MediaServiceSearchProperties" ma:index="4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30a644f-bb3d-4992-ab96-78dfb6b3f0f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MS_Mappings xmlns="4fe7aea4-f498-4673-a41f-f815c6e566fb" xsi:nil="true"/>
    <DefaultSectionNames xmlns="4fe7aea4-f498-4673-a41f-f815c6e566fb" xsi:nil="true"/>
    <Is_Collaboration_Space_Locked xmlns="4fe7aea4-f498-4673-a41f-f815c6e566fb" xsi:nil="true"/>
    <Self_Registration_Enabled xmlns="4fe7aea4-f498-4673-a41f-f815c6e566fb" xsi:nil="true"/>
    <AppVersion xmlns="4fe7aea4-f498-4673-a41f-f815c6e566fb" xsi:nil="true"/>
    <Invited_Students xmlns="4fe7aea4-f498-4673-a41f-f815c6e566fb" xsi:nil="true"/>
    <Math_Settings xmlns="4fe7aea4-f498-4673-a41f-f815c6e566fb" xsi:nil="true"/>
    <TeamsChannelId xmlns="4fe7aea4-f498-4673-a41f-f815c6e566fb" xsi:nil="true"/>
    <Teams_Channel_Section_Location xmlns="4fe7aea4-f498-4673-a41f-f815c6e566fb" xsi:nil="true"/>
    <Templates xmlns="4fe7aea4-f498-4673-a41f-f815c6e566fb" xsi:nil="true"/>
    <FolderType xmlns="4fe7aea4-f498-4673-a41f-f815c6e566fb" xsi:nil="true"/>
    <Teachers xmlns="4fe7aea4-f498-4673-a41f-f815c6e566fb">
      <UserInfo>
        <DisplayName/>
        <AccountId xsi:nil="true"/>
        <AccountType/>
      </UserInfo>
    </Teachers>
    <Students xmlns="4fe7aea4-f498-4673-a41f-f815c6e566fb">
      <UserInfo>
        <DisplayName/>
        <AccountId xsi:nil="true"/>
        <AccountType/>
      </UserInfo>
    </Students>
    <Student_Groups xmlns="4fe7aea4-f498-4673-a41f-f815c6e566fb">
      <UserInfo>
        <DisplayName/>
        <AccountId xsi:nil="true"/>
        <AccountType/>
      </UserInfo>
    </Student_Groups>
    <Distribution_Groups xmlns="4fe7aea4-f498-4673-a41f-f815c6e566fb" xsi:nil="true"/>
    <IsNotebookLocked xmlns="4fe7aea4-f498-4673-a41f-f815c6e566fb" xsi:nil="true"/>
    <_activity xmlns="4fe7aea4-f498-4673-a41f-f815c6e566fb" xsi:nil="true"/>
    <CultureName xmlns="4fe7aea4-f498-4673-a41f-f815c6e566fb" xsi:nil="true"/>
    <Owner xmlns="4fe7aea4-f498-4673-a41f-f815c6e566fb">
      <UserInfo>
        <DisplayName/>
        <AccountId xsi:nil="true"/>
        <AccountType/>
      </UserInfo>
    </Owner>
    <Invited_Teachers xmlns="4fe7aea4-f498-4673-a41f-f815c6e566fb" xsi:nil="true"/>
    <Has_Teacher_Only_SectionGroup xmlns="4fe7aea4-f498-4673-a41f-f815c6e566fb" xsi:nil="true"/>
    <NotebookType xmlns="4fe7aea4-f498-4673-a41f-f815c6e566fb" xsi:nil="true"/>
  </documentManagement>
</p:properties>
</file>

<file path=customXml/itemProps1.xml><?xml version="1.0" encoding="utf-8"?>
<ds:datastoreItem xmlns:ds="http://schemas.openxmlformats.org/officeDocument/2006/customXml" ds:itemID="{0B366A9E-7AFE-4AF0-A3CB-D3C0D7F16F6B}">
  <ds:schemaRefs>
    <ds:schemaRef ds:uri="4fe7aea4-f498-4673-a41f-f815c6e566fb"/>
    <ds:schemaRef ds:uri="730a644f-bb3d-4992-ab96-78dfb6b3f0f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5D9068B-7362-4BD3-A980-8B6D6A2B0863}">
  <ds:schemaRefs>
    <ds:schemaRef ds:uri="http://schemas.microsoft.com/sharepoint/v3/contenttype/forms"/>
  </ds:schemaRefs>
</ds:datastoreItem>
</file>

<file path=customXml/itemProps3.xml><?xml version="1.0" encoding="utf-8"?>
<ds:datastoreItem xmlns:ds="http://schemas.openxmlformats.org/officeDocument/2006/customXml" ds:itemID="{86E384F5-A8F7-417E-A9BA-D48243D2D890}">
  <ds:schemaRefs>
    <ds:schemaRef ds:uri="4fe7aea4-f498-4673-a41f-f815c6e566fb"/>
    <ds:schemaRef ds:uri="730a644f-bb3d-4992-ab96-78dfb6b3f0f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On-screen Show (4:3)</PresentationFormat>
  <Slides>26</Slides>
  <Notes>3</Notes>
  <HiddenSlides>0</HiddenSlides>
  <ScaleCrop>false</ScaleCrop>
  <HeadingPairs>
    <vt:vector size="4" baseType="variant">
      <vt:variant>
        <vt:lpstr>Theme</vt:lpstr>
      </vt:variant>
      <vt:variant>
        <vt:i4>2</vt:i4>
      </vt:variant>
      <vt:variant>
        <vt:lpstr>Slide Titles</vt:lpstr>
      </vt:variant>
      <vt:variant>
        <vt:i4>26</vt:i4>
      </vt:variant>
    </vt:vector>
  </HeadingPairs>
  <TitlesOfParts>
    <vt:vector size="28" baseType="lpstr">
      <vt:lpstr>Office Theme</vt:lpstr>
      <vt:lpstr>Office Theme</vt:lpstr>
      <vt:lpstr>Future Options &amp; Central Applications Office (CAO) Information Evening </vt:lpstr>
      <vt:lpstr>Aim for this Evening:</vt:lpstr>
      <vt:lpstr>What is CAO? (Central Applications Office) </vt:lpstr>
      <vt:lpstr>CAO Requirements </vt:lpstr>
      <vt:lpstr>RESEARCH! Make an Informed Decision</vt:lpstr>
      <vt:lpstr>Use college websites to research modules</vt:lpstr>
      <vt:lpstr> Be Informed https://www.borrisokanecc.ie/ </vt:lpstr>
      <vt:lpstr>Why Research is Crucial Zurich Cost of Education Survey 2023</vt:lpstr>
      <vt:lpstr>PowerPoint Presentation</vt:lpstr>
      <vt:lpstr>PowerPoint Presentation</vt:lpstr>
      <vt:lpstr>Making an Application</vt:lpstr>
      <vt:lpstr>CAO closing Date and Fees</vt:lpstr>
      <vt:lpstr>Offers</vt:lpstr>
      <vt:lpstr>PowerPoint Presentation</vt:lpstr>
      <vt:lpstr>Approximate outline of Offer Stage *Dates to be Confirmed</vt:lpstr>
      <vt:lpstr> Access Routes to Education: HEAR/DARE</vt:lpstr>
      <vt:lpstr> https://accesscollege.ie/hear/  HEAR Application Information Sessions will take place in January keep an eye on the website      </vt:lpstr>
      <vt:lpstr>DARE: What disabilities are eligible? https://accesscollege.ie/dare/ DARE Application Information Session will take place January – keep an eye on accesscollege.ie for webinar dates</vt:lpstr>
      <vt:lpstr>DARE Eligibility</vt:lpstr>
      <vt:lpstr>SUSI Grant</vt:lpstr>
      <vt:lpstr>Scholarships</vt:lpstr>
      <vt:lpstr>PowerPoint Presentation</vt:lpstr>
      <vt:lpstr>Tertiary Courses www.NTO.ie</vt:lpstr>
      <vt:lpstr>PowerPoint Presentation</vt:lpstr>
      <vt:lpstr>Further Considerations…</vt:lpstr>
      <vt:lpstr>Thank you for listening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Central Applications Office</dc:title>
  <dc:creator>Joann McEvilly</dc:creator>
  <cp:revision>3</cp:revision>
  <cp:lastPrinted>2017-12-11T19:10:20Z</cp:lastPrinted>
  <dcterms:created xsi:type="dcterms:W3CDTF">2010-12-06T14:56:06Z</dcterms:created>
  <dcterms:modified xsi:type="dcterms:W3CDTF">2025-11-03T20:27:29Z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0x010100A5D57EED764DC24393CC6B70C8073421</vt:lpwstr>
  </property>
</Properties>
</file>