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8" r:id="rId5"/>
    <p:sldId id="307" r:id="rId6"/>
    <p:sldId id="387" r:id="rId7"/>
    <p:sldId id="283" r:id="rId8"/>
    <p:sldId id="306" r:id="rId9"/>
    <p:sldId id="284" r:id="rId10"/>
    <p:sldId id="285" r:id="rId11"/>
    <p:sldId id="286" r:id="rId12"/>
    <p:sldId id="305" r:id="rId13"/>
    <p:sldId id="266" r:id="rId14"/>
    <p:sldId id="268" r:id="rId15"/>
    <p:sldId id="272" r:id="rId16"/>
    <p:sldId id="269" r:id="rId17"/>
    <p:sldId id="317" r:id="rId18"/>
    <p:sldId id="318" r:id="rId19"/>
    <p:sldId id="319" r:id="rId20"/>
    <p:sldId id="320" r:id="rId21"/>
    <p:sldId id="321" r:id="rId22"/>
    <p:sldId id="322" r:id="rId23"/>
    <p:sldId id="323" r:id="rId24"/>
    <p:sldId id="324" r:id="rId25"/>
    <p:sldId id="325" r:id="rId26"/>
    <p:sldId id="326" r:id="rId27"/>
    <p:sldId id="256" r:id="rId28"/>
    <p:sldId id="327" r:id="rId29"/>
    <p:sldId id="328" r:id="rId30"/>
    <p:sldId id="388" r:id="rId31"/>
    <p:sldId id="389" r:id="rId32"/>
    <p:sldId id="390" r:id="rId33"/>
    <p:sldId id="275" r:id="rId34"/>
    <p:sldId id="277" r:id="rId35"/>
    <p:sldId id="295" r:id="rId36"/>
    <p:sldId id="278" r:id="rId37"/>
    <p:sldId id="293" r:id="rId38"/>
    <p:sldId id="336" r:id="rId39"/>
    <p:sldId id="302" r:id="rId40"/>
    <p:sldId id="303" r:id="rId41"/>
    <p:sldId id="298" r:id="rId42"/>
    <p:sldId id="301" r:id="rId43"/>
    <p:sldId id="297" r:id="rId44"/>
    <p:sldId id="290" r:id="rId45"/>
    <p:sldId id="276" r:id="rId46"/>
    <p:sldId id="330" r:id="rId47"/>
    <p:sldId id="300" r:id="rId48"/>
    <p:sldId id="331" r:id="rId49"/>
    <p:sldId id="337" r:id="rId50"/>
    <p:sldId id="379" r:id="rId51"/>
    <p:sldId id="39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258"/>
            <p14:sldId id="307"/>
            <p14:sldId id="387"/>
            <p14:sldId id="283"/>
            <p14:sldId id="306"/>
            <p14:sldId id="284"/>
            <p14:sldId id="285"/>
            <p14:sldId id="286"/>
            <p14:sldId id="305"/>
            <p14:sldId id="266"/>
            <p14:sldId id="268"/>
            <p14:sldId id="272"/>
            <p14:sldId id="269"/>
            <p14:sldId id="317"/>
            <p14:sldId id="318"/>
            <p14:sldId id="319"/>
            <p14:sldId id="320"/>
            <p14:sldId id="321"/>
            <p14:sldId id="322"/>
            <p14:sldId id="323"/>
            <p14:sldId id="324"/>
            <p14:sldId id="325"/>
            <p14:sldId id="326"/>
            <p14:sldId id="256"/>
            <p14:sldId id="327"/>
            <p14:sldId id="328"/>
            <p14:sldId id="388"/>
            <p14:sldId id="389"/>
            <p14:sldId id="390"/>
            <p14:sldId id="275"/>
            <p14:sldId id="277"/>
            <p14:sldId id="295"/>
            <p14:sldId id="278"/>
            <p14:sldId id="293"/>
            <p14:sldId id="336"/>
            <p14:sldId id="302"/>
            <p14:sldId id="303"/>
            <p14:sldId id="298"/>
            <p14:sldId id="301"/>
            <p14:sldId id="297"/>
            <p14:sldId id="290"/>
            <p14:sldId id="276"/>
            <p14:sldId id="330"/>
            <p14:sldId id="300"/>
            <p14:sldId id="331"/>
            <p14:sldId id="337"/>
            <p14:sldId id="379"/>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E1ADC-DF9C-27E7-2E74-471440463151}" v="7" dt="2025-09-30T17:43:41.584"/>
    <p1510:client id="{4F0B5898-B236-B7FD-A204-734A066332E6}" v="6" dt="2025-09-30T13:24:23.085"/>
    <p1510:client id="{6FE629A2-7CAB-4B16-0E32-54AE492C7338}" v="6" dt="2025-09-30T14:32:03.236"/>
    <p1510:client id="{79B2036D-C976-4FFF-B8D4-65D569983A34}" v="3" dt="2025-09-30T12:43:13.662"/>
    <p1510:client id="{92F80A34-E817-DC74-4947-DE64586DABD5}" v="80" dt="2025-09-30T14:15:45.932"/>
    <p1510:client id="{D2023FAA-C147-854B-EED7-40D8A8D33820}" v="2" dt="2025-09-30T19:40:15.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3848"/>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46.xml" Id="rId50" /><Relationship Type="http://schemas.openxmlformats.org/officeDocument/2006/relationships/viewProps" Target="viewProps.xml" Id="rId55"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notesMaster" Target="notesMasters/notesMaster1.xml" Id="rId53" /><Relationship Type="http://schemas.openxmlformats.org/officeDocument/2006/relationships/slide" Target="slides/slide1.xml" Id="rId5"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theme" Target="theme/theme1.xml" Id="rId56"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microsoft.com/office/2015/10/relationships/revisionInfo" Target="revisionInfo.xml" Id="rId59"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presProps" Target="presProps.xml" Id="rId54"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tableStyles" Target="tableStyles.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DED9D-6246-4F26-9F78-4D968F7B81B2}"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99442FE1-0C56-4DF4-B89D-DE57BC4AF2E0}">
      <dgm:prSet/>
      <dgm:spPr/>
      <dgm:t>
        <a:bodyPr/>
        <a:lstStyle/>
        <a:p>
          <a:pPr>
            <a:lnSpc>
              <a:spcPct val="100000"/>
            </a:lnSpc>
          </a:pPr>
          <a:r>
            <a:rPr lang="en-IE" dirty="0"/>
            <a:t>Monday to Thursday evenings.</a:t>
          </a:r>
          <a:endParaRPr lang="en-US" dirty="0"/>
        </a:p>
      </dgm:t>
    </dgm:pt>
    <dgm:pt modelId="{A1C18573-4A26-45C2-9C3C-9B93058AC14F}" type="parTrans" cxnId="{6E551580-7E65-4431-BEC3-225D0C71F839}">
      <dgm:prSet/>
      <dgm:spPr/>
      <dgm:t>
        <a:bodyPr/>
        <a:lstStyle/>
        <a:p>
          <a:endParaRPr lang="en-US"/>
        </a:p>
      </dgm:t>
    </dgm:pt>
    <dgm:pt modelId="{26526C89-C825-4840-A6B8-1C60BC9ADCF4}" type="sibTrans" cxnId="{6E551580-7E65-4431-BEC3-225D0C71F839}">
      <dgm:prSet/>
      <dgm:spPr/>
      <dgm:t>
        <a:bodyPr/>
        <a:lstStyle/>
        <a:p>
          <a:endParaRPr lang="en-US"/>
        </a:p>
      </dgm:t>
    </dgm:pt>
    <dgm:pt modelId="{1BA836EB-D319-471B-9A72-1840B1C814ED}">
      <dgm:prSet/>
      <dgm:spPr/>
      <dgm:t>
        <a:bodyPr/>
        <a:lstStyle/>
        <a:p>
          <a:pPr>
            <a:lnSpc>
              <a:spcPct val="100000"/>
            </a:lnSpc>
          </a:pPr>
          <a:r>
            <a:rPr lang="en-IE" dirty="0"/>
            <a:t>4.00pm to 6.15pm.</a:t>
          </a:r>
          <a:endParaRPr lang="en-US" dirty="0"/>
        </a:p>
      </dgm:t>
    </dgm:pt>
    <dgm:pt modelId="{37B9AE7D-45BD-4256-99B4-B4BB7E6A65B6}" type="parTrans" cxnId="{F1F9282B-F13E-4F81-8048-8F26FEC68C26}">
      <dgm:prSet/>
      <dgm:spPr/>
      <dgm:t>
        <a:bodyPr/>
        <a:lstStyle/>
        <a:p>
          <a:endParaRPr lang="en-US"/>
        </a:p>
      </dgm:t>
    </dgm:pt>
    <dgm:pt modelId="{49E73BBF-763D-4617-A611-FCD95EDDFC95}" type="sibTrans" cxnId="{F1F9282B-F13E-4F81-8048-8F26FEC68C26}">
      <dgm:prSet/>
      <dgm:spPr/>
      <dgm:t>
        <a:bodyPr/>
        <a:lstStyle/>
        <a:p>
          <a:endParaRPr lang="en-US"/>
        </a:p>
      </dgm:t>
    </dgm:pt>
    <dgm:pt modelId="{E33AF93B-D291-4C6B-B9E6-9428CA19DF04}">
      <dgm:prSet/>
      <dgm:spPr/>
      <dgm:t>
        <a:bodyPr/>
        <a:lstStyle/>
        <a:p>
          <a:pPr>
            <a:lnSpc>
              <a:spcPct val="100000"/>
            </a:lnSpc>
          </a:pPr>
          <a:r>
            <a:rPr lang="en-IE" dirty="0"/>
            <a:t>€3 per evening, pay on Way2Pay – Email marie</a:t>
          </a:r>
          <a:r>
            <a:rPr lang="en-IE" dirty="0">
              <a:latin typeface="Calibri" panose="020F0502020204030204"/>
            </a:rPr>
            <a:t>.coffey@</a:t>
          </a:r>
          <a:r>
            <a:rPr lang="en-IE" dirty="0"/>
            <a:t>borrisokanecc.ie </a:t>
          </a:r>
          <a:endParaRPr lang="en-US" dirty="0"/>
        </a:p>
      </dgm:t>
    </dgm:pt>
    <dgm:pt modelId="{83A9B90D-7E20-49AA-91CA-6DC4C5F5C662}" type="parTrans" cxnId="{22017928-5B14-4A69-ADC7-6524F18EB36B}">
      <dgm:prSet/>
      <dgm:spPr/>
      <dgm:t>
        <a:bodyPr/>
        <a:lstStyle/>
        <a:p>
          <a:endParaRPr lang="en-US"/>
        </a:p>
      </dgm:t>
    </dgm:pt>
    <dgm:pt modelId="{5C04F52D-B37D-4943-8F2A-13A8E7A109B6}" type="sibTrans" cxnId="{22017928-5B14-4A69-ADC7-6524F18EB36B}">
      <dgm:prSet/>
      <dgm:spPr/>
      <dgm:t>
        <a:bodyPr/>
        <a:lstStyle/>
        <a:p>
          <a:endParaRPr lang="en-US"/>
        </a:p>
      </dgm:t>
    </dgm:pt>
    <dgm:pt modelId="{980248C3-5D57-4A54-90A0-DF07C202F51C}">
      <dgm:prSet/>
      <dgm:spPr/>
      <dgm:t>
        <a:bodyPr/>
        <a:lstStyle/>
        <a:p>
          <a:pPr>
            <a:lnSpc>
              <a:spcPct val="100000"/>
            </a:lnSpc>
          </a:pPr>
          <a:r>
            <a:rPr lang="en-IE" dirty="0"/>
            <a:t>Extra study at home. </a:t>
          </a:r>
          <a:endParaRPr lang="en-US" dirty="0"/>
        </a:p>
      </dgm:t>
    </dgm:pt>
    <dgm:pt modelId="{589BFE23-9638-454A-A640-17E6A223B05B}" type="parTrans" cxnId="{E4519A7A-5B17-4C7C-8F6D-13EA19FAAC4B}">
      <dgm:prSet/>
      <dgm:spPr/>
      <dgm:t>
        <a:bodyPr/>
        <a:lstStyle/>
        <a:p>
          <a:endParaRPr lang="en-US"/>
        </a:p>
      </dgm:t>
    </dgm:pt>
    <dgm:pt modelId="{47A14758-4E8D-4385-9F05-FBB10AC7F0BA}" type="sibTrans" cxnId="{E4519A7A-5B17-4C7C-8F6D-13EA19FAAC4B}">
      <dgm:prSet/>
      <dgm:spPr/>
      <dgm:t>
        <a:bodyPr/>
        <a:lstStyle/>
        <a:p>
          <a:endParaRPr lang="en-US"/>
        </a:p>
      </dgm:t>
    </dgm:pt>
    <dgm:pt modelId="{E35496E5-8B1A-4C30-9848-CD0D193C5898}">
      <dgm:prSet/>
      <dgm:spPr/>
      <dgm:t>
        <a:bodyPr/>
        <a:lstStyle/>
        <a:p>
          <a:pPr>
            <a:lnSpc>
              <a:spcPct val="100000"/>
            </a:lnSpc>
          </a:pPr>
          <a:r>
            <a:rPr lang="en-IE" dirty="0"/>
            <a:t>2-3 hours per school night in total as year progresses.</a:t>
          </a:r>
          <a:endParaRPr lang="en-US" dirty="0"/>
        </a:p>
      </dgm:t>
    </dgm:pt>
    <dgm:pt modelId="{C1C1517C-59B0-4A30-8D47-27B018FDA723}" type="parTrans" cxnId="{E4E0D3D2-7C38-45E4-9216-250DE8BA6737}">
      <dgm:prSet/>
      <dgm:spPr/>
      <dgm:t>
        <a:bodyPr/>
        <a:lstStyle/>
        <a:p>
          <a:endParaRPr lang="en-US"/>
        </a:p>
      </dgm:t>
    </dgm:pt>
    <dgm:pt modelId="{45A4784A-086E-478C-9F69-A521E765BAA9}" type="sibTrans" cxnId="{E4E0D3D2-7C38-45E4-9216-250DE8BA6737}">
      <dgm:prSet/>
      <dgm:spPr/>
      <dgm:t>
        <a:bodyPr/>
        <a:lstStyle/>
        <a:p>
          <a:endParaRPr lang="en-US"/>
        </a:p>
      </dgm:t>
    </dgm:pt>
    <dgm:pt modelId="{6FE6DDC9-6B32-454D-B913-C51EEBCB7B5B}" type="pres">
      <dgm:prSet presAssocID="{B6BDED9D-6246-4F26-9F78-4D968F7B81B2}" presName="vert0" presStyleCnt="0">
        <dgm:presLayoutVars>
          <dgm:dir/>
          <dgm:animOne val="branch"/>
          <dgm:animLvl val="lvl"/>
        </dgm:presLayoutVars>
      </dgm:prSet>
      <dgm:spPr/>
    </dgm:pt>
    <dgm:pt modelId="{66F421E7-1EF1-4232-90F1-00CCD2659BFF}" type="pres">
      <dgm:prSet presAssocID="{99442FE1-0C56-4DF4-B89D-DE57BC4AF2E0}" presName="thickLine" presStyleLbl="alignNode1" presStyleIdx="0" presStyleCnt="5"/>
      <dgm:spPr/>
    </dgm:pt>
    <dgm:pt modelId="{1FD48A53-0454-4443-A86C-0FA7588F3239}" type="pres">
      <dgm:prSet presAssocID="{99442FE1-0C56-4DF4-B89D-DE57BC4AF2E0}" presName="horz1" presStyleCnt="0"/>
      <dgm:spPr/>
    </dgm:pt>
    <dgm:pt modelId="{1C13C4F5-7284-4FA7-BC11-899C7BDF7277}" type="pres">
      <dgm:prSet presAssocID="{99442FE1-0C56-4DF4-B89D-DE57BC4AF2E0}" presName="tx1" presStyleLbl="revTx" presStyleIdx="0" presStyleCnt="5"/>
      <dgm:spPr/>
    </dgm:pt>
    <dgm:pt modelId="{489FA620-6D4D-4C02-9DE9-8EA96A2EA5BF}" type="pres">
      <dgm:prSet presAssocID="{99442FE1-0C56-4DF4-B89D-DE57BC4AF2E0}" presName="vert1" presStyleCnt="0"/>
      <dgm:spPr/>
    </dgm:pt>
    <dgm:pt modelId="{BC0A613F-A589-47AC-A1B7-4091729625FD}" type="pres">
      <dgm:prSet presAssocID="{1BA836EB-D319-471B-9A72-1840B1C814ED}" presName="thickLine" presStyleLbl="alignNode1" presStyleIdx="1" presStyleCnt="5"/>
      <dgm:spPr/>
    </dgm:pt>
    <dgm:pt modelId="{A667FC8E-9533-4CF9-A65F-D072F6DFC9BC}" type="pres">
      <dgm:prSet presAssocID="{1BA836EB-D319-471B-9A72-1840B1C814ED}" presName="horz1" presStyleCnt="0"/>
      <dgm:spPr/>
    </dgm:pt>
    <dgm:pt modelId="{8D149B0F-B6C6-4D77-B52A-7AED646FDAB5}" type="pres">
      <dgm:prSet presAssocID="{1BA836EB-D319-471B-9A72-1840B1C814ED}" presName="tx1" presStyleLbl="revTx" presStyleIdx="1" presStyleCnt="5"/>
      <dgm:spPr/>
    </dgm:pt>
    <dgm:pt modelId="{8EB39260-910F-4A15-9942-F31C21869907}" type="pres">
      <dgm:prSet presAssocID="{1BA836EB-D319-471B-9A72-1840B1C814ED}" presName="vert1" presStyleCnt="0"/>
      <dgm:spPr/>
    </dgm:pt>
    <dgm:pt modelId="{03296986-5EDE-441C-ACB8-515A8493A9D2}" type="pres">
      <dgm:prSet presAssocID="{E33AF93B-D291-4C6B-B9E6-9428CA19DF04}" presName="thickLine" presStyleLbl="alignNode1" presStyleIdx="2" presStyleCnt="5"/>
      <dgm:spPr/>
    </dgm:pt>
    <dgm:pt modelId="{864CECC5-9BF6-47E2-B532-9EC1B19E4131}" type="pres">
      <dgm:prSet presAssocID="{E33AF93B-D291-4C6B-B9E6-9428CA19DF04}" presName="horz1" presStyleCnt="0"/>
      <dgm:spPr/>
    </dgm:pt>
    <dgm:pt modelId="{5061C8E7-C585-4D0F-B2A9-114406BC67F4}" type="pres">
      <dgm:prSet presAssocID="{E33AF93B-D291-4C6B-B9E6-9428CA19DF04}" presName="tx1" presStyleLbl="revTx" presStyleIdx="2" presStyleCnt="5"/>
      <dgm:spPr/>
    </dgm:pt>
    <dgm:pt modelId="{24952185-E894-4AED-AB0C-D10469A4B27F}" type="pres">
      <dgm:prSet presAssocID="{E33AF93B-D291-4C6B-B9E6-9428CA19DF04}" presName="vert1" presStyleCnt="0"/>
      <dgm:spPr/>
    </dgm:pt>
    <dgm:pt modelId="{48075700-0BAF-4010-BC4F-0EB01F064A18}" type="pres">
      <dgm:prSet presAssocID="{980248C3-5D57-4A54-90A0-DF07C202F51C}" presName="thickLine" presStyleLbl="alignNode1" presStyleIdx="3" presStyleCnt="5"/>
      <dgm:spPr/>
    </dgm:pt>
    <dgm:pt modelId="{51E9D33A-2ED7-45DA-AF5F-FF54857EB012}" type="pres">
      <dgm:prSet presAssocID="{980248C3-5D57-4A54-90A0-DF07C202F51C}" presName="horz1" presStyleCnt="0"/>
      <dgm:spPr/>
    </dgm:pt>
    <dgm:pt modelId="{5122BCD5-47DD-4D28-AC65-571BF2251CC1}" type="pres">
      <dgm:prSet presAssocID="{980248C3-5D57-4A54-90A0-DF07C202F51C}" presName="tx1" presStyleLbl="revTx" presStyleIdx="3" presStyleCnt="5"/>
      <dgm:spPr/>
    </dgm:pt>
    <dgm:pt modelId="{672DDDBD-30FD-470B-827C-8E91F6515742}" type="pres">
      <dgm:prSet presAssocID="{980248C3-5D57-4A54-90A0-DF07C202F51C}" presName="vert1" presStyleCnt="0"/>
      <dgm:spPr/>
    </dgm:pt>
    <dgm:pt modelId="{4154DD08-6A19-4B00-BBD5-2FA8D007D58F}" type="pres">
      <dgm:prSet presAssocID="{E35496E5-8B1A-4C30-9848-CD0D193C5898}" presName="thickLine" presStyleLbl="alignNode1" presStyleIdx="4" presStyleCnt="5"/>
      <dgm:spPr/>
    </dgm:pt>
    <dgm:pt modelId="{8FDD1912-7D8A-499D-9053-6EDB4058A5C5}" type="pres">
      <dgm:prSet presAssocID="{E35496E5-8B1A-4C30-9848-CD0D193C5898}" presName="horz1" presStyleCnt="0"/>
      <dgm:spPr/>
    </dgm:pt>
    <dgm:pt modelId="{6F5C2BCF-D67C-4932-B82E-CBD2B4CC797A}" type="pres">
      <dgm:prSet presAssocID="{E35496E5-8B1A-4C30-9848-CD0D193C5898}" presName="tx1" presStyleLbl="revTx" presStyleIdx="4" presStyleCnt="5"/>
      <dgm:spPr/>
    </dgm:pt>
    <dgm:pt modelId="{D302DBD1-D4EE-47AA-80DB-0E5F4BDBA739}" type="pres">
      <dgm:prSet presAssocID="{E35496E5-8B1A-4C30-9848-CD0D193C5898}" presName="vert1" presStyleCnt="0"/>
      <dgm:spPr/>
    </dgm:pt>
  </dgm:ptLst>
  <dgm:cxnLst>
    <dgm:cxn modelId="{99E24E1E-CCBB-4AA7-85C8-5BC7AB680F4E}" type="presOf" srcId="{E35496E5-8B1A-4C30-9848-CD0D193C5898}" destId="{6F5C2BCF-D67C-4932-B82E-CBD2B4CC797A}" srcOrd="0" destOrd="0" presId="urn:microsoft.com/office/officeart/2008/layout/LinedList"/>
    <dgm:cxn modelId="{0775A622-0E79-4927-9590-EA1386E87D34}" type="presOf" srcId="{99442FE1-0C56-4DF4-B89D-DE57BC4AF2E0}" destId="{1C13C4F5-7284-4FA7-BC11-899C7BDF7277}" srcOrd="0" destOrd="0" presId="urn:microsoft.com/office/officeart/2008/layout/LinedList"/>
    <dgm:cxn modelId="{22017928-5B14-4A69-ADC7-6524F18EB36B}" srcId="{B6BDED9D-6246-4F26-9F78-4D968F7B81B2}" destId="{E33AF93B-D291-4C6B-B9E6-9428CA19DF04}" srcOrd="2" destOrd="0" parTransId="{83A9B90D-7E20-49AA-91CA-6DC4C5F5C662}" sibTransId="{5C04F52D-B37D-4943-8F2A-13A8E7A109B6}"/>
    <dgm:cxn modelId="{F1F9282B-F13E-4F81-8048-8F26FEC68C26}" srcId="{B6BDED9D-6246-4F26-9F78-4D968F7B81B2}" destId="{1BA836EB-D319-471B-9A72-1840B1C814ED}" srcOrd="1" destOrd="0" parTransId="{37B9AE7D-45BD-4256-99B4-B4BB7E6A65B6}" sibTransId="{49E73BBF-763D-4617-A611-FCD95EDDFC95}"/>
    <dgm:cxn modelId="{7B42292E-C3C6-4581-A130-1F8362123897}" type="presOf" srcId="{1BA836EB-D319-471B-9A72-1840B1C814ED}" destId="{8D149B0F-B6C6-4D77-B52A-7AED646FDAB5}" srcOrd="0" destOrd="0" presId="urn:microsoft.com/office/officeart/2008/layout/LinedList"/>
    <dgm:cxn modelId="{06C8CF4B-8639-4EF6-AC85-E9E3D1DC60F6}" type="presOf" srcId="{980248C3-5D57-4A54-90A0-DF07C202F51C}" destId="{5122BCD5-47DD-4D28-AC65-571BF2251CC1}" srcOrd="0" destOrd="0" presId="urn:microsoft.com/office/officeart/2008/layout/LinedList"/>
    <dgm:cxn modelId="{99350F74-6E3C-4038-8820-865BE01EC9A7}" type="presOf" srcId="{E33AF93B-D291-4C6B-B9E6-9428CA19DF04}" destId="{5061C8E7-C585-4D0F-B2A9-114406BC67F4}" srcOrd="0" destOrd="0" presId="urn:microsoft.com/office/officeart/2008/layout/LinedList"/>
    <dgm:cxn modelId="{E4519A7A-5B17-4C7C-8F6D-13EA19FAAC4B}" srcId="{B6BDED9D-6246-4F26-9F78-4D968F7B81B2}" destId="{980248C3-5D57-4A54-90A0-DF07C202F51C}" srcOrd="3" destOrd="0" parTransId="{589BFE23-9638-454A-A640-17E6A223B05B}" sibTransId="{47A14758-4E8D-4385-9F05-FBB10AC7F0BA}"/>
    <dgm:cxn modelId="{6E551580-7E65-4431-BEC3-225D0C71F839}" srcId="{B6BDED9D-6246-4F26-9F78-4D968F7B81B2}" destId="{99442FE1-0C56-4DF4-B89D-DE57BC4AF2E0}" srcOrd="0" destOrd="0" parTransId="{A1C18573-4A26-45C2-9C3C-9B93058AC14F}" sibTransId="{26526C89-C825-4840-A6B8-1C60BC9ADCF4}"/>
    <dgm:cxn modelId="{E4E0D3D2-7C38-45E4-9216-250DE8BA6737}" srcId="{B6BDED9D-6246-4F26-9F78-4D968F7B81B2}" destId="{E35496E5-8B1A-4C30-9848-CD0D193C5898}" srcOrd="4" destOrd="0" parTransId="{C1C1517C-59B0-4A30-8D47-27B018FDA723}" sibTransId="{45A4784A-086E-478C-9F69-A521E765BAA9}"/>
    <dgm:cxn modelId="{0E4A04DA-25A6-4696-B1BA-BE3A217CF382}" type="presOf" srcId="{B6BDED9D-6246-4F26-9F78-4D968F7B81B2}" destId="{6FE6DDC9-6B32-454D-B913-C51EEBCB7B5B}" srcOrd="0" destOrd="0" presId="urn:microsoft.com/office/officeart/2008/layout/LinedList"/>
    <dgm:cxn modelId="{96B154A7-AB09-44E6-9775-77BB13078470}" type="presParOf" srcId="{6FE6DDC9-6B32-454D-B913-C51EEBCB7B5B}" destId="{66F421E7-1EF1-4232-90F1-00CCD2659BFF}" srcOrd="0" destOrd="0" presId="urn:microsoft.com/office/officeart/2008/layout/LinedList"/>
    <dgm:cxn modelId="{99B0CA01-638E-4DE1-8E91-673434211FFF}" type="presParOf" srcId="{6FE6DDC9-6B32-454D-B913-C51EEBCB7B5B}" destId="{1FD48A53-0454-4443-A86C-0FA7588F3239}" srcOrd="1" destOrd="0" presId="urn:microsoft.com/office/officeart/2008/layout/LinedList"/>
    <dgm:cxn modelId="{B77EA1D8-2329-4D7B-9E03-7EA6F910E943}" type="presParOf" srcId="{1FD48A53-0454-4443-A86C-0FA7588F3239}" destId="{1C13C4F5-7284-4FA7-BC11-899C7BDF7277}" srcOrd="0" destOrd="0" presId="urn:microsoft.com/office/officeart/2008/layout/LinedList"/>
    <dgm:cxn modelId="{C03207C0-2E6A-4B71-83FC-6B574CC2668C}" type="presParOf" srcId="{1FD48A53-0454-4443-A86C-0FA7588F3239}" destId="{489FA620-6D4D-4C02-9DE9-8EA96A2EA5BF}" srcOrd="1" destOrd="0" presId="urn:microsoft.com/office/officeart/2008/layout/LinedList"/>
    <dgm:cxn modelId="{D25C8082-2E63-43F5-8802-08D29B21F2F4}" type="presParOf" srcId="{6FE6DDC9-6B32-454D-B913-C51EEBCB7B5B}" destId="{BC0A613F-A589-47AC-A1B7-4091729625FD}" srcOrd="2" destOrd="0" presId="urn:microsoft.com/office/officeart/2008/layout/LinedList"/>
    <dgm:cxn modelId="{093E27F1-0075-464C-94A1-88A6ADE7D71C}" type="presParOf" srcId="{6FE6DDC9-6B32-454D-B913-C51EEBCB7B5B}" destId="{A667FC8E-9533-4CF9-A65F-D072F6DFC9BC}" srcOrd="3" destOrd="0" presId="urn:microsoft.com/office/officeart/2008/layout/LinedList"/>
    <dgm:cxn modelId="{66A95B0F-730F-436B-B829-3A9477F659A4}" type="presParOf" srcId="{A667FC8E-9533-4CF9-A65F-D072F6DFC9BC}" destId="{8D149B0F-B6C6-4D77-B52A-7AED646FDAB5}" srcOrd="0" destOrd="0" presId="urn:microsoft.com/office/officeart/2008/layout/LinedList"/>
    <dgm:cxn modelId="{720B5FDD-8AD3-4803-9223-886354012E6F}" type="presParOf" srcId="{A667FC8E-9533-4CF9-A65F-D072F6DFC9BC}" destId="{8EB39260-910F-4A15-9942-F31C21869907}" srcOrd="1" destOrd="0" presId="urn:microsoft.com/office/officeart/2008/layout/LinedList"/>
    <dgm:cxn modelId="{3DA82BB0-1B71-42B3-AC24-92ED08DD7130}" type="presParOf" srcId="{6FE6DDC9-6B32-454D-B913-C51EEBCB7B5B}" destId="{03296986-5EDE-441C-ACB8-515A8493A9D2}" srcOrd="4" destOrd="0" presId="urn:microsoft.com/office/officeart/2008/layout/LinedList"/>
    <dgm:cxn modelId="{D399561A-B77A-40EB-82F1-C6BFCCF90CCE}" type="presParOf" srcId="{6FE6DDC9-6B32-454D-B913-C51EEBCB7B5B}" destId="{864CECC5-9BF6-47E2-B532-9EC1B19E4131}" srcOrd="5" destOrd="0" presId="urn:microsoft.com/office/officeart/2008/layout/LinedList"/>
    <dgm:cxn modelId="{263E9220-1C52-4DC2-81D5-CE7A29B59BDB}" type="presParOf" srcId="{864CECC5-9BF6-47E2-B532-9EC1B19E4131}" destId="{5061C8E7-C585-4D0F-B2A9-114406BC67F4}" srcOrd="0" destOrd="0" presId="urn:microsoft.com/office/officeart/2008/layout/LinedList"/>
    <dgm:cxn modelId="{6AED7A77-0B90-4A36-A798-3499A28CD78A}" type="presParOf" srcId="{864CECC5-9BF6-47E2-B532-9EC1B19E4131}" destId="{24952185-E894-4AED-AB0C-D10469A4B27F}" srcOrd="1" destOrd="0" presId="urn:microsoft.com/office/officeart/2008/layout/LinedList"/>
    <dgm:cxn modelId="{D2DD0BB1-65DC-4225-A687-45D28795A7B8}" type="presParOf" srcId="{6FE6DDC9-6B32-454D-B913-C51EEBCB7B5B}" destId="{48075700-0BAF-4010-BC4F-0EB01F064A18}" srcOrd="6" destOrd="0" presId="urn:microsoft.com/office/officeart/2008/layout/LinedList"/>
    <dgm:cxn modelId="{852F3854-CEE8-439B-8F12-0930F09054F4}" type="presParOf" srcId="{6FE6DDC9-6B32-454D-B913-C51EEBCB7B5B}" destId="{51E9D33A-2ED7-45DA-AF5F-FF54857EB012}" srcOrd="7" destOrd="0" presId="urn:microsoft.com/office/officeart/2008/layout/LinedList"/>
    <dgm:cxn modelId="{638AFC5E-BB25-4081-83CB-562C3B3F7B3A}" type="presParOf" srcId="{51E9D33A-2ED7-45DA-AF5F-FF54857EB012}" destId="{5122BCD5-47DD-4D28-AC65-571BF2251CC1}" srcOrd="0" destOrd="0" presId="urn:microsoft.com/office/officeart/2008/layout/LinedList"/>
    <dgm:cxn modelId="{F30CF724-87A7-4238-B923-4DB8D51FEE8D}" type="presParOf" srcId="{51E9D33A-2ED7-45DA-AF5F-FF54857EB012}" destId="{672DDDBD-30FD-470B-827C-8E91F6515742}" srcOrd="1" destOrd="0" presId="urn:microsoft.com/office/officeart/2008/layout/LinedList"/>
    <dgm:cxn modelId="{75649314-87D3-40AB-8A8D-4C833862D014}" type="presParOf" srcId="{6FE6DDC9-6B32-454D-B913-C51EEBCB7B5B}" destId="{4154DD08-6A19-4B00-BBD5-2FA8D007D58F}" srcOrd="8" destOrd="0" presId="urn:microsoft.com/office/officeart/2008/layout/LinedList"/>
    <dgm:cxn modelId="{5327373F-CC76-4673-8F7C-999DF88A1599}" type="presParOf" srcId="{6FE6DDC9-6B32-454D-B913-C51EEBCB7B5B}" destId="{8FDD1912-7D8A-499D-9053-6EDB4058A5C5}" srcOrd="9" destOrd="0" presId="urn:microsoft.com/office/officeart/2008/layout/LinedList"/>
    <dgm:cxn modelId="{AD59C517-6DBF-45B8-902C-1EF455CD95D2}" type="presParOf" srcId="{8FDD1912-7D8A-499D-9053-6EDB4058A5C5}" destId="{6F5C2BCF-D67C-4932-B82E-CBD2B4CC797A}" srcOrd="0" destOrd="0" presId="urn:microsoft.com/office/officeart/2008/layout/LinedList"/>
    <dgm:cxn modelId="{EC55A269-4245-4AC2-AC58-0176E9F1D8B3}" type="presParOf" srcId="{8FDD1912-7D8A-499D-9053-6EDB4058A5C5}" destId="{D302DBD1-D4EE-47AA-80DB-0E5F4BDBA7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C0341-EE45-42AB-BD96-750EA262FA3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0C49970-A7C1-4484-BFA4-21DA79B19675}">
      <dgm:prSet custT="1"/>
      <dgm:spPr/>
      <dgm:t>
        <a:bodyPr/>
        <a:lstStyle/>
        <a:p>
          <a:pPr algn="l">
            <a:lnSpc>
              <a:spcPct val="90000"/>
            </a:lnSpc>
          </a:pPr>
          <a:r>
            <a:rPr lang="en-US" sz="2800">
              <a:solidFill>
                <a:srgbClr val="FFFFFF"/>
              </a:solidFill>
              <a:ea typeface="+mn-ea"/>
              <a:cs typeface="+mn-cs"/>
            </a:rPr>
            <a:t>Is a compulsory element of the LCA </a:t>
          </a:r>
          <a:r>
            <a:rPr lang="en-US" sz="2800">
              <a:solidFill>
                <a:srgbClr val="FFFFFF"/>
              </a:solidFill>
              <a:latin typeface="Calibri" panose="020F0502020204030204"/>
              <a:ea typeface="+mn-ea"/>
              <a:cs typeface="+mn-cs"/>
            </a:rPr>
            <a:t>Programme.</a:t>
          </a:r>
          <a:endParaRPr lang="en-US" sz="2800">
            <a:solidFill>
              <a:srgbClr val="FFFFFF"/>
            </a:solidFill>
            <a:ea typeface="+mn-ea"/>
            <a:cs typeface="+mn-cs"/>
          </a:endParaRPr>
        </a:p>
      </dgm:t>
    </dgm:pt>
    <dgm:pt modelId="{C74CDD82-1F6E-486E-8C94-2D661502578E}" type="parTrans" cxnId="{75ED65CB-6A1B-4077-99F5-DC4A9F414CE0}">
      <dgm:prSet/>
      <dgm:spPr/>
      <dgm:t>
        <a:bodyPr/>
        <a:lstStyle/>
        <a:p>
          <a:endParaRPr lang="en-US"/>
        </a:p>
      </dgm:t>
    </dgm:pt>
    <dgm:pt modelId="{90B9E07F-ABFE-44DF-807E-D62893CE8138}" type="sibTrans" cxnId="{75ED65CB-6A1B-4077-99F5-DC4A9F414CE0}">
      <dgm:prSet/>
      <dgm:spPr/>
      <dgm:t>
        <a:bodyPr/>
        <a:lstStyle/>
        <a:p>
          <a:endParaRPr lang="en-US"/>
        </a:p>
      </dgm:t>
    </dgm:pt>
    <dgm:pt modelId="{2F46AC83-BA2A-4AC1-8107-4EE0753F8E45}">
      <dgm:prSet/>
      <dgm:spPr/>
      <dgm:t>
        <a:bodyPr/>
        <a:lstStyle/>
        <a:p>
          <a:pPr algn="l">
            <a:lnSpc>
              <a:spcPct val="90000"/>
            </a:lnSpc>
          </a:pPr>
          <a:r>
            <a:rPr lang="en-US" sz="2400">
              <a:solidFill>
                <a:srgbClr val="FFFFFF"/>
              </a:solidFill>
              <a:ea typeface="+mn-ea"/>
              <a:cs typeface="+mn-cs"/>
            </a:rPr>
            <a:t>Work Experience takes place EVERY WEDNESDAY of term time</a:t>
          </a:r>
        </a:p>
      </dgm:t>
    </dgm:pt>
    <dgm:pt modelId="{6760E15A-1536-42BD-B120-C98DE8277492}" type="parTrans" cxnId="{BEC5DCF6-986C-4E00-B9C2-125E91A58EA6}">
      <dgm:prSet/>
      <dgm:spPr/>
      <dgm:t>
        <a:bodyPr/>
        <a:lstStyle/>
        <a:p>
          <a:endParaRPr lang="en-US"/>
        </a:p>
      </dgm:t>
    </dgm:pt>
    <dgm:pt modelId="{AA3547C1-13EF-4BA2-BD41-BABC004C609B}" type="sibTrans" cxnId="{BEC5DCF6-986C-4E00-B9C2-125E91A58EA6}">
      <dgm:prSet/>
      <dgm:spPr/>
      <dgm:t>
        <a:bodyPr/>
        <a:lstStyle/>
        <a:p>
          <a:endParaRPr lang="en-US"/>
        </a:p>
      </dgm:t>
    </dgm:pt>
    <dgm:pt modelId="{116EC9CD-ADD3-4BD3-9A22-B90EEE58B794}">
      <dgm:prSet/>
      <dgm:spPr/>
      <dgm:t>
        <a:bodyPr/>
        <a:lstStyle/>
        <a:p>
          <a:pPr algn="l">
            <a:lnSpc>
              <a:spcPct val="90000"/>
            </a:lnSpc>
          </a:pPr>
          <a:r>
            <a:rPr lang="en-US" sz="2400">
              <a:solidFill>
                <a:srgbClr val="FFFFFF"/>
              </a:solidFill>
              <a:ea typeface="+mn-ea"/>
              <a:cs typeface="+mn-cs"/>
            </a:rPr>
            <a:t>Work Experience is </a:t>
          </a:r>
          <a:r>
            <a:rPr lang="en-US" sz="2400">
              <a:solidFill>
                <a:srgbClr val="FFFFFF"/>
              </a:solidFill>
              <a:latin typeface="Calibri" panose="020F0502020204030204"/>
              <a:ea typeface="+mn-ea"/>
              <a:cs typeface="+mn-cs"/>
            </a:rPr>
            <a:t>organised</a:t>
          </a:r>
          <a:r>
            <a:rPr lang="en-US" sz="2400">
              <a:solidFill>
                <a:srgbClr val="FFFFFF"/>
              </a:solidFill>
              <a:ea typeface="+mn-ea"/>
              <a:cs typeface="+mn-cs"/>
            </a:rPr>
            <a:t> by the student and their parent/guardian</a:t>
          </a:r>
        </a:p>
      </dgm:t>
    </dgm:pt>
    <dgm:pt modelId="{1DC51B78-D2AB-4DE4-A8C2-A893DF6645D0}" type="parTrans" cxnId="{739023B9-4DEC-4DB9-9823-D86EE9739E16}">
      <dgm:prSet/>
      <dgm:spPr/>
      <dgm:t>
        <a:bodyPr/>
        <a:lstStyle/>
        <a:p>
          <a:endParaRPr lang="en-US"/>
        </a:p>
      </dgm:t>
    </dgm:pt>
    <dgm:pt modelId="{D94C180A-5D19-4DEA-B16C-7230C925EFC1}" type="sibTrans" cxnId="{739023B9-4DEC-4DB9-9823-D86EE9739E16}">
      <dgm:prSet/>
      <dgm:spPr/>
      <dgm:t>
        <a:bodyPr/>
        <a:lstStyle/>
        <a:p>
          <a:endParaRPr lang="en-US"/>
        </a:p>
      </dgm:t>
    </dgm:pt>
    <dgm:pt modelId="{091D8FA2-ECBF-40AA-A755-A153A9C7DD58}" type="pres">
      <dgm:prSet presAssocID="{508C0341-EE45-42AB-BD96-750EA262FA3A}" presName="linear" presStyleCnt="0">
        <dgm:presLayoutVars>
          <dgm:animLvl val="lvl"/>
          <dgm:resizeHandles val="exact"/>
        </dgm:presLayoutVars>
      </dgm:prSet>
      <dgm:spPr/>
    </dgm:pt>
    <dgm:pt modelId="{31960491-F953-4FB7-9635-01687DEBFC38}" type="pres">
      <dgm:prSet presAssocID="{C0C49970-A7C1-4484-BFA4-21DA79B19675}" presName="parentText" presStyleLbl="node1" presStyleIdx="0" presStyleCnt="3">
        <dgm:presLayoutVars>
          <dgm:chMax val="0"/>
          <dgm:bulletEnabled val="1"/>
        </dgm:presLayoutVars>
      </dgm:prSet>
      <dgm:spPr/>
    </dgm:pt>
    <dgm:pt modelId="{CB0A7A5A-B2F8-4F19-A4F3-28AC1200F534}" type="pres">
      <dgm:prSet presAssocID="{90B9E07F-ABFE-44DF-807E-D62893CE8138}" presName="spacer" presStyleCnt="0"/>
      <dgm:spPr/>
    </dgm:pt>
    <dgm:pt modelId="{409880F3-69E4-41EE-8CD7-E97D5B910937}" type="pres">
      <dgm:prSet presAssocID="{2F46AC83-BA2A-4AC1-8107-4EE0753F8E45}" presName="parentText" presStyleLbl="node1" presStyleIdx="1" presStyleCnt="3">
        <dgm:presLayoutVars>
          <dgm:chMax val="0"/>
          <dgm:bulletEnabled val="1"/>
        </dgm:presLayoutVars>
      </dgm:prSet>
      <dgm:spPr/>
    </dgm:pt>
    <dgm:pt modelId="{C92F2288-6BF3-46A1-B5F8-BB7F1469BD68}" type="pres">
      <dgm:prSet presAssocID="{AA3547C1-13EF-4BA2-BD41-BABC004C609B}" presName="spacer" presStyleCnt="0"/>
      <dgm:spPr/>
    </dgm:pt>
    <dgm:pt modelId="{71C04649-9E4F-414F-9DE7-0FAD1843E812}" type="pres">
      <dgm:prSet presAssocID="{116EC9CD-ADD3-4BD3-9A22-B90EEE58B794}" presName="parentText" presStyleLbl="node1" presStyleIdx="2" presStyleCnt="3">
        <dgm:presLayoutVars>
          <dgm:chMax val="0"/>
          <dgm:bulletEnabled val="1"/>
        </dgm:presLayoutVars>
      </dgm:prSet>
      <dgm:spPr/>
    </dgm:pt>
  </dgm:ptLst>
  <dgm:cxnLst>
    <dgm:cxn modelId="{33BCDC42-9EDC-4466-AD1D-F04279E75082}" type="presOf" srcId="{C0C49970-A7C1-4484-BFA4-21DA79B19675}" destId="{31960491-F953-4FB7-9635-01687DEBFC38}" srcOrd="0" destOrd="0" presId="urn:microsoft.com/office/officeart/2005/8/layout/vList2"/>
    <dgm:cxn modelId="{739023B9-4DEC-4DB9-9823-D86EE9739E16}" srcId="{508C0341-EE45-42AB-BD96-750EA262FA3A}" destId="{116EC9CD-ADD3-4BD3-9A22-B90EEE58B794}" srcOrd="2" destOrd="0" parTransId="{1DC51B78-D2AB-4DE4-A8C2-A893DF6645D0}" sibTransId="{D94C180A-5D19-4DEA-B16C-7230C925EFC1}"/>
    <dgm:cxn modelId="{E0A5D4C8-F927-492A-8A87-51EA7F0E03D6}" type="presOf" srcId="{2F46AC83-BA2A-4AC1-8107-4EE0753F8E45}" destId="{409880F3-69E4-41EE-8CD7-E97D5B910937}" srcOrd="0" destOrd="0" presId="urn:microsoft.com/office/officeart/2005/8/layout/vList2"/>
    <dgm:cxn modelId="{75ED65CB-6A1B-4077-99F5-DC4A9F414CE0}" srcId="{508C0341-EE45-42AB-BD96-750EA262FA3A}" destId="{C0C49970-A7C1-4484-BFA4-21DA79B19675}" srcOrd="0" destOrd="0" parTransId="{C74CDD82-1F6E-486E-8C94-2D661502578E}" sibTransId="{90B9E07F-ABFE-44DF-807E-D62893CE8138}"/>
    <dgm:cxn modelId="{8753C1D5-8059-460E-95EC-C839C276C8DB}" type="presOf" srcId="{508C0341-EE45-42AB-BD96-750EA262FA3A}" destId="{091D8FA2-ECBF-40AA-A755-A153A9C7DD58}" srcOrd="0" destOrd="0" presId="urn:microsoft.com/office/officeart/2005/8/layout/vList2"/>
    <dgm:cxn modelId="{6A1C29DF-B09B-4DBA-BF72-B0A317740B6E}" type="presOf" srcId="{116EC9CD-ADD3-4BD3-9A22-B90EEE58B794}" destId="{71C04649-9E4F-414F-9DE7-0FAD1843E812}" srcOrd="0" destOrd="0" presId="urn:microsoft.com/office/officeart/2005/8/layout/vList2"/>
    <dgm:cxn modelId="{BEC5DCF6-986C-4E00-B9C2-125E91A58EA6}" srcId="{508C0341-EE45-42AB-BD96-750EA262FA3A}" destId="{2F46AC83-BA2A-4AC1-8107-4EE0753F8E45}" srcOrd="1" destOrd="0" parTransId="{6760E15A-1536-42BD-B120-C98DE8277492}" sibTransId="{AA3547C1-13EF-4BA2-BD41-BABC004C609B}"/>
    <dgm:cxn modelId="{4B0EAD52-5A8D-44A1-BFB2-D0805BF03432}" type="presParOf" srcId="{091D8FA2-ECBF-40AA-A755-A153A9C7DD58}" destId="{31960491-F953-4FB7-9635-01687DEBFC38}" srcOrd="0" destOrd="0" presId="urn:microsoft.com/office/officeart/2005/8/layout/vList2"/>
    <dgm:cxn modelId="{4FCF7785-70BD-4F81-AFAB-72D8B702F9CF}" type="presParOf" srcId="{091D8FA2-ECBF-40AA-A755-A153A9C7DD58}" destId="{CB0A7A5A-B2F8-4F19-A4F3-28AC1200F534}" srcOrd="1" destOrd="0" presId="urn:microsoft.com/office/officeart/2005/8/layout/vList2"/>
    <dgm:cxn modelId="{DC4ACCA4-852D-47BA-9813-681B3A865470}" type="presParOf" srcId="{091D8FA2-ECBF-40AA-A755-A153A9C7DD58}" destId="{409880F3-69E4-41EE-8CD7-E97D5B910937}" srcOrd="2" destOrd="0" presId="urn:microsoft.com/office/officeart/2005/8/layout/vList2"/>
    <dgm:cxn modelId="{24075423-5B5E-41B2-8664-378CD7334BF4}" type="presParOf" srcId="{091D8FA2-ECBF-40AA-A755-A153A9C7DD58}" destId="{C92F2288-6BF3-46A1-B5F8-BB7F1469BD68}" srcOrd="3" destOrd="0" presId="urn:microsoft.com/office/officeart/2005/8/layout/vList2"/>
    <dgm:cxn modelId="{F709BEA2-C200-4416-A55F-4FEB3D5D0833}" type="presParOf" srcId="{091D8FA2-ECBF-40AA-A755-A153A9C7DD58}" destId="{71C04649-9E4F-414F-9DE7-0FAD1843E8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2BF17-4F82-41BB-A01F-8E4ACEAFC1B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1077510-BE68-4642-8AA4-1D4755D8B124}">
      <dgm:prSet custT="1"/>
      <dgm:spPr/>
      <dgm:t>
        <a:bodyPr/>
        <a:lstStyle/>
        <a:p>
          <a:pPr rtl="0"/>
          <a:r>
            <a:rPr lang="en-US" sz="3200"/>
            <a:t>All students need a fully charged</a:t>
          </a:r>
          <a:r>
            <a:rPr lang="en-US" sz="3200">
              <a:latin typeface="Calibri" panose="020F0502020204030204"/>
            </a:rPr>
            <a:t> ipad</a:t>
          </a:r>
          <a:r>
            <a:rPr lang="en-US" sz="3200"/>
            <a:t> every day in school for class</a:t>
          </a:r>
        </a:p>
      </dgm:t>
    </dgm:pt>
    <dgm:pt modelId="{6855161D-31C3-4D11-8739-42450CA3E822}" type="parTrans" cxnId="{B996BD2D-90AD-414E-AE44-357A4A18DDAF}">
      <dgm:prSet/>
      <dgm:spPr/>
      <dgm:t>
        <a:bodyPr/>
        <a:lstStyle/>
        <a:p>
          <a:endParaRPr lang="en-US"/>
        </a:p>
      </dgm:t>
    </dgm:pt>
    <dgm:pt modelId="{DAB60EFF-C6CE-4710-B3BD-57D7F23EBDB4}" type="sibTrans" cxnId="{B996BD2D-90AD-414E-AE44-357A4A18DDAF}">
      <dgm:prSet/>
      <dgm:spPr/>
      <dgm:t>
        <a:bodyPr/>
        <a:lstStyle/>
        <a:p>
          <a:endParaRPr lang="en-US"/>
        </a:p>
      </dgm:t>
    </dgm:pt>
    <dgm:pt modelId="{7B8D2EA3-52A3-4C34-A710-AD05DEE01802}">
      <dgm:prSet custT="1"/>
      <dgm:spPr/>
      <dgm:t>
        <a:bodyPr/>
        <a:lstStyle/>
        <a:p>
          <a:r>
            <a:rPr lang="en-US" sz="3200"/>
            <a:t>Students must bring their Student Journal to school every day</a:t>
          </a:r>
        </a:p>
      </dgm:t>
    </dgm:pt>
    <dgm:pt modelId="{ACAF854C-2A70-4DCC-8E57-380500275F6F}" type="parTrans" cxnId="{8E627563-2A5F-408A-BC48-5A825A39285F}">
      <dgm:prSet/>
      <dgm:spPr/>
      <dgm:t>
        <a:bodyPr/>
        <a:lstStyle/>
        <a:p>
          <a:endParaRPr lang="en-US"/>
        </a:p>
      </dgm:t>
    </dgm:pt>
    <dgm:pt modelId="{CF24499A-998D-4E0F-B175-21D2C13569ED}" type="sibTrans" cxnId="{8E627563-2A5F-408A-BC48-5A825A39285F}">
      <dgm:prSet/>
      <dgm:spPr/>
      <dgm:t>
        <a:bodyPr/>
        <a:lstStyle/>
        <a:p>
          <a:endParaRPr lang="en-US"/>
        </a:p>
      </dgm:t>
    </dgm:pt>
    <dgm:pt modelId="{459E38F4-9AE1-4399-A861-E26C775E1E51}">
      <dgm:prSet custT="1"/>
      <dgm:spPr/>
      <dgm:t>
        <a:bodyPr/>
        <a:lstStyle/>
        <a:p>
          <a:r>
            <a:rPr lang="en-US" sz="3200"/>
            <a:t>Stationery/pens/ pencil/ notes- teachers will advise in each course</a:t>
          </a:r>
        </a:p>
      </dgm:t>
    </dgm:pt>
    <dgm:pt modelId="{D118DDFC-B2F0-41E2-91A9-620894DB9B64}" type="parTrans" cxnId="{E0A5A03D-03AF-4095-ABC7-53E44C7158B6}">
      <dgm:prSet/>
      <dgm:spPr/>
      <dgm:t>
        <a:bodyPr/>
        <a:lstStyle/>
        <a:p>
          <a:endParaRPr lang="en-US"/>
        </a:p>
      </dgm:t>
    </dgm:pt>
    <dgm:pt modelId="{FC03ACDE-D3A9-4D26-9E69-326A18EE3018}" type="sibTrans" cxnId="{E0A5A03D-03AF-4095-ABC7-53E44C7158B6}">
      <dgm:prSet/>
      <dgm:spPr/>
      <dgm:t>
        <a:bodyPr/>
        <a:lstStyle/>
        <a:p>
          <a:endParaRPr lang="en-US"/>
        </a:p>
      </dgm:t>
    </dgm:pt>
    <dgm:pt modelId="{2EA832A7-8239-44B9-AD28-AF35271404D0}">
      <dgm:prSet custT="1"/>
      <dgm:spPr/>
      <dgm:t>
        <a:bodyPr/>
        <a:lstStyle/>
        <a:p>
          <a:r>
            <a:rPr lang="en-US" sz="3200">
              <a:latin typeface="Calibri" panose="020F0502020204030204"/>
            </a:rPr>
            <a:t>VSware</a:t>
          </a:r>
          <a:r>
            <a:rPr lang="en-US" sz="3200"/>
            <a:t> parent/guardian updates</a:t>
          </a:r>
        </a:p>
      </dgm:t>
    </dgm:pt>
    <dgm:pt modelId="{77BD6B73-720F-4865-9548-699CC6111BC8}" type="parTrans" cxnId="{CC572F36-8DF0-4978-ACBC-0814DAFA8A79}">
      <dgm:prSet/>
      <dgm:spPr/>
      <dgm:t>
        <a:bodyPr/>
        <a:lstStyle/>
        <a:p>
          <a:endParaRPr lang="en-US"/>
        </a:p>
      </dgm:t>
    </dgm:pt>
    <dgm:pt modelId="{47CB4C57-7912-4EC9-82F9-25BBA6E29858}" type="sibTrans" cxnId="{CC572F36-8DF0-4978-ACBC-0814DAFA8A79}">
      <dgm:prSet/>
      <dgm:spPr/>
      <dgm:t>
        <a:bodyPr/>
        <a:lstStyle/>
        <a:p>
          <a:endParaRPr lang="en-US"/>
        </a:p>
      </dgm:t>
    </dgm:pt>
    <dgm:pt modelId="{225574A1-5847-418F-BF3B-FEEB88AC589D}" type="pres">
      <dgm:prSet presAssocID="{FBF2BF17-4F82-41BB-A01F-8E4ACEAFC1B5}" presName="vert0" presStyleCnt="0">
        <dgm:presLayoutVars>
          <dgm:dir/>
          <dgm:animOne val="branch"/>
          <dgm:animLvl val="lvl"/>
        </dgm:presLayoutVars>
      </dgm:prSet>
      <dgm:spPr/>
    </dgm:pt>
    <dgm:pt modelId="{606CCAB6-48F8-49F7-94FB-D2DBF70ABF3D}" type="pres">
      <dgm:prSet presAssocID="{D1077510-BE68-4642-8AA4-1D4755D8B124}" presName="thickLine" presStyleLbl="alignNode1" presStyleIdx="0" presStyleCnt="4"/>
      <dgm:spPr/>
    </dgm:pt>
    <dgm:pt modelId="{2A718E27-509F-4349-B7CB-BEE9E1925FA9}" type="pres">
      <dgm:prSet presAssocID="{D1077510-BE68-4642-8AA4-1D4755D8B124}" presName="horz1" presStyleCnt="0"/>
      <dgm:spPr/>
    </dgm:pt>
    <dgm:pt modelId="{B122BCD3-1185-4542-8BB9-15D3369A8138}" type="pres">
      <dgm:prSet presAssocID="{D1077510-BE68-4642-8AA4-1D4755D8B124}" presName="tx1" presStyleLbl="revTx" presStyleIdx="0" presStyleCnt="4" custLinFactNeighborX="505" custLinFactNeighborY="24350"/>
      <dgm:spPr/>
    </dgm:pt>
    <dgm:pt modelId="{27BBBC61-4B26-44A0-9FAE-ABCA056E7267}" type="pres">
      <dgm:prSet presAssocID="{D1077510-BE68-4642-8AA4-1D4755D8B124}" presName="vert1" presStyleCnt="0"/>
      <dgm:spPr/>
    </dgm:pt>
    <dgm:pt modelId="{D97711DC-EE34-45FF-A830-436101D09F4B}" type="pres">
      <dgm:prSet presAssocID="{7B8D2EA3-52A3-4C34-A710-AD05DEE01802}" presName="thickLine" presStyleLbl="alignNode1" presStyleIdx="1" presStyleCnt="4"/>
      <dgm:spPr/>
    </dgm:pt>
    <dgm:pt modelId="{6D467D01-A278-4F41-89C6-B744A6048C79}" type="pres">
      <dgm:prSet presAssocID="{7B8D2EA3-52A3-4C34-A710-AD05DEE01802}" presName="horz1" presStyleCnt="0"/>
      <dgm:spPr/>
    </dgm:pt>
    <dgm:pt modelId="{F6F345F9-7A90-42F2-8389-F9AF514C7914}" type="pres">
      <dgm:prSet presAssocID="{7B8D2EA3-52A3-4C34-A710-AD05DEE01802}" presName="tx1" presStyleLbl="revTx" presStyleIdx="1" presStyleCnt="4"/>
      <dgm:spPr/>
    </dgm:pt>
    <dgm:pt modelId="{41DD9B93-FCB3-4C33-AE5B-CEADC5F0265D}" type="pres">
      <dgm:prSet presAssocID="{7B8D2EA3-52A3-4C34-A710-AD05DEE01802}" presName="vert1" presStyleCnt="0"/>
      <dgm:spPr/>
    </dgm:pt>
    <dgm:pt modelId="{21625CFC-0941-4B8B-B6BF-E2CE89F5B69B}" type="pres">
      <dgm:prSet presAssocID="{459E38F4-9AE1-4399-A861-E26C775E1E51}" presName="thickLine" presStyleLbl="alignNode1" presStyleIdx="2" presStyleCnt="4"/>
      <dgm:spPr/>
    </dgm:pt>
    <dgm:pt modelId="{010D4FA4-E0B6-4C3C-A42A-C5F662AF5D9F}" type="pres">
      <dgm:prSet presAssocID="{459E38F4-9AE1-4399-A861-E26C775E1E51}" presName="horz1" presStyleCnt="0"/>
      <dgm:spPr/>
    </dgm:pt>
    <dgm:pt modelId="{5890A6CB-ECCD-4E18-B212-97079F7E4FA2}" type="pres">
      <dgm:prSet presAssocID="{459E38F4-9AE1-4399-A861-E26C775E1E51}" presName="tx1" presStyleLbl="revTx" presStyleIdx="2" presStyleCnt="4"/>
      <dgm:spPr/>
    </dgm:pt>
    <dgm:pt modelId="{F2EB4916-5904-4D18-BF3B-36494E885FFA}" type="pres">
      <dgm:prSet presAssocID="{459E38F4-9AE1-4399-A861-E26C775E1E51}" presName="vert1" presStyleCnt="0"/>
      <dgm:spPr/>
    </dgm:pt>
    <dgm:pt modelId="{411BBA9E-79C4-4E53-96F5-ED5DD0831AE8}" type="pres">
      <dgm:prSet presAssocID="{2EA832A7-8239-44B9-AD28-AF35271404D0}" presName="thickLine" presStyleLbl="alignNode1" presStyleIdx="3" presStyleCnt="4"/>
      <dgm:spPr/>
    </dgm:pt>
    <dgm:pt modelId="{365E6CEC-6B2D-41D7-9CED-9045FA9BE622}" type="pres">
      <dgm:prSet presAssocID="{2EA832A7-8239-44B9-AD28-AF35271404D0}" presName="horz1" presStyleCnt="0"/>
      <dgm:spPr/>
    </dgm:pt>
    <dgm:pt modelId="{89910B3F-71FA-4EB7-9194-14BB3D568A02}" type="pres">
      <dgm:prSet presAssocID="{2EA832A7-8239-44B9-AD28-AF35271404D0}" presName="tx1" presStyleLbl="revTx" presStyleIdx="3" presStyleCnt="4"/>
      <dgm:spPr/>
    </dgm:pt>
    <dgm:pt modelId="{6B1478A5-3A29-471D-9FFF-F07202644EA0}" type="pres">
      <dgm:prSet presAssocID="{2EA832A7-8239-44B9-AD28-AF35271404D0}" presName="vert1" presStyleCnt="0"/>
      <dgm:spPr/>
    </dgm:pt>
  </dgm:ptLst>
  <dgm:cxnLst>
    <dgm:cxn modelId="{B996BD2D-90AD-414E-AE44-357A4A18DDAF}" srcId="{FBF2BF17-4F82-41BB-A01F-8E4ACEAFC1B5}" destId="{D1077510-BE68-4642-8AA4-1D4755D8B124}" srcOrd="0" destOrd="0" parTransId="{6855161D-31C3-4D11-8739-42450CA3E822}" sibTransId="{DAB60EFF-C6CE-4710-B3BD-57D7F23EBDB4}"/>
    <dgm:cxn modelId="{CC572F36-8DF0-4978-ACBC-0814DAFA8A79}" srcId="{FBF2BF17-4F82-41BB-A01F-8E4ACEAFC1B5}" destId="{2EA832A7-8239-44B9-AD28-AF35271404D0}" srcOrd="3" destOrd="0" parTransId="{77BD6B73-720F-4865-9548-699CC6111BC8}" sibTransId="{47CB4C57-7912-4EC9-82F9-25BBA6E29858}"/>
    <dgm:cxn modelId="{E0A5A03D-03AF-4095-ABC7-53E44C7158B6}" srcId="{FBF2BF17-4F82-41BB-A01F-8E4ACEAFC1B5}" destId="{459E38F4-9AE1-4399-A861-E26C775E1E51}" srcOrd="2" destOrd="0" parTransId="{D118DDFC-B2F0-41E2-91A9-620894DB9B64}" sibTransId="{FC03ACDE-D3A9-4D26-9E69-326A18EE3018}"/>
    <dgm:cxn modelId="{8E627563-2A5F-408A-BC48-5A825A39285F}" srcId="{FBF2BF17-4F82-41BB-A01F-8E4ACEAFC1B5}" destId="{7B8D2EA3-52A3-4C34-A710-AD05DEE01802}" srcOrd="1" destOrd="0" parTransId="{ACAF854C-2A70-4DCC-8E57-380500275F6F}" sibTransId="{CF24499A-998D-4E0F-B175-21D2C13569ED}"/>
    <dgm:cxn modelId="{2C37B374-3399-4A46-A3AA-9CCC38FDF542}" type="presOf" srcId="{459E38F4-9AE1-4399-A861-E26C775E1E51}" destId="{5890A6CB-ECCD-4E18-B212-97079F7E4FA2}" srcOrd="0" destOrd="0" presId="urn:microsoft.com/office/officeart/2008/layout/LinedList"/>
    <dgm:cxn modelId="{C1B9567D-6B3C-4704-A896-37607F191766}" type="presOf" srcId="{7B8D2EA3-52A3-4C34-A710-AD05DEE01802}" destId="{F6F345F9-7A90-42F2-8389-F9AF514C7914}" srcOrd="0" destOrd="0" presId="urn:microsoft.com/office/officeart/2008/layout/LinedList"/>
    <dgm:cxn modelId="{6E345ABF-42B1-415A-8703-CD354740384F}" type="presOf" srcId="{FBF2BF17-4F82-41BB-A01F-8E4ACEAFC1B5}" destId="{225574A1-5847-418F-BF3B-FEEB88AC589D}" srcOrd="0" destOrd="0" presId="urn:microsoft.com/office/officeart/2008/layout/LinedList"/>
    <dgm:cxn modelId="{82840FEF-B05F-42D2-A2BF-9A8D7681CC5A}" type="presOf" srcId="{D1077510-BE68-4642-8AA4-1D4755D8B124}" destId="{B122BCD3-1185-4542-8BB9-15D3369A8138}" srcOrd="0" destOrd="0" presId="urn:microsoft.com/office/officeart/2008/layout/LinedList"/>
    <dgm:cxn modelId="{5BD231EF-46B2-49B9-9E39-E861FF90CABF}" type="presOf" srcId="{2EA832A7-8239-44B9-AD28-AF35271404D0}" destId="{89910B3F-71FA-4EB7-9194-14BB3D568A02}" srcOrd="0" destOrd="0" presId="urn:microsoft.com/office/officeart/2008/layout/LinedList"/>
    <dgm:cxn modelId="{8CC1109D-DC12-4DEF-A142-7072D413E551}" type="presParOf" srcId="{225574A1-5847-418F-BF3B-FEEB88AC589D}" destId="{606CCAB6-48F8-49F7-94FB-D2DBF70ABF3D}" srcOrd="0" destOrd="0" presId="urn:microsoft.com/office/officeart/2008/layout/LinedList"/>
    <dgm:cxn modelId="{769892D6-83E5-4165-90F5-92F16CE3054A}" type="presParOf" srcId="{225574A1-5847-418F-BF3B-FEEB88AC589D}" destId="{2A718E27-509F-4349-B7CB-BEE9E1925FA9}" srcOrd="1" destOrd="0" presId="urn:microsoft.com/office/officeart/2008/layout/LinedList"/>
    <dgm:cxn modelId="{B4E6E83A-931B-4889-BA11-1921B0A0DDA8}" type="presParOf" srcId="{2A718E27-509F-4349-B7CB-BEE9E1925FA9}" destId="{B122BCD3-1185-4542-8BB9-15D3369A8138}" srcOrd="0" destOrd="0" presId="urn:microsoft.com/office/officeart/2008/layout/LinedList"/>
    <dgm:cxn modelId="{85E78B72-5125-49BC-BB02-76AA925EAF3A}" type="presParOf" srcId="{2A718E27-509F-4349-B7CB-BEE9E1925FA9}" destId="{27BBBC61-4B26-44A0-9FAE-ABCA056E7267}" srcOrd="1" destOrd="0" presId="urn:microsoft.com/office/officeart/2008/layout/LinedList"/>
    <dgm:cxn modelId="{7AAEDAC0-B8A0-4127-BD88-7C58264BC639}" type="presParOf" srcId="{225574A1-5847-418F-BF3B-FEEB88AC589D}" destId="{D97711DC-EE34-45FF-A830-436101D09F4B}" srcOrd="2" destOrd="0" presId="urn:microsoft.com/office/officeart/2008/layout/LinedList"/>
    <dgm:cxn modelId="{624AEBA0-DAF1-43DF-AA87-1A9207100058}" type="presParOf" srcId="{225574A1-5847-418F-BF3B-FEEB88AC589D}" destId="{6D467D01-A278-4F41-89C6-B744A6048C79}" srcOrd="3" destOrd="0" presId="urn:microsoft.com/office/officeart/2008/layout/LinedList"/>
    <dgm:cxn modelId="{48D97E63-5D98-45FA-B161-E010E8D44D26}" type="presParOf" srcId="{6D467D01-A278-4F41-89C6-B744A6048C79}" destId="{F6F345F9-7A90-42F2-8389-F9AF514C7914}" srcOrd="0" destOrd="0" presId="urn:microsoft.com/office/officeart/2008/layout/LinedList"/>
    <dgm:cxn modelId="{5EFAD0A6-9BC3-41A5-90BD-D109BA69DA97}" type="presParOf" srcId="{6D467D01-A278-4F41-89C6-B744A6048C79}" destId="{41DD9B93-FCB3-4C33-AE5B-CEADC5F0265D}" srcOrd="1" destOrd="0" presId="urn:microsoft.com/office/officeart/2008/layout/LinedList"/>
    <dgm:cxn modelId="{8A1AB861-CFF1-4078-9CF6-E68513A4B3F5}" type="presParOf" srcId="{225574A1-5847-418F-BF3B-FEEB88AC589D}" destId="{21625CFC-0941-4B8B-B6BF-E2CE89F5B69B}" srcOrd="4" destOrd="0" presId="urn:microsoft.com/office/officeart/2008/layout/LinedList"/>
    <dgm:cxn modelId="{F547B261-4055-4485-8795-C6E94C58415E}" type="presParOf" srcId="{225574A1-5847-418F-BF3B-FEEB88AC589D}" destId="{010D4FA4-E0B6-4C3C-A42A-C5F662AF5D9F}" srcOrd="5" destOrd="0" presId="urn:microsoft.com/office/officeart/2008/layout/LinedList"/>
    <dgm:cxn modelId="{A5EFF8FF-66D8-4498-B9D3-C44DEA66EAAF}" type="presParOf" srcId="{010D4FA4-E0B6-4C3C-A42A-C5F662AF5D9F}" destId="{5890A6CB-ECCD-4E18-B212-97079F7E4FA2}" srcOrd="0" destOrd="0" presId="urn:microsoft.com/office/officeart/2008/layout/LinedList"/>
    <dgm:cxn modelId="{968599CE-C0B2-44EC-B35D-EDE813028A9D}" type="presParOf" srcId="{010D4FA4-E0B6-4C3C-A42A-C5F662AF5D9F}" destId="{F2EB4916-5904-4D18-BF3B-36494E885FFA}" srcOrd="1" destOrd="0" presId="urn:microsoft.com/office/officeart/2008/layout/LinedList"/>
    <dgm:cxn modelId="{394CAA5B-D16D-4465-B443-D9AE468B3E07}" type="presParOf" srcId="{225574A1-5847-418F-BF3B-FEEB88AC589D}" destId="{411BBA9E-79C4-4E53-96F5-ED5DD0831AE8}" srcOrd="6" destOrd="0" presId="urn:microsoft.com/office/officeart/2008/layout/LinedList"/>
    <dgm:cxn modelId="{65C9329D-8F3A-48AE-9EF3-E1AA6802EE7F}" type="presParOf" srcId="{225574A1-5847-418F-BF3B-FEEB88AC589D}" destId="{365E6CEC-6B2D-41D7-9CED-9045FA9BE622}" srcOrd="7" destOrd="0" presId="urn:microsoft.com/office/officeart/2008/layout/LinedList"/>
    <dgm:cxn modelId="{9A9AFD00-662E-4B7F-9AF2-D300FF4EEE7F}" type="presParOf" srcId="{365E6CEC-6B2D-41D7-9CED-9045FA9BE622}" destId="{89910B3F-71FA-4EB7-9194-14BB3D568A02}" srcOrd="0" destOrd="0" presId="urn:microsoft.com/office/officeart/2008/layout/LinedList"/>
    <dgm:cxn modelId="{D3A7067E-6342-48E3-939C-66206247015C}" type="presParOf" srcId="{365E6CEC-6B2D-41D7-9CED-9045FA9BE622}" destId="{6B1478A5-3A29-471D-9FFF-F07202644E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CD0F46-7F11-4283-98F6-5851173393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B0A3B4-1804-4762-BB99-3B02C1495C06}">
      <dgm:prSet/>
      <dgm:spPr/>
      <dgm:t>
        <a:bodyPr/>
        <a:lstStyle/>
        <a:p>
          <a:r>
            <a:rPr lang="en-US"/>
            <a:t>Help your child to plan their homework – place to study. Leave books at study desk, use e-books in school. </a:t>
          </a:r>
        </a:p>
      </dgm:t>
    </dgm:pt>
    <dgm:pt modelId="{301E11C3-883B-4C0E-8AD6-A5C68C17ED96}" type="parTrans" cxnId="{AE5FFF64-004E-4BE5-925F-F6B7359CCE04}">
      <dgm:prSet/>
      <dgm:spPr/>
      <dgm:t>
        <a:bodyPr/>
        <a:lstStyle/>
        <a:p>
          <a:endParaRPr lang="en-US"/>
        </a:p>
      </dgm:t>
    </dgm:pt>
    <dgm:pt modelId="{404BDBAC-F446-4BE6-A8A1-4D97C5DCF183}" type="sibTrans" cxnId="{AE5FFF64-004E-4BE5-925F-F6B7359CCE04}">
      <dgm:prSet/>
      <dgm:spPr/>
      <dgm:t>
        <a:bodyPr/>
        <a:lstStyle/>
        <a:p>
          <a:endParaRPr lang="en-US"/>
        </a:p>
      </dgm:t>
    </dgm:pt>
    <dgm:pt modelId="{AF03CC9B-34CB-436B-8AE8-21372D0E7351}">
      <dgm:prSet/>
      <dgm:spPr/>
      <dgm:t>
        <a:bodyPr/>
        <a:lstStyle/>
        <a:p>
          <a:r>
            <a:rPr lang="en-US"/>
            <a:t>Study includes revision. We have monthly/ bi-monthly </a:t>
          </a:r>
          <a:r>
            <a:rPr lang="en-US" b="1"/>
            <a:t>assessments. </a:t>
          </a:r>
          <a:endParaRPr lang="en-US"/>
        </a:p>
      </dgm:t>
    </dgm:pt>
    <dgm:pt modelId="{5DA1C95E-CAC0-4533-BCDD-4FF9B86D3020}" type="parTrans" cxnId="{D403DD05-1890-4E18-B6DF-618890CC94F9}">
      <dgm:prSet/>
      <dgm:spPr/>
      <dgm:t>
        <a:bodyPr/>
        <a:lstStyle/>
        <a:p>
          <a:endParaRPr lang="en-US"/>
        </a:p>
      </dgm:t>
    </dgm:pt>
    <dgm:pt modelId="{E958BDE8-FA95-4BAC-B26A-2EEE7235AF45}" type="sibTrans" cxnId="{D403DD05-1890-4E18-B6DF-618890CC94F9}">
      <dgm:prSet/>
      <dgm:spPr/>
      <dgm:t>
        <a:bodyPr/>
        <a:lstStyle/>
        <a:p>
          <a:endParaRPr lang="en-US"/>
        </a:p>
      </dgm:t>
    </dgm:pt>
    <dgm:pt modelId="{E2D68EDE-F6E3-4A34-9570-C2B80547BA53}">
      <dgm:prSet/>
      <dgm:spPr/>
      <dgm:t>
        <a:bodyPr/>
        <a:lstStyle/>
        <a:p>
          <a:r>
            <a:rPr lang="en-US"/>
            <a:t>Encourage reading. Be mindful of </a:t>
          </a:r>
          <a:r>
            <a:rPr lang="en-US" b="1"/>
            <a:t>screen time</a:t>
          </a:r>
          <a:r>
            <a:rPr lang="en-US"/>
            <a:t>. This can be checked on the iPad.  </a:t>
          </a:r>
        </a:p>
      </dgm:t>
    </dgm:pt>
    <dgm:pt modelId="{2F3A0C4F-8815-4EBC-8BD6-219B3A857732}" type="parTrans" cxnId="{6BB66535-2D14-41A2-952C-8B80A6975496}">
      <dgm:prSet/>
      <dgm:spPr/>
      <dgm:t>
        <a:bodyPr/>
        <a:lstStyle/>
        <a:p>
          <a:endParaRPr lang="en-US"/>
        </a:p>
      </dgm:t>
    </dgm:pt>
    <dgm:pt modelId="{05B61094-1A5C-427D-AB39-FB41C65B8116}" type="sibTrans" cxnId="{6BB66535-2D14-41A2-952C-8B80A6975496}">
      <dgm:prSet/>
      <dgm:spPr/>
      <dgm:t>
        <a:bodyPr/>
        <a:lstStyle/>
        <a:p>
          <a:endParaRPr lang="en-US"/>
        </a:p>
      </dgm:t>
    </dgm:pt>
    <dgm:pt modelId="{71DDCB38-B1DB-4021-ABD2-A5AC3DAB11F0}">
      <dgm:prSet/>
      <dgm:spPr/>
      <dgm:t>
        <a:bodyPr/>
        <a:lstStyle/>
        <a:p>
          <a:r>
            <a:rPr lang="en-US"/>
            <a:t>Time for homework/study – 1 to 1.5 hours each night. </a:t>
          </a:r>
        </a:p>
      </dgm:t>
    </dgm:pt>
    <dgm:pt modelId="{98CB3E40-30D7-425C-BD4F-9AB6D3A533BD}" type="parTrans" cxnId="{6BD5C8AD-0046-4AEE-9A64-7613C178471D}">
      <dgm:prSet/>
      <dgm:spPr/>
      <dgm:t>
        <a:bodyPr/>
        <a:lstStyle/>
        <a:p>
          <a:endParaRPr lang="en-US"/>
        </a:p>
      </dgm:t>
    </dgm:pt>
    <dgm:pt modelId="{859BEC23-C659-4036-A215-5D758860EA31}" type="sibTrans" cxnId="{6BD5C8AD-0046-4AEE-9A64-7613C178471D}">
      <dgm:prSet/>
      <dgm:spPr/>
      <dgm:t>
        <a:bodyPr/>
        <a:lstStyle/>
        <a:p>
          <a:endParaRPr lang="en-US"/>
        </a:p>
      </dgm:t>
    </dgm:pt>
    <dgm:pt modelId="{82A552BC-FF20-4895-B2B2-A9A91DC8CD9D}">
      <dgm:prSet/>
      <dgm:spPr/>
      <dgm:t>
        <a:bodyPr/>
        <a:lstStyle/>
        <a:p>
          <a:r>
            <a:rPr lang="en-US" b="1"/>
            <a:t>Each night </a:t>
          </a:r>
          <a:r>
            <a:rPr lang="en-US"/>
            <a:t>check timetable for tomorrow to ensure that all books, materials(ingredients), uniform, lunch, etc. are ready for the next day. </a:t>
          </a:r>
        </a:p>
      </dgm:t>
    </dgm:pt>
    <dgm:pt modelId="{99B20FC7-6302-485D-9E65-7FEEFDD1F6F4}" type="parTrans" cxnId="{FF7536DF-0E27-4D88-8A4F-737D3F2CB821}">
      <dgm:prSet/>
      <dgm:spPr/>
      <dgm:t>
        <a:bodyPr/>
        <a:lstStyle/>
        <a:p>
          <a:endParaRPr lang="en-US"/>
        </a:p>
      </dgm:t>
    </dgm:pt>
    <dgm:pt modelId="{37A578E4-1573-44E1-AC5D-77632EF2032F}" type="sibTrans" cxnId="{FF7536DF-0E27-4D88-8A4F-737D3F2CB821}">
      <dgm:prSet/>
      <dgm:spPr/>
      <dgm:t>
        <a:bodyPr/>
        <a:lstStyle/>
        <a:p>
          <a:endParaRPr lang="en-US"/>
        </a:p>
      </dgm:t>
    </dgm:pt>
    <dgm:pt modelId="{2EAC6355-6FBC-4007-85CE-A950B1979303}">
      <dgm:prSet/>
      <dgm:spPr/>
      <dgm:t>
        <a:bodyPr/>
        <a:lstStyle/>
        <a:p>
          <a:r>
            <a:rPr lang="en-US"/>
            <a:t>Ensure </a:t>
          </a:r>
          <a:r>
            <a:rPr lang="en-US" b="1"/>
            <a:t>iPad is charged </a:t>
          </a:r>
          <a:r>
            <a:rPr lang="en-US"/>
            <a:t>and in schoolbag each morning. Charging after homework and in bag before bed is best</a:t>
          </a:r>
        </a:p>
      </dgm:t>
    </dgm:pt>
    <dgm:pt modelId="{53CDD650-58D3-456B-95EE-9BCFAC1F8972}" type="parTrans" cxnId="{E3C513F7-00DB-41A5-AE12-C6CF778C66E0}">
      <dgm:prSet/>
      <dgm:spPr/>
      <dgm:t>
        <a:bodyPr/>
        <a:lstStyle/>
        <a:p>
          <a:endParaRPr lang="en-US"/>
        </a:p>
      </dgm:t>
    </dgm:pt>
    <dgm:pt modelId="{DB754E8D-9E48-472E-9224-DBF776989FB0}" type="sibTrans" cxnId="{E3C513F7-00DB-41A5-AE12-C6CF778C66E0}">
      <dgm:prSet/>
      <dgm:spPr/>
      <dgm:t>
        <a:bodyPr/>
        <a:lstStyle/>
        <a:p>
          <a:endParaRPr lang="en-US"/>
        </a:p>
      </dgm:t>
    </dgm:pt>
    <dgm:pt modelId="{99A6F564-D4F6-493F-B58F-0928256E46F5}" type="pres">
      <dgm:prSet presAssocID="{30CD0F46-7F11-4283-98F6-585117339375}" presName="root" presStyleCnt="0">
        <dgm:presLayoutVars>
          <dgm:dir/>
          <dgm:resizeHandles val="exact"/>
        </dgm:presLayoutVars>
      </dgm:prSet>
      <dgm:spPr/>
    </dgm:pt>
    <dgm:pt modelId="{5636F5AB-23E6-47AF-BC13-2330D7840C95}" type="pres">
      <dgm:prSet presAssocID="{83B0A3B4-1804-4762-BB99-3B02C1495C06}" presName="compNode" presStyleCnt="0"/>
      <dgm:spPr/>
    </dgm:pt>
    <dgm:pt modelId="{087EA10A-1B79-40B0-9ED0-6773CD26E34C}" type="pres">
      <dgm:prSet presAssocID="{83B0A3B4-1804-4762-BB99-3B02C1495C06}" presName="bgRect" presStyleLbl="bgShp" presStyleIdx="0" presStyleCnt="6"/>
      <dgm:spPr/>
    </dgm:pt>
    <dgm:pt modelId="{06D6BDAA-3242-425E-990F-BD1EE15F30CF}" type="pres">
      <dgm:prSet presAssocID="{83B0A3B4-1804-4762-BB99-3B02C1495C0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896DA66-D49D-4C8D-97B9-BABC6A012870}" type="pres">
      <dgm:prSet presAssocID="{83B0A3B4-1804-4762-BB99-3B02C1495C06}" presName="spaceRect" presStyleCnt="0"/>
      <dgm:spPr/>
    </dgm:pt>
    <dgm:pt modelId="{49FFE67F-E6BE-4AF3-8232-EBD8289DF0AC}" type="pres">
      <dgm:prSet presAssocID="{83B0A3B4-1804-4762-BB99-3B02C1495C06}" presName="parTx" presStyleLbl="revTx" presStyleIdx="0" presStyleCnt="6">
        <dgm:presLayoutVars>
          <dgm:chMax val="0"/>
          <dgm:chPref val="0"/>
        </dgm:presLayoutVars>
      </dgm:prSet>
      <dgm:spPr/>
    </dgm:pt>
    <dgm:pt modelId="{B3637091-ACD8-4881-BF60-A8421E589A87}" type="pres">
      <dgm:prSet presAssocID="{404BDBAC-F446-4BE6-A8A1-4D97C5DCF183}" presName="sibTrans" presStyleCnt="0"/>
      <dgm:spPr/>
    </dgm:pt>
    <dgm:pt modelId="{19F6F31D-E715-425E-B40F-EAC7A6EAABFD}" type="pres">
      <dgm:prSet presAssocID="{AF03CC9B-34CB-436B-8AE8-21372D0E7351}" presName="compNode" presStyleCnt="0"/>
      <dgm:spPr/>
    </dgm:pt>
    <dgm:pt modelId="{DA1B4D87-6733-4EF1-AEE1-0D9BFA9C85F5}" type="pres">
      <dgm:prSet presAssocID="{AF03CC9B-34CB-436B-8AE8-21372D0E7351}" presName="bgRect" presStyleLbl="bgShp" presStyleIdx="1" presStyleCnt="6"/>
      <dgm:spPr/>
    </dgm:pt>
    <dgm:pt modelId="{96B044D2-B1EA-4404-9BE5-1A5877EEEF23}" type="pres">
      <dgm:prSet presAssocID="{AF03CC9B-34CB-436B-8AE8-21372D0E735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757B9E55-4983-4F61-9268-71C9C7A68CEA}" type="pres">
      <dgm:prSet presAssocID="{AF03CC9B-34CB-436B-8AE8-21372D0E7351}" presName="spaceRect" presStyleCnt="0"/>
      <dgm:spPr/>
    </dgm:pt>
    <dgm:pt modelId="{87728BBC-257D-4B90-B042-23ADB648E25F}" type="pres">
      <dgm:prSet presAssocID="{AF03CC9B-34CB-436B-8AE8-21372D0E7351}" presName="parTx" presStyleLbl="revTx" presStyleIdx="1" presStyleCnt="6">
        <dgm:presLayoutVars>
          <dgm:chMax val="0"/>
          <dgm:chPref val="0"/>
        </dgm:presLayoutVars>
      </dgm:prSet>
      <dgm:spPr/>
    </dgm:pt>
    <dgm:pt modelId="{FCC91988-48A7-415D-8FC3-64CF0BE3DBFA}" type="pres">
      <dgm:prSet presAssocID="{E958BDE8-FA95-4BAC-B26A-2EEE7235AF45}" presName="sibTrans" presStyleCnt="0"/>
      <dgm:spPr/>
    </dgm:pt>
    <dgm:pt modelId="{6D8DD59F-1AD8-42AF-A10C-43BEC007EBAE}" type="pres">
      <dgm:prSet presAssocID="{E2D68EDE-F6E3-4A34-9570-C2B80547BA53}" presName="compNode" presStyleCnt="0"/>
      <dgm:spPr/>
    </dgm:pt>
    <dgm:pt modelId="{0CC137A1-A166-4904-9575-EEB8EDCFD8BD}" type="pres">
      <dgm:prSet presAssocID="{E2D68EDE-F6E3-4A34-9570-C2B80547BA53}" presName="bgRect" presStyleLbl="bgShp" presStyleIdx="2" presStyleCnt="6"/>
      <dgm:spPr/>
    </dgm:pt>
    <dgm:pt modelId="{B08ECEEF-7318-47E6-B31D-A042F998E3E5}" type="pres">
      <dgm:prSet presAssocID="{E2D68EDE-F6E3-4A34-9570-C2B80547BA5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E7B0CB29-BC93-46E6-A1CD-1476730AB8A3}" type="pres">
      <dgm:prSet presAssocID="{E2D68EDE-F6E3-4A34-9570-C2B80547BA53}" presName="spaceRect" presStyleCnt="0"/>
      <dgm:spPr/>
    </dgm:pt>
    <dgm:pt modelId="{53907928-CE00-47CC-86A6-59C4E1FF6AEB}" type="pres">
      <dgm:prSet presAssocID="{E2D68EDE-F6E3-4A34-9570-C2B80547BA53}" presName="parTx" presStyleLbl="revTx" presStyleIdx="2" presStyleCnt="6">
        <dgm:presLayoutVars>
          <dgm:chMax val="0"/>
          <dgm:chPref val="0"/>
        </dgm:presLayoutVars>
      </dgm:prSet>
      <dgm:spPr/>
    </dgm:pt>
    <dgm:pt modelId="{5B53AB04-93E1-4BA2-89D7-6EA7ECEA2534}" type="pres">
      <dgm:prSet presAssocID="{05B61094-1A5C-427D-AB39-FB41C65B8116}" presName="sibTrans" presStyleCnt="0"/>
      <dgm:spPr/>
    </dgm:pt>
    <dgm:pt modelId="{BC7AEA84-3043-4078-99DC-58D052E76953}" type="pres">
      <dgm:prSet presAssocID="{71DDCB38-B1DB-4021-ABD2-A5AC3DAB11F0}" presName="compNode" presStyleCnt="0"/>
      <dgm:spPr/>
    </dgm:pt>
    <dgm:pt modelId="{6F6D470A-B349-443E-AA43-50B16E7E662E}" type="pres">
      <dgm:prSet presAssocID="{71DDCB38-B1DB-4021-ABD2-A5AC3DAB11F0}" presName="bgRect" presStyleLbl="bgShp" presStyleIdx="3" presStyleCnt="6"/>
      <dgm:spPr/>
    </dgm:pt>
    <dgm:pt modelId="{2E3F0625-B7DD-43CA-A589-0A9146BFC034}" type="pres">
      <dgm:prSet presAssocID="{71DDCB38-B1DB-4021-ABD2-A5AC3DAB11F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154B124B-21B1-4D6B-AEDD-49510C138181}" type="pres">
      <dgm:prSet presAssocID="{71DDCB38-B1DB-4021-ABD2-A5AC3DAB11F0}" presName="spaceRect" presStyleCnt="0"/>
      <dgm:spPr/>
    </dgm:pt>
    <dgm:pt modelId="{B887453A-138D-4BFA-B761-F4F2A2604F2C}" type="pres">
      <dgm:prSet presAssocID="{71DDCB38-B1DB-4021-ABD2-A5AC3DAB11F0}" presName="parTx" presStyleLbl="revTx" presStyleIdx="3" presStyleCnt="6">
        <dgm:presLayoutVars>
          <dgm:chMax val="0"/>
          <dgm:chPref val="0"/>
        </dgm:presLayoutVars>
      </dgm:prSet>
      <dgm:spPr/>
    </dgm:pt>
    <dgm:pt modelId="{BD21E6AD-6A67-4415-B8F7-4FF3F19A0329}" type="pres">
      <dgm:prSet presAssocID="{859BEC23-C659-4036-A215-5D758860EA31}" presName="sibTrans" presStyleCnt="0"/>
      <dgm:spPr/>
    </dgm:pt>
    <dgm:pt modelId="{F3D641F4-B3A5-4896-AD2F-F67297584A54}" type="pres">
      <dgm:prSet presAssocID="{82A552BC-FF20-4895-B2B2-A9A91DC8CD9D}" presName="compNode" presStyleCnt="0"/>
      <dgm:spPr/>
    </dgm:pt>
    <dgm:pt modelId="{F3CC708D-382B-480B-8A87-1B2FDC68D4B9}" type="pres">
      <dgm:prSet presAssocID="{82A552BC-FF20-4895-B2B2-A9A91DC8CD9D}" presName="bgRect" presStyleLbl="bgShp" presStyleIdx="4" presStyleCnt="6"/>
      <dgm:spPr/>
    </dgm:pt>
    <dgm:pt modelId="{97BF89BF-DBA9-4BBF-B5B0-DCB845113959}" type="pres">
      <dgm:prSet presAssocID="{82A552BC-FF20-4895-B2B2-A9A91DC8CD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ckpack"/>
        </a:ext>
      </dgm:extLst>
    </dgm:pt>
    <dgm:pt modelId="{8BDD0F4E-F427-4055-AE60-7832A528EDA5}" type="pres">
      <dgm:prSet presAssocID="{82A552BC-FF20-4895-B2B2-A9A91DC8CD9D}" presName="spaceRect" presStyleCnt="0"/>
      <dgm:spPr/>
    </dgm:pt>
    <dgm:pt modelId="{5C7D9177-FDB0-4791-A877-17CCEF32606B}" type="pres">
      <dgm:prSet presAssocID="{82A552BC-FF20-4895-B2B2-A9A91DC8CD9D}" presName="parTx" presStyleLbl="revTx" presStyleIdx="4" presStyleCnt="6">
        <dgm:presLayoutVars>
          <dgm:chMax val="0"/>
          <dgm:chPref val="0"/>
        </dgm:presLayoutVars>
      </dgm:prSet>
      <dgm:spPr/>
    </dgm:pt>
    <dgm:pt modelId="{228E27B3-EB8A-4912-AC3B-EC996BC8CC40}" type="pres">
      <dgm:prSet presAssocID="{37A578E4-1573-44E1-AC5D-77632EF2032F}" presName="sibTrans" presStyleCnt="0"/>
      <dgm:spPr/>
    </dgm:pt>
    <dgm:pt modelId="{C6B08995-CEE0-409E-8505-9B57B1ACAECC}" type="pres">
      <dgm:prSet presAssocID="{2EAC6355-6FBC-4007-85CE-A950B1979303}" presName="compNode" presStyleCnt="0"/>
      <dgm:spPr/>
    </dgm:pt>
    <dgm:pt modelId="{D938A24A-072D-42A1-A0E8-E572B76976B1}" type="pres">
      <dgm:prSet presAssocID="{2EAC6355-6FBC-4007-85CE-A950B1979303}" presName="bgRect" presStyleLbl="bgShp" presStyleIdx="5" presStyleCnt="6"/>
      <dgm:spPr/>
    </dgm:pt>
    <dgm:pt modelId="{55BBE2F5-5411-4121-A526-DE2FBDE2CF76}" type="pres">
      <dgm:prSet presAssocID="{2EAC6355-6FBC-4007-85CE-A950B19793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ttery Charging"/>
        </a:ext>
      </dgm:extLst>
    </dgm:pt>
    <dgm:pt modelId="{B4CA6F56-0DC3-4538-9B7F-5747E084A510}" type="pres">
      <dgm:prSet presAssocID="{2EAC6355-6FBC-4007-85CE-A950B1979303}" presName="spaceRect" presStyleCnt="0"/>
      <dgm:spPr/>
    </dgm:pt>
    <dgm:pt modelId="{DFA1B6AE-A756-43BF-AAFA-62DA10F98B19}" type="pres">
      <dgm:prSet presAssocID="{2EAC6355-6FBC-4007-85CE-A950B1979303}" presName="parTx" presStyleLbl="revTx" presStyleIdx="5" presStyleCnt="6">
        <dgm:presLayoutVars>
          <dgm:chMax val="0"/>
          <dgm:chPref val="0"/>
        </dgm:presLayoutVars>
      </dgm:prSet>
      <dgm:spPr/>
    </dgm:pt>
  </dgm:ptLst>
  <dgm:cxnLst>
    <dgm:cxn modelId="{D403DD05-1890-4E18-B6DF-618890CC94F9}" srcId="{30CD0F46-7F11-4283-98F6-585117339375}" destId="{AF03CC9B-34CB-436B-8AE8-21372D0E7351}" srcOrd="1" destOrd="0" parTransId="{5DA1C95E-CAC0-4533-BCDD-4FF9B86D3020}" sibTransId="{E958BDE8-FA95-4BAC-B26A-2EEE7235AF45}"/>
    <dgm:cxn modelId="{CEFE8B0B-0399-4EDC-BBA5-8A3DBB4BB1F3}" type="presOf" srcId="{83B0A3B4-1804-4762-BB99-3B02C1495C06}" destId="{49FFE67F-E6BE-4AF3-8232-EBD8289DF0AC}" srcOrd="0" destOrd="0" presId="urn:microsoft.com/office/officeart/2018/2/layout/IconVerticalSolidList"/>
    <dgm:cxn modelId="{6BB66535-2D14-41A2-952C-8B80A6975496}" srcId="{30CD0F46-7F11-4283-98F6-585117339375}" destId="{E2D68EDE-F6E3-4A34-9570-C2B80547BA53}" srcOrd="2" destOrd="0" parTransId="{2F3A0C4F-8815-4EBC-8BD6-219B3A857732}" sibTransId="{05B61094-1A5C-427D-AB39-FB41C65B8116}"/>
    <dgm:cxn modelId="{AE5FFF64-004E-4BE5-925F-F6B7359CCE04}" srcId="{30CD0F46-7F11-4283-98F6-585117339375}" destId="{83B0A3B4-1804-4762-BB99-3B02C1495C06}" srcOrd="0" destOrd="0" parTransId="{301E11C3-883B-4C0E-8AD6-A5C68C17ED96}" sibTransId="{404BDBAC-F446-4BE6-A8A1-4D97C5DCF183}"/>
    <dgm:cxn modelId="{A8DC7F6C-AE48-4649-B1E0-18C06A454514}" type="presOf" srcId="{71DDCB38-B1DB-4021-ABD2-A5AC3DAB11F0}" destId="{B887453A-138D-4BFA-B761-F4F2A2604F2C}" srcOrd="0" destOrd="0" presId="urn:microsoft.com/office/officeart/2018/2/layout/IconVerticalSolidList"/>
    <dgm:cxn modelId="{7AB78A4F-3B68-463E-A861-1F5838D8206E}" type="presOf" srcId="{AF03CC9B-34CB-436B-8AE8-21372D0E7351}" destId="{87728BBC-257D-4B90-B042-23ADB648E25F}" srcOrd="0" destOrd="0" presId="urn:microsoft.com/office/officeart/2018/2/layout/IconVerticalSolidList"/>
    <dgm:cxn modelId="{85B31D86-F40C-47C8-8536-5750BF8D0125}" type="presOf" srcId="{82A552BC-FF20-4895-B2B2-A9A91DC8CD9D}" destId="{5C7D9177-FDB0-4791-A877-17CCEF32606B}" srcOrd="0" destOrd="0" presId="urn:microsoft.com/office/officeart/2018/2/layout/IconVerticalSolidList"/>
    <dgm:cxn modelId="{75FF579B-7B92-42EC-B3BA-A56184097C3B}" type="presOf" srcId="{30CD0F46-7F11-4283-98F6-585117339375}" destId="{99A6F564-D4F6-493F-B58F-0928256E46F5}" srcOrd="0" destOrd="0" presId="urn:microsoft.com/office/officeart/2018/2/layout/IconVerticalSolidList"/>
    <dgm:cxn modelId="{C8B8B1A0-FEA1-4721-AC21-37594D7EFE67}" type="presOf" srcId="{2EAC6355-6FBC-4007-85CE-A950B1979303}" destId="{DFA1B6AE-A756-43BF-AAFA-62DA10F98B19}" srcOrd="0" destOrd="0" presId="urn:microsoft.com/office/officeart/2018/2/layout/IconVerticalSolidList"/>
    <dgm:cxn modelId="{6BD5C8AD-0046-4AEE-9A64-7613C178471D}" srcId="{30CD0F46-7F11-4283-98F6-585117339375}" destId="{71DDCB38-B1DB-4021-ABD2-A5AC3DAB11F0}" srcOrd="3" destOrd="0" parTransId="{98CB3E40-30D7-425C-BD4F-9AB6D3A533BD}" sibTransId="{859BEC23-C659-4036-A215-5D758860EA31}"/>
    <dgm:cxn modelId="{F80663D3-2DC5-4063-876C-A42D5AA614A1}" type="presOf" srcId="{E2D68EDE-F6E3-4A34-9570-C2B80547BA53}" destId="{53907928-CE00-47CC-86A6-59C4E1FF6AEB}" srcOrd="0" destOrd="0" presId="urn:microsoft.com/office/officeart/2018/2/layout/IconVerticalSolidList"/>
    <dgm:cxn modelId="{FF7536DF-0E27-4D88-8A4F-737D3F2CB821}" srcId="{30CD0F46-7F11-4283-98F6-585117339375}" destId="{82A552BC-FF20-4895-B2B2-A9A91DC8CD9D}" srcOrd="4" destOrd="0" parTransId="{99B20FC7-6302-485D-9E65-7FEEFDD1F6F4}" sibTransId="{37A578E4-1573-44E1-AC5D-77632EF2032F}"/>
    <dgm:cxn modelId="{E3C513F7-00DB-41A5-AE12-C6CF778C66E0}" srcId="{30CD0F46-7F11-4283-98F6-585117339375}" destId="{2EAC6355-6FBC-4007-85CE-A950B1979303}" srcOrd="5" destOrd="0" parTransId="{53CDD650-58D3-456B-95EE-9BCFAC1F8972}" sibTransId="{DB754E8D-9E48-472E-9224-DBF776989FB0}"/>
    <dgm:cxn modelId="{B0263300-D97C-435A-9ECA-EBB77F17B75E}" type="presParOf" srcId="{99A6F564-D4F6-493F-B58F-0928256E46F5}" destId="{5636F5AB-23E6-47AF-BC13-2330D7840C95}" srcOrd="0" destOrd="0" presId="urn:microsoft.com/office/officeart/2018/2/layout/IconVerticalSolidList"/>
    <dgm:cxn modelId="{1BC5CE85-2377-4BDC-96DF-1CA4DCA6F336}" type="presParOf" srcId="{5636F5AB-23E6-47AF-BC13-2330D7840C95}" destId="{087EA10A-1B79-40B0-9ED0-6773CD26E34C}" srcOrd="0" destOrd="0" presId="urn:microsoft.com/office/officeart/2018/2/layout/IconVerticalSolidList"/>
    <dgm:cxn modelId="{3DEC87DF-9977-4A51-8924-E9CA45811DD7}" type="presParOf" srcId="{5636F5AB-23E6-47AF-BC13-2330D7840C95}" destId="{06D6BDAA-3242-425E-990F-BD1EE15F30CF}" srcOrd="1" destOrd="0" presId="urn:microsoft.com/office/officeart/2018/2/layout/IconVerticalSolidList"/>
    <dgm:cxn modelId="{F5455102-1C7F-4543-8478-DA307D2A499E}" type="presParOf" srcId="{5636F5AB-23E6-47AF-BC13-2330D7840C95}" destId="{C896DA66-D49D-4C8D-97B9-BABC6A012870}" srcOrd="2" destOrd="0" presId="urn:microsoft.com/office/officeart/2018/2/layout/IconVerticalSolidList"/>
    <dgm:cxn modelId="{20FEFCE5-681E-42DD-9A38-8E75E5643050}" type="presParOf" srcId="{5636F5AB-23E6-47AF-BC13-2330D7840C95}" destId="{49FFE67F-E6BE-4AF3-8232-EBD8289DF0AC}" srcOrd="3" destOrd="0" presId="urn:microsoft.com/office/officeart/2018/2/layout/IconVerticalSolidList"/>
    <dgm:cxn modelId="{608346CD-AC30-4A49-8FBD-DAA02681A6A9}" type="presParOf" srcId="{99A6F564-D4F6-493F-B58F-0928256E46F5}" destId="{B3637091-ACD8-4881-BF60-A8421E589A87}" srcOrd="1" destOrd="0" presId="urn:microsoft.com/office/officeart/2018/2/layout/IconVerticalSolidList"/>
    <dgm:cxn modelId="{7523E06A-991B-428D-8E4A-AEB315AB6ECF}" type="presParOf" srcId="{99A6F564-D4F6-493F-B58F-0928256E46F5}" destId="{19F6F31D-E715-425E-B40F-EAC7A6EAABFD}" srcOrd="2" destOrd="0" presId="urn:microsoft.com/office/officeart/2018/2/layout/IconVerticalSolidList"/>
    <dgm:cxn modelId="{294AD09F-AB9A-4D03-8DFB-4ABA511481CD}" type="presParOf" srcId="{19F6F31D-E715-425E-B40F-EAC7A6EAABFD}" destId="{DA1B4D87-6733-4EF1-AEE1-0D9BFA9C85F5}" srcOrd="0" destOrd="0" presId="urn:microsoft.com/office/officeart/2018/2/layout/IconVerticalSolidList"/>
    <dgm:cxn modelId="{7CE5DCD2-D4FD-400B-A3AA-256EADD68246}" type="presParOf" srcId="{19F6F31D-E715-425E-B40F-EAC7A6EAABFD}" destId="{96B044D2-B1EA-4404-9BE5-1A5877EEEF23}" srcOrd="1" destOrd="0" presId="urn:microsoft.com/office/officeart/2018/2/layout/IconVerticalSolidList"/>
    <dgm:cxn modelId="{5ACFF24E-280A-4888-B62F-452522DD5A60}" type="presParOf" srcId="{19F6F31D-E715-425E-B40F-EAC7A6EAABFD}" destId="{757B9E55-4983-4F61-9268-71C9C7A68CEA}" srcOrd="2" destOrd="0" presId="urn:microsoft.com/office/officeart/2018/2/layout/IconVerticalSolidList"/>
    <dgm:cxn modelId="{E0F7FB41-48E7-44A2-B71F-A62FF464860E}" type="presParOf" srcId="{19F6F31D-E715-425E-B40F-EAC7A6EAABFD}" destId="{87728BBC-257D-4B90-B042-23ADB648E25F}" srcOrd="3" destOrd="0" presId="urn:microsoft.com/office/officeart/2018/2/layout/IconVerticalSolidList"/>
    <dgm:cxn modelId="{E2802276-9290-47F7-8005-74FA4B53A8F0}" type="presParOf" srcId="{99A6F564-D4F6-493F-B58F-0928256E46F5}" destId="{FCC91988-48A7-415D-8FC3-64CF0BE3DBFA}" srcOrd="3" destOrd="0" presId="urn:microsoft.com/office/officeart/2018/2/layout/IconVerticalSolidList"/>
    <dgm:cxn modelId="{1C8E6652-D377-4FDE-B9AA-2E0EEC45C023}" type="presParOf" srcId="{99A6F564-D4F6-493F-B58F-0928256E46F5}" destId="{6D8DD59F-1AD8-42AF-A10C-43BEC007EBAE}" srcOrd="4" destOrd="0" presId="urn:microsoft.com/office/officeart/2018/2/layout/IconVerticalSolidList"/>
    <dgm:cxn modelId="{A2BBF9DD-4756-40CC-9140-8A541367E262}" type="presParOf" srcId="{6D8DD59F-1AD8-42AF-A10C-43BEC007EBAE}" destId="{0CC137A1-A166-4904-9575-EEB8EDCFD8BD}" srcOrd="0" destOrd="0" presId="urn:microsoft.com/office/officeart/2018/2/layout/IconVerticalSolidList"/>
    <dgm:cxn modelId="{44692D92-B7C7-420B-9CCA-5B3DA4C22788}" type="presParOf" srcId="{6D8DD59F-1AD8-42AF-A10C-43BEC007EBAE}" destId="{B08ECEEF-7318-47E6-B31D-A042F998E3E5}" srcOrd="1" destOrd="0" presId="urn:microsoft.com/office/officeart/2018/2/layout/IconVerticalSolidList"/>
    <dgm:cxn modelId="{9D30B9C1-2D20-4380-AF51-D28888B7B3AF}" type="presParOf" srcId="{6D8DD59F-1AD8-42AF-A10C-43BEC007EBAE}" destId="{E7B0CB29-BC93-46E6-A1CD-1476730AB8A3}" srcOrd="2" destOrd="0" presId="urn:microsoft.com/office/officeart/2018/2/layout/IconVerticalSolidList"/>
    <dgm:cxn modelId="{A3F8CFBC-C7F5-4422-9E32-71657ADB9118}" type="presParOf" srcId="{6D8DD59F-1AD8-42AF-A10C-43BEC007EBAE}" destId="{53907928-CE00-47CC-86A6-59C4E1FF6AEB}" srcOrd="3" destOrd="0" presId="urn:microsoft.com/office/officeart/2018/2/layout/IconVerticalSolidList"/>
    <dgm:cxn modelId="{9C7F2F32-1DF2-4966-B062-15CED2863E3D}" type="presParOf" srcId="{99A6F564-D4F6-493F-B58F-0928256E46F5}" destId="{5B53AB04-93E1-4BA2-89D7-6EA7ECEA2534}" srcOrd="5" destOrd="0" presId="urn:microsoft.com/office/officeart/2018/2/layout/IconVerticalSolidList"/>
    <dgm:cxn modelId="{BF7B2093-1F9B-424E-970A-50F7FF64CC47}" type="presParOf" srcId="{99A6F564-D4F6-493F-B58F-0928256E46F5}" destId="{BC7AEA84-3043-4078-99DC-58D052E76953}" srcOrd="6" destOrd="0" presId="urn:microsoft.com/office/officeart/2018/2/layout/IconVerticalSolidList"/>
    <dgm:cxn modelId="{00D530C3-5B61-4837-8192-87767ED29CBB}" type="presParOf" srcId="{BC7AEA84-3043-4078-99DC-58D052E76953}" destId="{6F6D470A-B349-443E-AA43-50B16E7E662E}" srcOrd="0" destOrd="0" presId="urn:microsoft.com/office/officeart/2018/2/layout/IconVerticalSolidList"/>
    <dgm:cxn modelId="{1CC83F45-79CC-4B00-9132-8C6FD2E07C19}" type="presParOf" srcId="{BC7AEA84-3043-4078-99DC-58D052E76953}" destId="{2E3F0625-B7DD-43CA-A589-0A9146BFC034}" srcOrd="1" destOrd="0" presId="urn:microsoft.com/office/officeart/2018/2/layout/IconVerticalSolidList"/>
    <dgm:cxn modelId="{0E4342E2-8E5A-440F-BD35-B3106BD993DA}" type="presParOf" srcId="{BC7AEA84-3043-4078-99DC-58D052E76953}" destId="{154B124B-21B1-4D6B-AEDD-49510C138181}" srcOrd="2" destOrd="0" presId="urn:microsoft.com/office/officeart/2018/2/layout/IconVerticalSolidList"/>
    <dgm:cxn modelId="{8269669B-5292-484E-9C55-71A262C8015B}" type="presParOf" srcId="{BC7AEA84-3043-4078-99DC-58D052E76953}" destId="{B887453A-138D-4BFA-B761-F4F2A2604F2C}" srcOrd="3" destOrd="0" presId="urn:microsoft.com/office/officeart/2018/2/layout/IconVerticalSolidList"/>
    <dgm:cxn modelId="{F512FD71-B7C7-41F8-8D47-293231490777}" type="presParOf" srcId="{99A6F564-D4F6-493F-B58F-0928256E46F5}" destId="{BD21E6AD-6A67-4415-B8F7-4FF3F19A0329}" srcOrd="7" destOrd="0" presId="urn:microsoft.com/office/officeart/2018/2/layout/IconVerticalSolidList"/>
    <dgm:cxn modelId="{AAB7F75E-1779-4E62-A8C8-099AB9E6702A}" type="presParOf" srcId="{99A6F564-D4F6-493F-B58F-0928256E46F5}" destId="{F3D641F4-B3A5-4896-AD2F-F67297584A54}" srcOrd="8" destOrd="0" presId="urn:microsoft.com/office/officeart/2018/2/layout/IconVerticalSolidList"/>
    <dgm:cxn modelId="{C29EB939-46BC-4AB6-91DB-7602DFEF4A04}" type="presParOf" srcId="{F3D641F4-B3A5-4896-AD2F-F67297584A54}" destId="{F3CC708D-382B-480B-8A87-1B2FDC68D4B9}" srcOrd="0" destOrd="0" presId="urn:microsoft.com/office/officeart/2018/2/layout/IconVerticalSolidList"/>
    <dgm:cxn modelId="{7C539905-2438-45F9-835C-F9F8CD1331A9}" type="presParOf" srcId="{F3D641F4-B3A5-4896-AD2F-F67297584A54}" destId="{97BF89BF-DBA9-4BBF-B5B0-DCB845113959}" srcOrd="1" destOrd="0" presId="urn:microsoft.com/office/officeart/2018/2/layout/IconVerticalSolidList"/>
    <dgm:cxn modelId="{8C7EDB98-6003-4E9F-9A2A-299FFF2D46AD}" type="presParOf" srcId="{F3D641F4-B3A5-4896-AD2F-F67297584A54}" destId="{8BDD0F4E-F427-4055-AE60-7832A528EDA5}" srcOrd="2" destOrd="0" presId="urn:microsoft.com/office/officeart/2018/2/layout/IconVerticalSolidList"/>
    <dgm:cxn modelId="{66C92FA4-6995-462B-859A-A6D0DB17DB39}" type="presParOf" srcId="{F3D641F4-B3A5-4896-AD2F-F67297584A54}" destId="{5C7D9177-FDB0-4791-A877-17CCEF32606B}" srcOrd="3" destOrd="0" presId="urn:microsoft.com/office/officeart/2018/2/layout/IconVerticalSolidList"/>
    <dgm:cxn modelId="{47DB2B90-9952-4609-B55A-5FD97D7A9FDF}" type="presParOf" srcId="{99A6F564-D4F6-493F-B58F-0928256E46F5}" destId="{228E27B3-EB8A-4912-AC3B-EC996BC8CC40}" srcOrd="9" destOrd="0" presId="urn:microsoft.com/office/officeart/2018/2/layout/IconVerticalSolidList"/>
    <dgm:cxn modelId="{3F12D10C-E680-4E7B-990C-54C78BE1E858}" type="presParOf" srcId="{99A6F564-D4F6-493F-B58F-0928256E46F5}" destId="{C6B08995-CEE0-409E-8505-9B57B1ACAECC}" srcOrd="10" destOrd="0" presId="urn:microsoft.com/office/officeart/2018/2/layout/IconVerticalSolidList"/>
    <dgm:cxn modelId="{249321AB-AA35-466A-AFA0-88BCBA645A6B}" type="presParOf" srcId="{C6B08995-CEE0-409E-8505-9B57B1ACAECC}" destId="{D938A24A-072D-42A1-A0E8-E572B76976B1}" srcOrd="0" destOrd="0" presId="urn:microsoft.com/office/officeart/2018/2/layout/IconVerticalSolidList"/>
    <dgm:cxn modelId="{1A833AE7-A538-47FA-AA80-37FF1BA9B4AA}" type="presParOf" srcId="{C6B08995-CEE0-409E-8505-9B57B1ACAECC}" destId="{55BBE2F5-5411-4121-A526-DE2FBDE2CF76}" srcOrd="1" destOrd="0" presId="urn:microsoft.com/office/officeart/2018/2/layout/IconVerticalSolidList"/>
    <dgm:cxn modelId="{5078E841-0744-4C70-8CD3-E813C67FB202}" type="presParOf" srcId="{C6B08995-CEE0-409E-8505-9B57B1ACAECC}" destId="{B4CA6F56-0DC3-4538-9B7F-5747E084A510}" srcOrd="2" destOrd="0" presId="urn:microsoft.com/office/officeart/2018/2/layout/IconVerticalSolidList"/>
    <dgm:cxn modelId="{2885DA43-951B-4293-86A5-9099CE08386E}" type="presParOf" srcId="{C6B08995-CEE0-409E-8505-9B57B1ACAECC}" destId="{DFA1B6AE-A756-43BF-AAFA-62DA10F98B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1E7-1EF1-4232-90F1-00CCD2659BFF}">
      <dsp:nvSpPr>
        <dsp:cNvPr id="0" name=""/>
        <dsp:cNvSpPr/>
      </dsp:nvSpPr>
      <dsp:spPr>
        <a:xfrm>
          <a:off x="0" y="499"/>
          <a:ext cx="96181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3C4F5-7284-4FA7-BC11-899C7BDF7277}">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dirty="0"/>
            <a:t>Monday to Thursday evenings.</a:t>
          </a:r>
          <a:endParaRPr lang="en-US" sz="2500" kern="1200" dirty="0"/>
        </a:p>
      </dsp:txBody>
      <dsp:txXfrm>
        <a:off x="0" y="499"/>
        <a:ext cx="9618133" cy="818496"/>
      </dsp:txXfrm>
    </dsp:sp>
    <dsp:sp modelId="{BC0A613F-A589-47AC-A1B7-4091729625FD}">
      <dsp:nvSpPr>
        <dsp:cNvPr id="0" name=""/>
        <dsp:cNvSpPr/>
      </dsp:nvSpPr>
      <dsp:spPr>
        <a:xfrm>
          <a:off x="0" y="818996"/>
          <a:ext cx="96181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49B0F-B6C6-4D77-B52A-7AED646FDAB5}">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dirty="0"/>
            <a:t>4.00pm to 6.15pm.</a:t>
          </a:r>
          <a:endParaRPr lang="en-US" sz="2500" kern="1200" dirty="0"/>
        </a:p>
      </dsp:txBody>
      <dsp:txXfrm>
        <a:off x="0" y="818996"/>
        <a:ext cx="9618133" cy="818496"/>
      </dsp:txXfrm>
    </dsp:sp>
    <dsp:sp modelId="{03296986-5EDE-441C-ACB8-515A8493A9D2}">
      <dsp:nvSpPr>
        <dsp:cNvPr id="0" name=""/>
        <dsp:cNvSpPr/>
      </dsp:nvSpPr>
      <dsp:spPr>
        <a:xfrm>
          <a:off x="0" y="1637492"/>
          <a:ext cx="96181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C8E7-C585-4D0F-B2A9-114406BC67F4}">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dirty="0"/>
            <a:t>€3 per evening, pay on Way2Pay – Email marie</a:t>
          </a:r>
          <a:r>
            <a:rPr lang="en-IE" sz="2500" kern="1200" dirty="0">
              <a:latin typeface="Calibri" panose="020F0502020204030204"/>
            </a:rPr>
            <a:t>.coffey@</a:t>
          </a:r>
          <a:r>
            <a:rPr lang="en-IE" sz="2500" kern="1200" dirty="0"/>
            <a:t>borrisokanecc.ie </a:t>
          </a:r>
          <a:endParaRPr lang="en-US" sz="2500" kern="1200" dirty="0"/>
        </a:p>
      </dsp:txBody>
      <dsp:txXfrm>
        <a:off x="0" y="1637492"/>
        <a:ext cx="9618133" cy="818496"/>
      </dsp:txXfrm>
    </dsp:sp>
    <dsp:sp modelId="{48075700-0BAF-4010-BC4F-0EB01F064A18}">
      <dsp:nvSpPr>
        <dsp:cNvPr id="0" name=""/>
        <dsp:cNvSpPr/>
      </dsp:nvSpPr>
      <dsp:spPr>
        <a:xfrm>
          <a:off x="0" y="2455989"/>
          <a:ext cx="96181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BCD5-47DD-4D28-AC65-571BF2251CC1}">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dirty="0"/>
            <a:t>Extra study at home. </a:t>
          </a:r>
          <a:endParaRPr lang="en-US" sz="2500" kern="1200" dirty="0"/>
        </a:p>
      </dsp:txBody>
      <dsp:txXfrm>
        <a:off x="0" y="2455989"/>
        <a:ext cx="9618133" cy="818496"/>
      </dsp:txXfrm>
    </dsp:sp>
    <dsp:sp modelId="{4154DD08-6A19-4B00-BBD5-2FA8D007D58F}">
      <dsp:nvSpPr>
        <dsp:cNvPr id="0" name=""/>
        <dsp:cNvSpPr/>
      </dsp:nvSpPr>
      <dsp:spPr>
        <a:xfrm>
          <a:off x="0" y="3274485"/>
          <a:ext cx="96181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C2BCF-D67C-4932-B82E-CBD2B4CC797A}">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dirty="0"/>
            <a:t>2-3 hours per school night in total as year progresses.</a:t>
          </a:r>
          <a:endParaRPr lang="en-US" sz="2500" kern="1200" dirty="0"/>
        </a:p>
      </dsp:txBody>
      <dsp:txXfrm>
        <a:off x="0" y="3274485"/>
        <a:ext cx="9618133"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0491-F953-4FB7-9635-01687DEBFC38}">
      <dsp:nvSpPr>
        <dsp:cNvPr id="0" name=""/>
        <dsp:cNvSpPr/>
      </dsp:nvSpPr>
      <dsp:spPr>
        <a:xfrm>
          <a:off x="0" y="50158"/>
          <a:ext cx="8003926" cy="9476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FFFFFF"/>
              </a:solidFill>
              <a:ea typeface="+mn-ea"/>
              <a:cs typeface="+mn-cs"/>
            </a:rPr>
            <a:t>Is a compulsory element of the LCA </a:t>
          </a:r>
          <a:r>
            <a:rPr lang="en-US" sz="2800" kern="1200">
              <a:solidFill>
                <a:srgbClr val="FFFFFF"/>
              </a:solidFill>
              <a:latin typeface="Calibri" panose="020F0502020204030204"/>
              <a:ea typeface="+mn-ea"/>
              <a:cs typeface="+mn-cs"/>
            </a:rPr>
            <a:t>Programme.</a:t>
          </a:r>
          <a:endParaRPr lang="en-US" sz="2800" kern="1200">
            <a:solidFill>
              <a:srgbClr val="FFFFFF"/>
            </a:solidFill>
            <a:ea typeface="+mn-ea"/>
            <a:cs typeface="+mn-cs"/>
          </a:endParaRPr>
        </a:p>
      </dsp:txBody>
      <dsp:txXfrm>
        <a:off x="46263" y="96421"/>
        <a:ext cx="7911400" cy="855173"/>
      </dsp:txXfrm>
    </dsp:sp>
    <dsp:sp modelId="{409880F3-69E4-41EE-8CD7-E97D5B910937}">
      <dsp:nvSpPr>
        <dsp:cNvPr id="0" name=""/>
        <dsp:cNvSpPr/>
      </dsp:nvSpPr>
      <dsp:spPr>
        <a:xfrm>
          <a:off x="0" y="1066978"/>
          <a:ext cx="8003926" cy="947699"/>
        </a:xfrm>
        <a:prstGeom prst="roundRect">
          <a:avLst/>
        </a:prstGeom>
        <a:gradFill rotWithShape="0">
          <a:gsLst>
            <a:gs pos="0">
              <a:schemeClr val="accent5">
                <a:hueOff val="-4944747"/>
                <a:satOff val="2529"/>
                <a:lumOff val="5588"/>
                <a:alphaOff val="0"/>
                <a:satMod val="103000"/>
                <a:lumMod val="102000"/>
                <a:tint val="94000"/>
              </a:schemeClr>
            </a:gs>
            <a:gs pos="50000">
              <a:schemeClr val="accent5">
                <a:hueOff val="-4944747"/>
                <a:satOff val="2529"/>
                <a:lumOff val="5588"/>
                <a:alphaOff val="0"/>
                <a:satMod val="110000"/>
                <a:lumMod val="100000"/>
                <a:shade val="100000"/>
              </a:schemeClr>
            </a:gs>
            <a:gs pos="100000">
              <a:schemeClr val="accent5">
                <a:hueOff val="-4944747"/>
                <a:satOff val="2529"/>
                <a:lumOff val="5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FFFFFF"/>
              </a:solidFill>
              <a:ea typeface="+mn-ea"/>
              <a:cs typeface="+mn-cs"/>
            </a:rPr>
            <a:t>Work Experience takes place EVERY WEDNESDAY of term time</a:t>
          </a:r>
        </a:p>
      </dsp:txBody>
      <dsp:txXfrm>
        <a:off x="46263" y="1113241"/>
        <a:ext cx="7911400" cy="855173"/>
      </dsp:txXfrm>
    </dsp:sp>
    <dsp:sp modelId="{71C04649-9E4F-414F-9DE7-0FAD1843E812}">
      <dsp:nvSpPr>
        <dsp:cNvPr id="0" name=""/>
        <dsp:cNvSpPr/>
      </dsp:nvSpPr>
      <dsp:spPr>
        <a:xfrm>
          <a:off x="0" y="2083798"/>
          <a:ext cx="8003926" cy="947699"/>
        </a:xfrm>
        <a:prstGeom prst="roundRect">
          <a:avLst/>
        </a:prstGeom>
        <a:gradFill rotWithShape="0">
          <a:gsLst>
            <a:gs pos="0">
              <a:schemeClr val="accent5">
                <a:hueOff val="-9889494"/>
                <a:satOff val="5058"/>
                <a:lumOff val="11175"/>
                <a:alphaOff val="0"/>
                <a:satMod val="103000"/>
                <a:lumMod val="102000"/>
                <a:tint val="94000"/>
              </a:schemeClr>
            </a:gs>
            <a:gs pos="50000">
              <a:schemeClr val="accent5">
                <a:hueOff val="-9889494"/>
                <a:satOff val="5058"/>
                <a:lumOff val="11175"/>
                <a:alphaOff val="0"/>
                <a:satMod val="110000"/>
                <a:lumMod val="100000"/>
                <a:shade val="100000"/>
              </a:schemeClr>
            </a:gs>
            <a:gs pos="100000">
              <a:schemeClr val="accent5">
                <a:hueOff val="-9889494"/>
                <a:satOff val="5058"/>
                <a:lumOff val="111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FFFFFF"/>
              </a:solidFill>
              <a:ea typeface="+mn-ea"/>
              <a:cs typeface="+mn-cs"/>
            </a:rPr>
            <a:t>Work Experience is </a:t>
          </a:r>
          <a:r>
            <a:rPr lang="en-US" sz="2400" kern="1200">
              <a:solidFill>
                <a:srgbClr val="FFFFFF"/>
              </a:solidFill>
              <a:latin typeface="Calibri" panose="020F0502020204030204"/>
              <a:ea typeface="+mn-ea"/>
              <a:cs typeface="+mn-cs"/>
            </a:rPr>
            <a:t>organised</a:t>
          </a:r>
          <a:r>
            <a:rPr lang="en-US" sz="2400" kern="1200">
              <a:solidFill>
                <a:srgbClr val="FFFFFF"/>
              </a:solidFill>
              <a:ea typeface="+mn-ea"/>
              <a:cs typeface="+mn-cs"/>
            </a:rPr>
            <a:t> by the student and their parent/guardian</a:t>
          </a:r>
        </a:p>
      </dsp:txBody>
      <dsp:txXfrm>
        <a:off x="46263" y="2130061"/>
        <a:ext cx="7911400" cy="855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CCAB6-48F8-49F7-94FB-D2DBF70ABF3D}">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22BCD3-1185-4542-8BB9-15D3369A8138}">
      <dsp:nvSpPr>
        <dsp:cNvPr id="0" name=""/>
        <dsp:cNvSpPr/>
      </dsp:nvSpPr>
      <dsp:spPr>
        <a:xfrm>
          <a:off x="0" y="332007"/>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t>All students need a fully charged</a:t>
          </a:r>
          <a:r>
            <a:rPr lang="en-US" sz="3200" kern="1200">
              <a:latin typeface="Calibri" panose="020F0502020204030204"/>
            </a:rPr>
            <a:t> ipad</a:t>
          </a:r>
          <a:r>
            <a:rPr lang="en-US" sz="3200" kern="1200"/>
            <a:t> every day in school for class</a:t>
          </a:r>
        </a:p>
      </dsp:txBody>
      <dsp:txXfrm>
        <a:off x="0" y="332007"/>
        <a:ext cx="6666833" cy="1363480"/>
      </dsp:txXfrm>
    </dsp:sp>
    <dsp:sp modelId="{D97711DC-EE34-45FF-A830-436101D09F4B}">
      <dsp:nvSpPr>
        <dsp:cNvPr id="0" name=""/>
        <dsp:cNvSpPr/>
      </dsp:nvSpPr>
      <dsp:spPr>
        <a:xfrm>
          <a:off x="0" y="1363480"/>
          <a:ext cx="6666833" cy="0"/>
        </a:xfrm>
        <a:prstGeom prst="line">
          <a:avLst/>
        </a:prstGeom>
        <a:gradFill rotWithShape="0">
          <a:gsLst>
            <a:gs pos="0">
              <a:schemeClr val="accent2">
                <a:hueOff val="2041924"/>
                <a:satOff val="0"/>
                <a:lumOff val="-5163"/>
                <a:alphaOff val="0"/>
                <a:satMod val="103000"/>
                <a:lumMod val="102000"/>
                <a:tint val="94000"/>
              </a:schemeClr>
            </a:gs>
            <a:gs pos="50000">
              <a:schemeClr val="accent2">
                <a:hueOff val="2041924"/>
                <a:satOff val="0"/>
                <a:lumOff val="-5163"/>
                <a:alphaOff val="0"/>
                <a:satMod val="110000"/>
                <a:lumMod val="100000"/>
                <a:shade val="100000"/>
              </a:schemeClr>
            </a:gs>
            <a:gs pos="100000">
              <a:schemeClr val="accent2">
                <a:hueOff val="2041924"/>
                <a:satOff val="0"/>
                <a:lumOff val="-5163"/>
                <a:alphaOff val="0"/>
                <a:lumMod val="99000"/>
                <a:satMod val="120000"/>
                <a:shade val="78000"/>
              </a:schemeClr>
            </a:gs>
          </a:gsLst>
          <a:lin ang="5400000" scaled="0"/>
        </a:gradFill>
        <a:ln w="6350" cap="flat" cmpd="sng" algn="ctr">
          <a:solidFill>
            <a:schemeClr val="accent2">
              <a:hueOff val="2041924"/>
              <a:satOff val="0"/>
              <a:lumOff val="-51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F345F9-7A90-42F2-8389-F9AF514C7914}">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Students must bring their Student Journal to school every day</a:t>
          </a:r>
        </a:p>
      </dsp:txBody>
      <dsp:txXfrm>
        <a:off x="0" y="1363480"/>
        <a:ext cx="6666833" cy="1363480"/>
      </dsp:txXfrm>
    </dsp:sp>
    <dsp:sp modelId="{21625CFC-0941-4B8B-B6BF-E2CE89F5B69B}">
      <dsp:nvSpPr>
        <dsp:cNvPr id="0" name=""/>
        <dsp:cNvSpPr/>
      </dsp:nvSpPr>
      <dsp:spPr>
        <a:xfrm>
          <a:off x="0" y="2726960"/>
          <a:ext cx="6666833" cy="0"/>
        </a:xfrm>
        <a:prstGeom prst="line">
          <a:avLst/>
        </a:prstGeom>
        <a:gradFill rotWithShape="0">
          <a:gsLst>
            <a:gs pos="0">
              <a:schemeClr val="accent2">
                <a:hueOff val="4083848"/>
                <a:satOff val="0"/>
                <a:lumOff val="-10327"/>
                <a:alphaOff val="0"/>
                <a:satMod val="103000"/>
                <a:lumMod val="102000"/>
                <a:tint val="94000"/>
              </a:schemeClr>
            </a:gs>
            <a:gs pos="50000">
              <a:schemeClr val="accent2">
                <a:hueOff val="4083848"/>
                <a:satOff val="0"/>
                <a:lumOff val="-10327"/>
                <a:alphaOff val="0"/>
                <a:satMod val="110000"/>
                <a:lumMod val="100000"/>
                <a:shade val="100000"/>
              </a:schemeClr>
            </a:gs>
            <a:gs pos="100000">
              <a:schemeClr val="accent2">
                <a:hueOff val="4083848"/>
                <a:satOff val="0"/>
                <a:lumOff val="-10327"/>
                <a:alphaOff val="0"/>
                <a:lumMod val="99000"/>
                <a:satMod val="120000"/>
                <a:shade val="78000"/>
              </a:schemeClr>
            </a:gs>
          </a:gsLst>
          <a:lin ang="5400000" scaled="0"/>
        </a:gradFill>
        <a:ln w="6350" cap="flat" cmpd="sng" algn="ctr">
          <a:solidFill>
            <a:schemeClr val="accent2">
              <a:hueOff val="4083848"/>
              <a:satOff val="0"/>
              <a:lumOff val="-1032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90A6CB-ECCD-4E18-B212-97079F7E4FA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Stationery/pens/ pencil/ notes- teachers will advise in each course</a:t>
          </a:r>
        </a:p>
      </dsp:txBody>
      <dsp:txXfrm>
        <a:off x="0" y="2726960"/>
        <a:ext cx="6666833" cy="1363480"/>
      </dsp:txXfrm>
    </dsp:sp>
    <dsp:sp modelId="{411BBA9E-79C4-4E53-96F5-ED5DD0831AE8}">
      <dsp:nvSpPr>
        <dsp:cNvPr id="0" name=""/>
        <dsp:cNvSpPr/>
      </dsp:nvSpPr>
      <dsp:spPr>
        <a:xfrm>
          <a:off x="0" y="4090440"/>
          <a:ext cx="6666833" cy="0"/>
        </a:xfrm>
        <a:prstGeom prst="line">
          <a:avLst/>
        </a:prstGeom>
        <a:gradFill rotWithShape="0">
          <a:gsLst>
            <a:gs pos="0">
              <a:schemeClr val="accent2">
                <a:hueOff val="6125771"/>
                <a:satOff val="0"/>
                <a:lumOff val="-15490"/>
                <a:alphaOff val="0"/>
                <a:satMod val="103000"/>
                <a:lumMod val="102000"/>
                <a:tint val="94000"/>
              </a:schemeClr>
            </a:gs>
            <a:gs pos="50000">
              <a:schemeClr val="accent2">
                <a:hueOff val="6125771"/>
                <a:satOff val="0"/>
                <a:lumOff val="-15490"/>
                <a:alphaOff val="0"/>
                <a:satMod val="110000"/>
                <a:lumMod val="100000"/>
                <a:shade val="100000"/>
              </a:schemeClr>
            </a:gs>
            <a:gs pos="100000">
              <a:schemeClr val="accent2">
                <a:hueOff val="6125771"/>
                <a:satOff val="0"/>
                <a:lumOff val="-15490"/>
                <a:alphaOff val="0"/>
                <a:lumMod val="99000"/>
                <a:satMod val="120000"/>
                <a:shade val="78000"/>
              </a:schemeClr>
            </a:gs>
          </a:gsLst>
          <a:lin ang="5400000" scaled="0"/>
        </a:gradFill>
        <a:ln w="6350" cap="flat" cmpd="sng" algn="ctr">
          <a:solidFill>
            <a:schemeClr val="accent2">
              <a:hueOff val="6125771"/>
              <a:satOff val="0"/>
              <a:lumOff val="-154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910B3F-71FA-4EB7-9194-14BB3D568A02}">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Calibri" panose="020F0502020204030204"/>
            </a:rPr>
            <a:t>VSware</a:t>
          </a:r>
          <a:r>
            <a:rPr lang="en-US" sz="3200" kern="1200"/>
            <a:t> parent/guardian updates</a:t>
          </a:r>
        </a:p>
      </dsp:txBody>
      <dsp:txXfrm>
        <a:off x="0" y="4090440"/>
        <a:ext cx="6666833" cy="136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A10A-1B79-40B0-9ED0-6773CD26E34C}">
      <dsp:nvSpPr>
        <dsp:cNvPr id="0" name=""/>
        <dsp:cNvSpPr/>
      </dsp:nvSpPr>
      <dsp:spPr>
        <a:xfrm>
          <a:off x="0" y="1502"/>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6BDAA-3242-425E-990F-BD1EE15F30CF}">
      <dsp:nvSpPr>
        <dsp:cNvPr id="0" name=""/>
        <dsp:cNvSpPr/>
      </dsp:nvSpPr>
      <dsp:spPr>
        <a:xfrm>
          <a:off x="193697" y="145575"/>
          <a:ext cx="352177" cy="352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FE67F-E6BE-4AF3-8232-EBD8289DF0AC}">
      <dsp:nvSpPr>
        <dsp:cNvPr id="0" name=""/>
        <dsp:cNvSpPr/>
      </dsp:nvSpPr>
      <dsp:spPr>
        <a:xfrm>
          <a:off x="739572" y="1502"/>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00100">
            <a:lnSpc>
              <a:spcPct val="90000"/>
            </a:lnSpc>
            <a:spcBef>
              <a:spcPct val="0"/>
            </a:spcBef>
            <a:spcAft>
              <a:spcPct val="35000"/>
            </a:spcAft>
            <a:buNone/>
          </a:pPr>
          <a:r>
            <a:rPr lang="en-US" sz="1800" kern="1200"/>
            <a:t>Help your child to plan their homework – place to study. Leave books at study desk, use e-books in school. </a:t>
          </a:r>
        </a:p>
      </dsp:txBody>
      <dsp:txXfrm>
        <a:off x="739572" y="1502"/>
        <a:ext cx="9776027" cy="640322"/>
      </dsp:txXfrm>
    </dsp:sp>
    <dsp:sp modelId="{DA1B4D87-6733-4EF1-AEE1-0D9BFA9C85F5}">
      <dsp:nvSpPr>
        <dsp:cNvPr id="0" name=""/>
        <dsp:cNvSpPr/>
      </dsp:nvSpPr>
      <dsp:spPr>
        <a:xfrm>
          <a:off x="0" y="801905"/>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044D2-B1EA-4404-9BE5-1A5877EEEF23}">
      <dsp:nvSpPr>
        <dsp:cNvPr id="0" name=""/>
        <dsp:cNvSpPr/>
      </dsp:nvSpPr>
      <dsp:spPr>
        <a:xfrm>
          <a:off x="193697" y="945978"/>
          <a:ext cx="352177" cy="352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28BBC-257D-4B90-B042-23ADB648E25F}">
      <dsp:nvSpPr>
        <dsp:cNvPr id="0" name=""/>
        <dsp:cNvSpPr/>
      </dsp:nvSpPr>
      <dsp:spPr>
        <a:xfrm>
          <a:off x="739572" y="801905"/>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00100">
            <a:lnSpc>
              <a:spcPct val="90000"/>
            </a:lnSpc>
            <a:spcBef>
              <a:spcPct val="0"/>
            </a:spcBef>
            <a:spcAft>
              <a:spcPct val="35000"/>
            </a:spcAft>
            <a:buNone/>
          </a:pPr>
          <a:r>
            <a:rPr lang="en-US" sz="1800" kern="1200"/>
            <a:t>Study includes revision. We have monthly/ bi-monthly </a:t>
          </a:r>
          <a:r>
            <a:rPr lang="en-US" sz="1800" b="1" kern="1200"/>
            <a:t>assessments. </a:t>
          </a:r>
          <a:endParaRPr lang="en-US" sz="1800" kern="1200"/>
        </a:p>
      </dsp:txBody>
      <dsp:txXfrm>
        <a:off x="739572" y="801905"/>
        <a:ext cx="9776027" cy="640322"/>
      </dsp:txXfrm>
    </dsp:sp>
    <dsp:sp modelId="{0CC137A1-A166-4904-9575-EEB8EDCFD8BD}">
      <dsp:nvSpPr>
        <dsp:cNvPr id="0" name=""/>
        <dsp:cNvSpPr/>
      </dsp:nvSpPr>
      <dsp:spPr>
        <a:xfrm>
          <a:off x="0" y="1602308"/>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ECEEF-7318-47E6-B31D-A042F998E3E5}">
      <dsp:nvSpPr>
        <dsp:cNvPr id="0" name=""/>
        <dsp:cNvSpPr/>
      </dsp:nvSpPr>
      <dsp:spPr>
        <a:xfrm>
          <a:off x="193697" y="1746381"/>
          <a:ext cx="352177" cy="352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907928-CE00-47CC-86A6-59C4E1FF6AEB}">
      <dsp:nvSpPr>
        <dsp:cNvPr id="0" name=""/>
        <dsp:cNvSpPr/>
      </dsp:nvSpPr>
      <dsp:spPr>
        <a:xfrm>
          <a:off x="739572" y="1602308"/>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00100">
            <a:lnSpc>
              <a:spcPct val="90000"/>
            </a:lnSpc>
            <a:spcBef>
              <a:spcPct val="0"/>
            </a:spcBef>
            <a:spcAft>
              <a:spcPct val="35000"/>
            </a:spcAft>
            <a:buNone/>
          </a:pPr>
          <a:r>
            <a:rPr lang="en-US" sz="1800" kern="1200"/>
            <a:t>Encourage reading. Be mindful of </a:t>
          </a:r>
          <a:r>
            <a:rPr lang="en-US" sz="1800" b="1" kern="1200"/>
            <a:t>screen time</a:t>
          </a:r>
          <a:r>
            <a:rPr lang="en-US" sz="1800" kern="1200"/>
            <a:t>. This can be checked on the iPad.  </a:t>
          </a:r>
        </a:p>
      </dsp:txBody>
      <dsp:txXfrm>
        <a:off x="739572" y="1602308"/>
        <a:ext cx="9776027" cy="640322"/>
      </dsp:txXfrm>
    </dsp:sp>
    <dsp:sp modelId="{6F6D470A-B349-443E-AA43-50B16E7E662E}">
      <dsp:nvSpPr>
        <dsp:cNvPr id="0" name=""/>
        <dsp:cNvSpPr/>
      </dsp:nvSpPr>
      <dsp:spPr>
        <a:xfrm>
          <a:off x="0" y="2402711"/>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F0625-B7DD-43CA-A589-0A9146BFC034}">
      <dsp:nvSpPr>
        <dsp:cNvPr id="0" name=""/>
        <dsp:cNvSpPr/>
      </dsp:nvSpPr>
      <dsp:spPr>
        <a:xfrm>
          <a:off x="193697" y="2546784"/>
          <a:ext cx="352177" cy="352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7453A-138D-4BFA-B761-F4F2A2604F2C}">
      <dsp:nvSpPr>
        <dsp:cNvPr id="0" name=""/>
        <dsp:cNvSpPr/>
      </dsp:nvSpPr>
      <dsp:spPr>
        <a:xfrm>
          <a:off x="739572" y="2402711"/>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00100">
            <a:lnSpc>
              <a:spcPct val="90000"/>
            </a:lnSpc>
            <a:spcBef>
              <a:spcPct val="0"/>
            </a:spcBef>
            <a:spcAft>
              <a:spcPct val="35000"/>
            </a:spcAft>
            <a:buNone/>
          </a:pPr>
          <a:r>
            <a:rPr lang="en-US" sz="1800" kern="1200"/>
            <a:t>Time for homework/study – 1 to 1.5 hours each night. </a:t>
          </a:r>
        </a:p>
      </dsp:txBody>
      <dsp:txXfrm>
        <a:off x="739572" y="2402711"/>
        <a:ext cx="9776027" cy="640322"/>
      </dsp:txXfrm>
    </dsp:sp>
    <dsp:sp modelId="{F3CC708D-382B-480B-8A87-1B2FDC68D4B9}">
      <dsp:nvSpPr>
        <dsp:cNvPr id="0" name=""/>
        <dsp:cNvSpPr/>
      </dsp:nvSpPr>
      <dsp:spPr>
        <a:xfrm>
          <a:off x="0" y="3203114"/>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F89BF-DBA9-4BBF-B5B0-DCB845113959}">
      <dsp:nvSpPr>
        <dsp:cNvPr id="0" name=""/>
        <dsp:cNvSpPr/>
      </dsp:nvSpPr>
      <dsp:spPr>
        <a:xfrm>
          <a:off x="193697" y="3347187"/>
          <a:ext cx="352177" cy="3521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D9177-FDB0-4791-A877-17CCEF32606B}">
      <dsp:nvSpPr>
        <dsp:cNvPr id="0" name=""/>
        <dsp:cNvSpPr/>
      </dsp:nvSpPr>
      <dsp:spPr>
        <a:xfrm>
          <a:off x="739572" y="3203114"/>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00100">
            <a:lnSpc>
              <a:spcPct val="90000"/>
            </a:lnSpc>
            <a:spcBef>
              <a:spcPct val="0"/>
            </a:spcBef>
            <a:spcAft>
              <a:spcPct val="35000"/>
            </a:spcAft>
            <a:buNone/>
          </a:pPr>
          <a:r>
            <a:rPr lang="en-US" sz="1800" b="1" kern="1200"/>
            <a:t>Each night </a:t>
          </a:r>
          <a:r>
            <a:rPr lang="en-US" sz="1800" kern="1200"/>
            <a:t>check timetable for tomorrow to ensure that all books, materials(ingredients), uniform, lunch, etc. are ready for the next day. </a:t>
          </a:r>
        </a:p>
      </dsp:txBody>
      <dsp:txXfrm>
        <a:off x="739572" y="3203114"/>
        <a:ext cx="9776027" cy="640322"/>
      </dsp:txXfrm>
    </dsp:sp>
    <dsp:sp modelId="{D938A24A-072D-42A1-A0E8-E572B76976B1}">
      <dsp:nvSpPr>
        <dsp:cNvPr id="0" name=""/>
        <dsp:cNvSpPr/>
      </dsp:nvSpPr>
      <dsp:spPr>
        <a:xfrm>
          <a:off x="0" y="4003517"/>
          <a:ext cx="10515600" cy="6403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BE2F5-5411-4121-A526-DE2FBDE2CF76}">
      <dsp:nvSpPr>
        <dsp:cNvPr id="0" name=""/>
        <dsp:cNvSpPr/>
      </dsp:nvSpPr>
      <dsp:spPr>
        <a:xfrm>
          <a:off x="193697" y="4147590"/>
          <a:ext cx="352177" cy="3521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A1B6AE-A756-43BF-AAFA-62DA10F98B19}">
      <dsp:nvSpPr>
        <dsp:cNvPr id="0" name=""/>
        <dsp:cNvSpPr/>
      </dsp:nvSpPr>
      <dsp:spPr>
        <a:xfrm>
          <a:off x="739572" y="4003517"/>
          <a:ext cx="9776027" cy="64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67" tIns="67767" rIns="67767" bIns="67767" numCol="1" spcCol="1270" anchor="ctr" anchorCtr="0">
          <a:noAutofit/>
        </a:bodyPr>
        <a:lstStyle/>
        <a:p>
          <a:pPr marL="0" lvl="0" indent="0" algn="l" defTabSz="800100">
            <a:lnSpc>
              <a:spcPct val="90000"/>
            </a:lnSpc>
            <a:spcBef>
              <a:spcPct val="0"/>
            </a:spcBef>
            <a:spcAft>
              <a:spcPct val="35000"/>
            </a:spcAft>
            <a:buNone/>
          </a:pPr>
          <a:r>
            <a:rPr lang="en-US" sz="1800" kern="1200"/>
            <a:t>Ensure </a:t>
          </a:r>
          <a:r>
            <a:rPr lang="en-US" sz="1800" b="1" kern="1200"/>
            <a:t>iPad is charged </a:t>
          </a:r>
          <a:r>
            <a:rPr lang="en-US" sz="1800" kern="1200"/>
            <a:t>and in schoolbag each morning. Charging after homework and in bag before bed is best</a:t>
          </a:r>
        </a:p>
      </dsp:txBody>
      <dsp:txXfrm>
        <a:off x="739572" y="4003517"/>
        <a:ext cx="9776027" cy="6403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30/09/2025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Records – behaviour, attendance.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8CA4F8-2530-FA4C-A939-CBD14C9E3355}" type="slidenum">
              <a:rPr lang="en-IE" altLang="en-US"/>
              <a:pPr/>
              <a:t>30</a:t>
            </a:fld>
            <a:endParaRPr lang="en-IE" altLang="en-US"/>
          </a:p>
        </p:txBody>
      </p:sp>
    </p:spTree>
    <p:extLst>
      <p:ext uri="{BB962C8B-B14F-4D97-AF65-F5344CB8AC3E}">
        <p14:creationId xmlns:p14="http://schemas.microsoft.com/office/powerpoint/2010/main" val="11025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No runners. If looks like runners then no. No canvas footwear.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8F1CA2-AF5F-0749-B76B-70DD3113528C}" type="slidenum">
              <a:rPr lang="en-IE" altLang="en-US"/>
              <a:pPr/>
              <a:t>33</a:t>
            </a:fld>
            <a:endParaRPr lang="en-IE" altLang="en-US"/>
          </a:p>
        </p:txBody>
      </p:sp>
    </p:spTree>
    <p:extLst>
      <p:ext uri="{BB962C8B-B14F-4D97-AF65-F5344CB8AC3E}">
        <p14:creationId xmlns:p14="http://schemas.microsoft.com/office/powerpoint/2010/main" val="20448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37</a:t>
            </a:fld>
            <a:endParaRPr lang="en-IE" altLang="en-US"/>
          </a:p>
        </p:txBody>
      </p:sp>
    </p:spTree>
    <p:extLst>
      <p:ext uri="{BB962C8B-B14F-4D97-AF65-F5344CB8AC3E}">
        <p14:creationId xmlns:p14="http://schemas.microsoft.com/office/powerpoint/2010/main" val="136518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Mobile phones</a:t>
            </a:r>
          </a:p>
          <a:p>
            <a:pPr eaLnBrk="1" hangingPunct="1">
              <a:spcBef>
                <a:spcPct val="0"/>
              </a:spcBef>
            </a:pPr>
            <a:endParaRPr lang="en-IE" altLang="en-US"/>
          </a:p>
          <a:p>
            <a:pPr eaLnBrk="1" hangingPunct="1">
              <a:spcBef>
                <a:spcPct val="0"/>
              </a:spcBef>
            </a:pPr>
            <a:r>
              <a:rPr lang="en-IE" altLang="en-US"/>
              <a:t>Social networking websites – Bebo, Facebook.</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929EAD-0885-EC42-9BE1-421CAF690E48}" type="slidenum">
              <a:rPr lang="en-IE" altLang="en-US"/>
              <a:pPr/>
              <a:t>41</a:t>
            </a:fld>
            <a:endParaRPr lang="en-IE" altLang="en-US"/>
          </a:p>
        </p:txBody>
      </p:sp>
    </p:spTree>
    <p:extLst>
      <p:ext uri="{BB962C8B-B14F-4D97-AF65-F5344CB8AC3E}">
        <p14:creationId xmlns:p14="http://schemas.microsoft.com/office/powerpoint/2010/main" val="30408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F1DC32A-6E96-4132-8C59-4885BEC9D547}" type="slidenum">
              <a:rPr lang="en-IE" smtClean="0"/>
              <a:t>50</a:t>
            </a:fld>
            <a:endParaRPr lang="en-IE"/>
          </a:p>
        </p:txBody>
      </p:sp>
    </p:spTree>
    <p:extLst>
      <p:ext uri="{BB962C8B-B14F-4D97-AF65-F5344CB8AC3E}">
        <p14:creationId xmlns:p14="http://schemas.microsoft.com/office/powerpoint/2010/main" val="194231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30/09/2025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CEFAE976-93F1-4D94-BDCA-EA3674B2B8B7}" type="datetimeFigureOut">
              <a:rPr lang="en-IE" smtClean="0"/>
              <a:t>30/09/2025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30/09/2025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30/09/2025</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Borrisokane Community College</a:t>
            </a:r>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borrisokanecc.ie/wp-content/uploads/sites/8/2021/08/Code-of-Behaviour.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borrisokanecc.ie/wp-content/uploads/sites/8/2021/08/Anti-Bullying-Policy-1.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Mark.mcginn@borrioskanecc.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Noelcronin@borrisokanecc.ie" TargetMode="External"/><Relationship Id="rId4" Type="http://schemas.openxmlformats.org/officeDocument/2006/relationships/hyperlink" Target="mailto:tomas.maher@borrisokanecc.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826" y="2736061"/>
            <a:ext cx="4725567" cy="858803"/>
          </a:xfrm>
        </p:spPr>
        <p:txBody>
          <a:bodyPr>
            <a:normAutofit fontScale="90000"/>
          </a:bodyPr>
          <a:lstStyle/>
          <a:p>
            <a:r>
              <a:rPr lang="en-US"/>
              <a:t>Borrisokane CC</a:t>
            </a:r>
            <a:endParaRPr lang="en-IE"/>
          </a:p>
        </p:txBody>
      </p:sp>
      <p:sp>
        <p:nvSpPr>
          <p:cNvPr id="3" name="Subtitle 2"/>
          <p:cNvSpPr>
            <a:spLocks noGrp="1"/>
          </p:cNvSpPr>
          <p:nvPr>
            <p:ph type="subTitle" idx="1"/>
          </p:nvPr>
        </p:nvSpPr>
        <p:spPr>
          <a:xfrm>
            <a:off x="1507067" y="3728453"/>
            <a:ext cx="4988326" cy="1096899"/>
          </a:xfrm>
        </p:spPr>
        <p:txBody>
          <a:bodyPr vert="horz" lIns="91440" tIns="45720" rIns="91440" bIns="45720" rtlCol="0" anchor="t">
            <a:normAutofit/>
          </a:bodyPr>
          <a:lstStyle/>
          <a:p>
            <a:pPr algn="ctr"/>
            <a:r>
              <a:rPr lang="en-GB" dirty="0"/>
              <a:t>Online Information Evening for Parents </a:t>
            </a:r>
            <a:endParaRPr lang="en-GB" dirty="0">
              <a:ea typeface="Calibri"/>
              <a:cs typeface="Calibri"/>
            </a:endParaRPr>
          </a:p>
        </p:txBody>
      </p:sp>
      <p:pic>
        <p:nvPicPr>
          <p:cNvPr id="5"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ChangeAspect="1"/>
          </p:cNvPicPr>
          <p:nvPr/>
        </p:nvPicPr>
        <p:blipFill>
          <a:blip r:embed="rId2"/>
          <a:stretch>
            <a:fillRect/>
          </a:stretch>
        </p:blipFill>
        <p:spPr>
          <a:xfrm>
            <a:off x="9264607" y="3594864"/>
            <a:ext cx="2927393" cy="3263136"/>
          </a:xfrm>
          <a:prstGeom prst="rect">
            <a:avLst/>
          </a:prstGeom>
        </p:spPr>
      </p:pic>
    </p:spTree>
    <p:extLst>
      <p:ext uri="{BB962C8B-B14F-4D97-AF65-F5344CB8AC3E}">
        <p14:creationId xmlns:p14="http://schemas.microsoft.com/office/powerpoint/2010/main" val="319910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664" y="179615"/>
            <a:ext cx="10197494" cy="1099457"/>
          </a:xfrm>
        </p:spPr>
        <p:txBody>
          <a:bodyPr>
            <a:normAutofit/>
          </a:bodyPr>
          <a:lstStyle/>
          <a:p>
            <a:r>
              <a:rPr lang="en-IE"/>
              <a:t>After school study</a:t>
            </a:r>
          </a:p>
        </p:txBody>
      </p:sp>
      <p:graphicFrame>
        <p:nvGraphicFramePr>
          <p:cNvPr id="26" name="Content Placeholder 2">
            <a:extLst>
              <a:ext uri="{FF2B5EF4-FFF2-40B4-BE49-F238E27FC236}">
                <a16:creationId xmlns:a16="http://schemas.microsoft.com/office/drawing/2014/main" id="{E2563C3C-B11A-F65D-85D9-8334B5EE64B8}"/>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3EB403C-0AD7-2DB2-278B-9ADA3AF1BC93}"/>
              </a:ext>
            </a:extLst>
          </p:cNvPr>
          <p:cNvPicPr>
            <a:picLocks noChangeAspect="1"/>
          </p:cNvPicPr>
          <p:nvPr/>
        </p:nvPicPr>
        <p:blipFill>
          <a:blip r:embed="rId7"/>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34233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4BA9-EB84-9120-7131-21E284258852}"/>
              </a:ext>
            </a:extLst>
          </p:cNvPr>
          <p:cNvSpPr>
            <a:spLocks noGrp="1"/>
          </p:cNvSpPr>
          <p:nvPr>
            <p:ph type="title"/>
          </p:nvPr>
        </p:nvSpPr>
        <p:spPr>
          <a:xfrm>
            <a:off x="2464091" y="0"/>
            <a:ext cx="6763991" cy="1320800"/>
          </a:xfrm>
        </p:spPr>
        <p:txBody>
          <a:bodyPr>
            <a:normAutofit/>
          </a:bodyPr>
          <a:lstStyle/>
          <a:p>
            <a:pPr>
              <a:lnSpc>
                <a:spcPct val="90000"/>
              </a:lnSpc>
            </a:pPr>
            <a:r>
              <a:rPr lang="en-US" sz="3600"/>
              <a:t>Monthly assessments / Term tests:</a:t>
            </a:r>
          </a:p>
        </p:txBody>
      </p:sp>
      <p:sp>
        <p:nvSpPr>
          <p:cNvPr id="3" name="Content Placeholder 2">
            <a:extLst>
              <a:ext uri="{FF2B5EF4-FFF2-40B4-BE49-F238E27FC236}">
                <a16:creationId xmlns:a16="http://schemas.microsoft.com/office/drawing/2014/main" id="{363404F0-9C5A-0533-5905-DD20B3C3F6E3}"/>
              </a:ext>
            </a:extLst>
          </p:cNvPr>
          <p:cNvSpPr>
            <a:spLocks noGrp="1"/>
          </p:cNvSpPr>
          <p:nvPr>
            <p:ph idx="1"/>
          </p:nvPr>
        </p:nvSpPr>
        <p:spPr>
          <a:xfrm>
            <a:off x="1097747" y="1687624"/>
            <a:ext cx="7077423" cy="3880773"/>
          </a:xfrm>
        </p:spPr>
        <p:txBody>
          <a:bodyPr vert="horz" lIns="91440" tIns="45720" rIns="91440" bIns="45720" rtlCol="0">
            <a:normAutofit/>
          </a:bodyPr>
          <a:lstStyle/>
          <a:p>
            <a:endParaRPr lang="en-US" dirty="0"/>
          </a:p>
          <a:p>
            <a:r>
              <a:rPr lang="en-US" dirty="0"/>
              <a:t>Regular Assessments by subject teachers recorded on </a:t>
            </a:r>
            <a:r>
              <a:rPr lang="en-US" dirty="0" err="1"/>
              <a:t>Vsware</a:t>
            </a:r>
            <a:r>
              <a:rPr lang="en-US" dirty="0"/>
              <a:t>. </a:t>
            </a:r>
          </a:p>
          <a:p>
            <a:r>
              <a:rPr lang="en-US" dirty="0"/>
              <a:t>Formative feedback with results in October and Mocks in February.</a:t>
            </a:r>
          </a:p>
          <a:p>
            <a:pPr marL="0" indent="0">
              <a:buNone/>
            </a:pPr>
            <a:endParaRPr lang="en-US" dirty="0"/>
          </a:p>
        </p:txBody>
      </p:sp>
      <p:pic>
        <p:nvPicPr>
          <p:cNvPr id="14" name="Picture 13">
            <a:extLst>
              <a:ext uri="{FF2B5EF4-FFF2-40B4-BE49-F238E27FC236}">
                <a16:creationId xmlns:a16="http://schemas.microsoft.com/office/drawing/2014/main" id="{73EB403C-0AD7-2DB2-278B-9ADA3AF1BC93}"/>
              </a:ext>
            </a:extLst>
          </p:cNvPr>
          <p:cNvPicPr>
            <a:picLocks noChangeAspect="1"/>
          </p:cNvPicPr>
          <p:nvPr/>
        </p:nvPicPr>
        <p:blipFill>
          <a:blip r:embed="rId2"/>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240318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439056"/>
            <a:ext cx="4809879" cy="5296114"/>
          </a:xfrm>
        </p:spPr>
        <p:txBody>
          <a:bodyPr>
            <a:noAutofit/>
          </a:bodyPr>
          <a:lstStyle/>
          <a:p>
            <a:r>
              <a:rPr lang="en-US" sz="2100" b="1"/>
              <a:t>All Junior Cycle classes have Guidance Related Learning classes.</a:t>
            </a:r>
          </a:p>
          <a:p>
            <a:endParaRPr lang="en-US" sz="700" b="1"/>
          </a:p>
          <a:p>
            <a:r>
              <a:rPr lang="en-US" sz="2100" b="1"/>
              <a:t>All Senior Cycle classes have a weekly Career Guidance class and can take part in trips to Colleges and Apprenticeship </a:t>
            </a:r>
            <a:r>
              <a:rPr lang="en-US" sz="2100" b="1" err="1"/>
              <a:t>centres</a:t>
            </a:r>
            <a:r>
              <a:rPr lang="en-US" sz="2100" b="1"/>
              <a:t>. </a:t>
            </a:r>
          </a:p>
          <a:p>
            <a:endParaRPr lang="en-US" sz="800" b="1"/>
          </a:p>
          <a:p>
            <a:r>
              <a:rPr lang="en-US" sz="2100" b="1"/>
              <a:t>Provide one-to-one personal, academic and career support.</a:t>
            </a:r>
          </a:p>
          <a:p>
            <a:endParaRPr lang="en-US" sz="800" b="1"/>
          </a:p>
          <a:p>
            <a:r>
              <a:rPr lang="en-US" sz="2100" b="1"/>
              <a:t>Parents &amp; Guardians are welcome to get in contact and can also avail of our Guidance page on the school website which has info on courses, apprenticeships, LC points and Open Days etc.</a:t>
            </a:r>
          </a:p>
          <a:p>
            <a:endParaRPr lang="en-US" sz="2100" b="1"/>
          </a:p>
        </p:txBody>
      </p:sp>
      <p:sp>
        <p:nvSpPr>
          <p:cNvPr id="3" name="TextBox 2">
            <a:extLst>
              <a:ext uri="{FF2B5EF4-FFF2-40B4-BE49-F238E27FC236}">
                <a16:creationId xmlns:a16="http://schemas.microsoft.com/office/drawing/2014/main" id="{76BF46E2-215C-C35E-2547-88909A0F2BA5}"/>
              </a:ext>
            </a:extLst>
          </p:cNvPr>
          <p:cNvSpPr txBox="1"/>
          <p:nvPr/>
        </p:nvSpPr>
        <p:spPr>
          <a:xfrm>
            <a:off x="2214349" y="340773"/>
            <a:ext cx="8799393" cy="584775"/>
          </a:xfrm>
          <a:prstGeom prst="rect">
            <a:avLst/>
          </a:prstGeom>
          <a:noFill/>
        </p:spPr>
        <p:txBody>
          <a:bodyPr wrap="square">
            <a:spAutoFit/>
          </a:bodyPr>
          <a:lstStyle/>
          <a:p>
            <a:r>
              <a:rPr lang="en-US" sz="3200" b="1" dirty="0">
                <a:solidFill>
                  <a:schemeClr val="bg1"/>
                </a:solidFill>
              </a:rPr>
              <a:t>The Guidance Dept at BCC – </a:t>
            </a:r>
            <a:r>
              <a:rPr lang="en-US" sz="3200" b="1" dirty="0" err="1">
                <a:solidFill>
                  <a:schemeClr val="bg1"/>
                </a:solidFill>
              </a:rPr>
              <a:t>Ms</a:t>
            </a:r>
            <a:r>
              <a:rPr lang="en-US" sz="3200" b="1" dirty="0">
                <a:solidFill>
                  <a:schemeClr val="bg1"/>
                </a:solidFill>
              </a:rPr>
              <a:t> Carroll </a:t>
            </a:r>
            <a:endParaRPr lang="en-GB" sz="3200" b="1" dirty="0">
              <a:solidFill>
                <a:schemeClr val="bg1"/>
              </a:solidFill>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4809879" y="1936678"/>
            <a:ext cx="7382121" cy="3649485"/>
          </a:xfrm>
          <a:prstGeom prst="rect">
            <a:avLst/>
          </a:prstGeom>
        </p:spPr>
      </p:pic>
    </p:spTree>
    <p:extLst>
      <p:ext uri="{BB962C8B-B14F-4D97-AF65-F5344CB8AC3E}">
        <p14:creationId xmlns:p14="http://schemas.microsoft.com/office/powerpoint/2010/main" val="164907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72DBEE-257C-BC4F-833B-0545D3C67C13}"/>
              </a:ext>
            </a:extLst>
          </p:cNvPr>
          <p:cNvPicPr>
            <a:picLocks noChangeAspect="1"/>
          </p:cNvPicPr>
          <p:nvPr/>
        </p:nvPicPr>
        <p:blipFill>
          <a:blip r:embed="rId2"/>
          <a:stretch>
            <a:fillRect/>
          </a:stretch>
        </p:blipFill>
        <p:spPr>
          <a:xfrm>
            <a:off x="2991586" y="1418896"/>
            <a:ext cx="6156346" cy="4723144"/>
          </a:xfrm>
          <a:prstGeom prst="rect">
            <a:avLst/>
          </a:prstGeom>
        </p:spPr>
      </p:pic>
    </p:spTree>
    <p:extLst>
      <p:ext uri="{BB962C8B-B14F-4D97-AF65-F5344CB8AC3E}">
        <p14:creationId xmlns:p14="http://schemas.microsoft.com/office/powerpoint/2010/main" val="377846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939159"/>
            <a:ext cx="7644627" cy="2751086"/>
          </a:xfrm>
        </p:spPr>
        <p:txBody>
          <a:bodyPr>
            <a:normAutofit/>
          </a:bodyPr>
          <a:lstStyle/>
          <a:p>
            <a:pPr algn="r"/>
            <a:r>
              <a:rPr lang="en-US">
                <a:cs typeface="Calibri Light"/>
              </a:rPr>
              <a:t>Leaving Cert Applied </a:t>
            </a:r>
            <a:endParaRPr lang="en-US"/>
          </a:p>
        </p:txBody>
      </p:sp>
      <p:sp>
        <p:nvSpPr>
          <p:cNvPr id="3" name="Subtitle 2"/>
          <p:cNvSpPr>
            <a:spLocks noGrp="1"/>
          </p:cNvSpPr>
          <p:nvPr>
            <p:ph type="subTitle" idx="1"/>
          </p:nvPr>
        </p:nvSpPr>
        <p:spPr>
          <a:xfrm>
            <a:off x="4038600" y="4782320"/>
            <a:ext cx="7644627" cy="1329443"/>
          </a:xfrm>
        </p:spPr>
        <p:txBody>
          <a:bodyPr vert="horz" lIns="91440" tIns="45720" rIns="91440" bIns="45720" rtlCol="0" anchor="t">
            <a:normAutofit/>
          </a:bodyPr>
          <a:lstStyle/>
          <a:p>
            <a:pPr algn="r"/>
            <a:r>
              <a:rPr lang="en-US" sz="2800" err="1">
                <a:cs typeface="Calibri"/>
              </a:rPr>
              <a:t>Programme</a:t>
            </a:r>
            <a:r>
              <a:rPr lang="en-US" sz="2800">
                <a:cs typeface="Calibri"/>
              </a:rPr>
              <a:t> Information and Reminders</a:t>
            </a:r>
            <a:endParaRPr lang="en-US" sz="2800"/>
          </a:p>
        </p:txBody>
      </p:sp>
      <p:sp>
        <p:nvSpPr>
          <p:cNvPr id="5" name="TextBox 4">
            <a:extLst>
              <a:ext uri="{FF2B5EF4-FFF2-40B4-BE49-F238E27FC236}">
                <a16:creationId xmlns:a16="http://schemas.microsoft.com/office/drawing/2014/main" id="{8D98EDA9-51A1-6291-CBA5-A6FFD4FA0F56}"/>
              </a:ext>
            </a:extLst>
          </p:cNvPr>
          <p:cNvSpPr txBox="1"/>
          <p:nvPr/>
        </p:nvSpPr>
        <p:spPr>
          <a:xfrm>
            <a:off x="2751364" y="235390"/>
            <a:ext cx="6112328" cy="1384995"/>
          </a:xfrm>
          <a:prstGeom prst="rect">
            <a:avLst/>
          </a:prstGeom>
          <a:noFill/>
        </p:spPr>
        <p:txBody>
          <a:bodyPr wrap="square" lIns="91440" tIns="45720" rIns="91440" bIns="45720" anchor="t">
            <a:spAutoFit/>
          </a:bodyPr>
          <a:lstStyle/>
          <a:p>
            <a:r>
              <a:rPr lang="en-US" sz="2800" dirty="0">
                <a:solidFill>
                  <a:schemeClr val="bg1"/>
                </a:solidFill>
                <a:cs typeface="Calibri Light"/>
              </a:rPr>
              <a:t>LCA Coordinator   - </a:t>
            </a:r>
            <a:r>
              <a:rPr lang="en-US" sz="2800" dirty="0" err="1">
                <a:solidFill>
                  <a:schemeClr val="bg1"/>
                </a:solidFill>
                <a:cs typeface="Calibri Light"/>
              </a:rPr>
              <a:t>Ms</a:t>
            </a:r>
            <a:r>
              <a:rPr lang="en-US" sz="2800" dirty="0">
                <a:solidFill>
                  <a:schemeClr val="bg1"/>
                </a:solidFill>
                <a:cs typeface="Calibri Light"/>
              </a:rPr>
              <a:t> Orla Cunningham</a:t>
            </a:r>
          </a:p>
          <a:p>
            <a:r>
              <a:rPr lang="en-US" sz="2800" dirty="0">
                <a:solidFill>
                  <a:schemeClr val="bg1"/>
                </a:solidFill>
                <a:ea typeface="Calibri"/>
                <a:cs typeface="Calibri Light"/>
              </a:rPr>
              <a:t>Year Head              - </a:t>
            </a:r>
            <a:r>
              <a:rPr lang="en-US" sz="2800" dirty="0" err="1">
                <a:solidFill>
                  <a:schemeClr val="bg1"/>
                </a:solidFill>
                <a:ea typeface="Calibri"/>
                <a:cs typeface="Calibri Light"/>
              </a:rPr>
              <a:t>Mr</a:t>
            </a:r>
            <a:r>
              <a:rPr lang="en-US" sz="2800" dirty="0">
                <a:solidFill>
                  <a:schemeClr val="bg1"/>
                </a:solidFill>
                <a:ea typeface="Calibri"/>
                <a:cs typeface="Calibri Light"/>
              </a:rPr>
              <a:t> Noel Cronin </a:t>
            </a:r>
          </a:p>
          <a:p>
            <a:endParaRPr lang="en-US" sz="2800" dirty="0">
              <a:solidFill>
                <a:schemeClr val="bg1"/>
              </a:solidFill>
              <a:ea typeface="Calibri"/>
              <a:cs typeface="Calibri Light"/>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7FE1-4F51-48A4-91D1-A99B01A72545}"/>
              </a:ext>
            </a:extLst>
          </p:cNvPr>
          <p:cNvSpPr>
            <a:spLocks noGrp="1"/>
          </p:cNvSpPr>
          <p:nvPr>
            <p:ph type="title"/>
          </p:nvPr>
        </p:nvSpPr>
        <p:spPr>
          <a:xfrm>
            <a:off x="686834" y="1153572"/>
            <a:ext cx="3200400" cy="4461163"/>
          </a:xfrm>
        </p:spPr>
        <p:txBody>
          <a:bodyPr>
            <a:normAutofit/>
          </a:bodyPr>
          <a:lstStyle/>
          <a:p>
            <a:r>
              <a:rPr lang="en-US">
                <a:solidFill>
                  <a:schemeClr val="tx1"/>
                </a:solidFill>
                <a:ea typeface="+mj-lt"/>
                <a:cs typeface="+mj-lt"/>
              </a:rPr>
              <a:t>Leaving Certificate Applied-Aims</a:t>
            </a:r>
            <a:endParaRPr lang="en-US">
              <a:solidFill>
                <a:schemeClr val="tx1"/>
              </a:solidFill>
              <a:ea typeface="Calibri"/>
              <a:cs typeface="Calibri"/>
            </a:endParaRPr>
          </a:p>
        </p:txBody>
      </p:sp>
      <p:sp>
        <p:nvSpPr>
          <p:cNvPr id="3" name="Content Placeholder 2">
            <a:extLst>
              <a:ext uri="{FF2B5EF4-FFF2-40B4-BE49-F238E27FC236}">
                <a16:creationId xmlns:a16="http://schemas.microsoft.com/office/drawing/2014/main" id="{0C634425-7AC8-E320-FD30-C3C55777BB9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ea typeface="+mn-lt"/>
                <a:cs typeface="+mn-lt"/>
              </a:rPr>
              <a:t>Prepares you for adult and working life  </a:t>
            </a:r>
            <a:endParaRPr lang="en-US">
              <a:cs typeface="Calibri" panose="020F0502020204030204"/>
            </a:endParaRPr>
          </a:p>
          <a:p>
            <a:r>
              <a:rPr lang="en-US">
                <a:ea typeface="+mn-lt"/>
                <a:cs typeface="+mn-lt"/>
              </a:rPr>
              <a:t>Recognises your talents </a:t>
            </a:r>
            <a:endParaRPr lang="en-US"/>
          </a:p>
          <a:p>
            <a:r>
              <a:rPr lang="en-US">
                <a:ea typeface="+mn-lt"/>
                <a:cs typeface="+mn-lt"/>
              </a:rPr>
              <a:t>Helps you to communicate better  </a:t>
            </a:r>
            <a:endParaRPr lang="en-US">
              <a:ea typeface="Calibri" panose="020F0502020204030204"/>
              <a:cs typeface="Calibri" panose="020F0502020204030204"/>
            </a:endParaRPr>
          </a:p>
          <a:p>
            <a:r>
              <a:rPr lang="en-US">
                <a:ea typeface="+mn-lt"/>
                <a:cs typeface="+mn-lt"/>
              </a:rPr>
              <a:t>Lets you use your knowledge and skills to solve real problems</a:t>
            </a:r>
            <a:endParaRPr lang="en-US"/>
          </a:p>
          <a:p>
            <a:endParaRPr lang="en-US">
              <a:cs typeface="Calibri"/>
            </a:endParaRPr>
          </a:p>
        </p:txBody>
      </p:sp>
    </p:spTree>
    <p:extLst>
      <p:ext uri="{BB962C8B-B14F-4D97-AF65-F5344CB8AC3E}">
        <p14:creationId xmlns:p14="http://schemas.microsoft.com/office/powerpoint/2010/main" val="134329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2DD4-21E2-8FD6-4280-6EDCE0101255}"/>
              </a:ext>
            </a:extLst>
          </p:cNvPr>
          <p:cNvSpPr>
            <a:spLocks noGrp="1"/>
          </p:cNvSpPr>
          <p:nvPr>
            <p:ph type="title"/>
          </p:nvPr>
        </p:nvSpPr>
        <p:spPr>
          <a:xfrm>
            <a:off x="332014" y="1153572"/>
            <a:ext cx="3924300" cy="4461163"/>
          </a:xfrm>
        </p:spPr>
        <p:txBody>
          <a:bodyPr>
            <a:normAutofit/>
          </a:bodyPr>
          <a:lstStyle/>
          <a:p>
            <a:pPr>
              <a:spcBef>
                <a:spcPts val="0"/>
              </a:spcBef>
            </a:pPr>
            <a:r>
              <a:rPr lang="en-US" sz="3100">
                <a:solidFill>
                  <a:schemeClr val="tx1"/>
                </a:solidFill>
                <a:ea typeface="+mj-lt"/>
                <a:cs typeface="+mj-lt"/>
              </a:rPr>
              <a:t>LCA IS A Full Time Two Year Programme </a:t>
            </a:r>
          </a:p>
          <a:p>
            <a:endParaRPr lang="en-US" sz="3100">
              <a:solidFill>
                <a:srgbClr val="FFFFFF"/>
              </a:solidFill>
              <a:cs typeface="Calibri Light"/>
            </a:endParaRPr>
          </a:p>
        </p:txBody>
      </p:sp>
      <p:sp>
        <p:nvSpPr>
          <p:cNvPr id="3" name="Content Placeholder 2">
            <a:extLst>
              <a:ext uri="{FF2B5EF4-FFF2-40B4-BE49-F238E27FC236}">
                <a16:creationId xmlns:a16="http://schemas.microsoft.com/office/drawing/2014/main" id="{14AAA518-F704-CCCB-AA09-51A5BE7A8DA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ea typeface="+mn-lt"/>
                <a:cs typeface="+mn-lt"/>
              </a:rPr>
              <a:t>Four sessions, 2 each year</a:t>
            </a:r>
            <a:endParaRPr lang="en-US">
              <a:cs typeface="Calibri"/>
            </a:endParaRPr>
          </a:p>
          <a:p>
            <a:endParaRPr lang="en-US">
              <a:cs typeface="Calibri"/>
            </a:endParaRPr>
          </a:p>
          <a:p>
            <a:endParaRPr lang="en-US">
              <a:cs typeface="Calibri"/>
            </a:endParaRPr>
          </a:p>
          <a:p>
            <a:r>
              <a:rPr lang="en-US" b="1">
                <a:cs typeface="Calibri"/>
              </a:rPr>
              <a:t>90% Attendance is compulsory </a:t>
            </a:r>
            <a:r>
              <a:rPr lang="en-US">
                <a:cs typeface="Calibri"/>
              </a:rPr>
              <a:t>in all courses (subjects) in order to complete Key Assignments and achieve credits</a:t>
            </a:r>
          </a:p>
          <a:p>
            <a:endParaRPr lang="en-US">
              <a:cs typeface="Calibri"/>
            </a:endParaRPr>
          </a:p>
        </p:txBody>
      </p:sp>
    </p:spTree>
    <p:extLst>
      <p:ext uri="{BB962C8B-B14F-4D97-AF65-F5344CB8AC3E}">
        <p14:creationId xmlns:p14="http://schemas.microsoft.com/office/powerpoint/2010/main" val="161420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8F7E-CCD8-FE72-D4A2-CFA032CA7CC3}"/>
              </a:ext>
            </a:extLst>
          </p:cNvPr>
          <p:cNvSpPr>
            <a:spLocks noGrp="1"/>
          </p:cNvSpPr>
          <p:nvPr>
            <p:ph type="title"/>
          </p:nvPr>
        </p:nvSpPr>
        <p:spPr>
          <a:xfrm>
            <a:off x="1171074" y="1396686"/>
            <a:ext cx="3240506" cy="4064628"/>
          </a:xfrm>
        </p:spPr>
        <p:txBody>
          <a:bodyPr>
            <a:normAutofit/>
          </a:bodyPr>
          <a:lstStyle/>
          <a:p>
            <a:r>
              <a:rPr lang="en-US">
                <a:solidFill>
                  <a:schemeClr val="tx1"/>
                </a:solidFill>
                <a:ea typeface="+mj-lt"/>
                <a:cs typeface="+mj-lt"/>
              </a:rPr>
              <a:t>Leaving Certificate Applied Terminology</a:t>
            </a:r>
            <a:endParaRPr lang="en-US">
              <a:solidFill>
                <a:schemeClr val="tx1"/>
              </a:solidFill>
            </a:endParaRPr>
          </a:p>
        </p:txBody>
      </p:sp>
      <p:sp>
        <p:nvSpPr>
          <p:cNvPr id="3" name="Content Placeholder 2">
            <a:extLst>
              <a:ext uri="{FF2B5EF4-FFF2-40B4-BE49-F238E27FC236}">
                <a16:creationId xmlns:a16="http://schemas.microsoft.com/office/drawing/2014/main" id="{2394FD3F-006C-A40E-C016-752DA9E77E61}"/>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sz="2600" b="1">
                <a:ea typeface="+mn-lt"/>
                <a:cs typeface="+mn-lt"/>
              </a:rPr>
              <a:t>Session</a:t>
            </a:r>
            <a:endParaRPr lang="en-US" sz="2600">
              <a:cs typeface="Calibri" panose="020F0502020204030204"/>
            </a:endParaRPr>
          </a:p>
          <a:p>
            <a:r>
              <a:rPr lang="en-US" sz="2600">
                <a:ea typeface="+mn-lt"/>
                <a:cs typeface="+mn-lt"/>
              </a:rPr>
              <a:t>For the purpose of the Leaving Certificate Applied the school year is divided into two sessions</a:t>
            </a:r>
            <a:endParaRPr lang="en-US" sz="2600"/>
          </a:p>
          <a:p>
            <a:r>
              <a:rPr lang="en-US" sz="2600">
                <a:ea typeface="+mn-lt"/>
                <a:cs typeface="+mn-lt"/>
              </a:rPr>
              <a:t>Session I - September to the end of January </a:t>
            </a:r>
            <a:endParaRPr lang="en-US" sz="2600"/>
          </a:p>
          <a:p>
            <a:r>
              <a:rPr lang="en-US" sz="2600">
                <a:ea typeface="+mn-lt"/>
                <a:cs typeface="+mn-lt"/>
              </a:rPr>
              <a:t>Session II - February to June. </a:t>
            </a:r>
            <a:endParaRPr lang="en-US" sz="2600"/>
          </a:p>
          <a:p>
            <a:pPr marL="0" indent="0">
              <a:buNone/>
            </a:pPr>
            <a:endParaRPr lang="en-US" sz="2600">
              <a:ea typeface="Calibri"/>
              <a:cs typeface="Calibri"/>
            </a:endParaRPr>
          </a:p>
        </p:txBody>
      </p:sp>
    </p:spTree>
    <p:extLst>
      <p:ext uri="{BB962C8B-B14F-4D97-AF65-F5344CB8AC3E}">
        <p14:creationId xmlns:p14="http://schemas.microsoft.com/office/powerpoint/2010/main" val="301981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64CC-C32F-A547-E6FD-9DA929395F39}"/>
              </a:ext>
            </a:extLst>
          </p:cNvPr>
          <p:cNvSpPr>
            <a:spLocks noGrp="1"/>
          </p:cNvSpPr>
          <p:nvPr>
            <p:ph type="title"/>
          </p:nvPr>
        </p:nvSpPr>
        <p:spPr>
          <a:xfrm>
            <a:off x="1171074" y="1396686"/>
            <a:ext cx="3240506" cy="4064628"/>
          </a:xfrm>
        </p:spPr>
        <p:txBody>
          <a:bodyPr>
            <a:normAutofit/>
          </a:bodyPr>
          <a:lstStyle/>
          <a:p>
            <a:r>
              <a:rPr lang="en-US">
                <a:solidFill>
                  <a:schemeClr val="tx1"/>
                </a:solidFill>
                <a:ea typeface="+mj-lt"/>
                <a:cs typeface="+mj-lt"/>
              </a:rPr>
              <a:t>Leaving Certificate Applied Terminology</a:t>
            </a:r>
            <a:endParaRPr lang="en-US">
              <a:solidFill>
                <a:schemeClr val="tx1"/>
              </a:solidFill>
            </a:endParaRPr>
          </a:p>
        </p:txBody>
      </p:sp>
      <p:sp>
        <p:nvSpPr>
          <p:cNvPr id="3" name="Content Placeholder 2">
            <a:extLst>
              <a:ext uri="{FF2B5EF4-FFF2-40B4-BE49-F238E27FC236}">
                <a16:creationId xmlns:a16="http://schemas.microsoft.com/office/drawing/2014/main" id="{B88EE077-A8FB-DE2A-E471-C238F27732F2}"/>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b="1">
                <a:ea typeface="+mn-lt"/>
                <a:cs typeface="+mn-lt"/>
              </a:rPr>
              <a:t>Courses </a:t>
            </a:r>
            <a:endParaRPr lang="en-US">
              <a:cs typeface="Calibri" panose="020F0502020204030204"/>
            </a:endParaRPr>
          </a:p>
          <a:p>
            <a:r>
              <a:rPr lang="en-US">
                <a:ea typeface="+mn-lt"/>
                <a:cs typeface="+mn-lt"/>
              </a:rPr>
              <a:t>A course is an area of study made up of a number of modules </a:t>
            </a:r>
            <a:r>
              <a:rPr lang="en-US" err="1">
                <a:ea typeface="+mn-lt"/>
                <a:cs typeface="+mn-lt"/>
              </a:rPr>
              <a:t>e.g</a:t>
            </a:r>
            <a:r>
              <a:rPr lang="en-US">
                <a:ea typeface="+mn-lt"/>
                <a:cs typeface="+mn-lt"/>
              </a:rPr>
              <a:t> English and Communication is a course</a:t>
            </a:r>
            <a:endParaRPr lang="en-US"/>
          </a:p>
          <a:p>
            <a:endParaRPr lang="en-US">
              <a:cs typeface="Calibri"/>
            </a:endParaRPr>
          </a:p>
        </p:txBody>
      </p:sp>
    </p:spTree>
    <p:extLst>
      <p:ext uri="{BB962C8B-B14F-4D97-AF65-F5344CB8AC3E}">
        <p14:creationId xmlns:p14="http://schemas.microsoft.com/office/powerpoint/2010/main" val="316824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33E5-9D38-A23A-31EA-230FE2D27BF1}"/>
              </a:ext>
            </a:extLst>
          </p:cNvPr>
          <p:cNvSpPr>
            <a:spLocks noGrp="1"/>
          </p:cNvSpPr>
          <p:nvPr>
            <p:ph type="title"/>
          </p:nvPr>
        </p:nvSpPr>
        <p:spPr>
          <a:xfrm>
            <a:off x="1171074" y="1396686"/>
            <a:ext cx="3240506" cy="4064628"/>
          </a:xfrm>
        </p:spPr>
        <p:txBody>
          <a:bodyPr>
            <a:normAutofit/>
          </a:bodyPr>
          <a:lstStyle/>
          <a:p>
            <a:r>
              <a:rPr lang="en-US">
                <a:solidFill>
                  <a:schemeClr val="tx1"/>
                </a:solidFill>
                <a:ea typeface="+mj-lt"/>
                <a:cs typeface="+mj-lt"/>
              </a:rPr>
              <a:t>Leaving Certificate Applied Terminology</a:t>
            </a:r>
            <a:endParaRPr lang="en-US">
              <a:solidFill>
                <a:schemeClr val="tx1"/>
              </a:solidFill>
            </a:endParaRPr>
          </a:p>
        </p:txBody>
      </p:sp>
      <p:sp>
        <p:nvSpPr>
          <p:cNvPr id="3" name="Content Placeholder 2">
            <a:extLst>
              <a:ext uri="{FF2B5EF4-FFF2-40B4-BE49-F238E27FC236}">
                <a16:creationId xmlns:a16="http://schemas.microsoft.com/office/drawing/2014/main" id="{938B840B-51AB-B519-0C94-2E3866D4BF81}"/>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b="1">
                <a:ea typeface="+mn-lt"/>
                <a:cs typeface="+mn-lt"/>
              </a:rPr>
              <a:t>Modules</a:t>
            </a:r>
            <a:r>
              <a:rPr lang="en-US">
                <a:ea typeface="+mn-lt"/>
                <a:cs typeface="+mn-lt"/>
              </a:rPr>
              <a:t> </a:t>
            </a:r>
            <a:endParaRPr lang="en-US">
              <a:cs typeface="Calibri" panose="020F0502020204030204"/>
            </a:endParaRPr>
          </a:p>
          <a:p>
            <a:r>
              <a:rPr lang="en-US">
                <a:ea typeface="+mn-lt"/>
                <a:cs typeface="+mn-lt"/>
              </a:rPr>
              <a:t>A module is a topic within a course and will be taught in 3-4 class periods per week over one session e.g.   Personal and social communications is one module in the English and Communication Course</a:t>
            </a:r>
            <a:endParaRPr lang="en-US"/>
          </a:p>
          <a:p>
            <a:endParaRPr lang="en-US">
              <a:cs typeface="Calibri"/>
            </a:endParaRPr>
          </a:p>
        </p:txBody>
      </p:sp>
    </p:spTree>
    <p:extLst>
      <p:ext uri="{BB962C8B-B14F-4D97-AF65-F5344CB8AC3E}">
        <p14:creationId xmlns:p14="http://schemas.microsoft.com/office/powerpoint/2010/main" val="301180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1935" y="2612424"/>
            <a:ext cx="7752559" cy="1703811"/>
          </a:xfrm>
        </p:spPr>
        <p:txBody>
          <a:bodyPr>
            <a:normAutofit fontScale="90000"/>
          </a:bodyPr>
          <a:lstStyle/>
          <a:p>
            <a:r>
              <a:rPr lang="en-IE" sz="5300"/>
              <a:t>5th/6th Year Parent/Guardian Information Evening </a:t>
            </a:r>
            <a:br>
              <a:rPr lang="en-IE"/>
            </a:br>
            <a:br>
              <a:rPr lang="en-IE"/>
            </a:br>
            <a:endParaRPr lang="en-IE"/>
          </a:p>
        </p:txBody>
      </p:sp>
      <p:sp>
        <p:nvSpPr>
          <p:cNvPr id="3" name="Subtitle 2"/>
          <p:cNvSpPr>
            <a:spLocks noGrp="1"/>
          </p:cNvSpPr>
          <p:nvPr>
            <p:ph type="subTitle" idx="1"/>
          </p:nvPr>
        </p:nvSpPr>
        <p:spPr>
          <a:xfrm>
            <a:off x="1929892" y="352842"/>
            <a:ext cx="7766936" cy="1096899"/>
          </a:xfrm>
        </p:spPr>
        <p:txBody>
          <a:bodyPr>
            <a:normAutofit/>
          </a:bodyPr>
          <a:lstStyle/>
          <a:p>
            <a:r>
              <a:rPr lang="en-IE" sz="3600" err="1">
                <a:solidFill>
                  <a:schemeClr val="bg1"/>
                </a:solidFill>
              </a:rPr>
              <a:t>Borrisokane</a:t>
            </a:r>
            <a:r>
              <a:rPr lang="en-IE" sz="3600">
                <a:solidFill>
                  <a:schemeClr val="bg1"/>
                </a:solidFill>
              </a:rPr>
              <a:t> Community College</a:t>
            </a:r>
          </a:p>
        </p:txBody>
      </p:sp>
      <p:sp>
        <p:nvSpPr>
          <p:cNvPr id="4" name="Content Placeholder 2">
            <a:extLst>
              <a:ext uri="{FF2B5EF4-FFF2-40B4-BE49-F238E27FC236}">
                <a16:creationId xmlns:a16="http://schemas.microsoft.com/office/drawing/2014/main" id="{7CAFDEAE-DFA4-F22F-1EEC-AC67354C60D7}"/>
              </a:ext>
            </a:extLst>
          </p:cNvPr>
          <p:cNvSpPr>
            <a:spLocks noGrp="1"/>
          </p:cNvSpPr>
          <p:nvPr/>
        </p:nvSpPr>
        <p:spPr>
          <a:xfrm>
            <a:off x="3391780" y="1275539"/>
            <a:ext cx="8596668" cy="463751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a:p>
          <a:p>
            <a:pPr marL="0" indent="0" algn="ctr">
              <a:buNone/>
            </a:pPr>
            <a:endParaRPr lang="en-US"/>
          </a:p>
          <a:p>
            <a:endParaRPr lang="en-US"/>
          </a:p>
          <a:p>
            <a:endParaRPr lang="en-US"/>
          </a:p>
          <a:p>
            <a:r>
              <a:rPr lang="en-US" sz="2000" dirty="0"/>
              <a:t>Ms. Paula Molloy – Principal </a:t>
            </a:r>
            <a:endParaRPr lang="en-US" sz="2000" dirty="0">
              <a:ea typeface="Calibri"/>
              <a:cs typeface="Calibri"/>
            </a:endParaRPr>
          </a:p>
          <a:p>
            <a:r>
              <a:rPr lang="en-US" sz="2000" dirty="0"/>
              <a:t>Ms. Caitríona Maher – Deputy Principal</a:t>
            </a:r>
            <a:endParaRPr lang="en-US" sz="2000" dirty="0">
              <a:ea typeface="Calibri"/>
              <a:cs typeface="Calibri"/>
            </a:endParaRPr>
          </a:p>
          <a:p>
            <a:r>
              <a:rPr lang="en-US" sz="2000"/>
              <a:t>Mr. Mark McGinn  5th Year Head </a:t>
            </a:r>
            <a:endParaRPr lang="en-US" sz="2000">
              <a:ea typeface="Calibri"/>
              <a:cs typeface="Calibri"/>
            </a:endParaRPr>
          </a:p>
          <a:p>
            <a:r>
              <a:rPr lang="en-US" sz="2000" dirty="0"/>
              <a:t>Mr. Tomas Maher  6th Year Head</a:t>
            </a:r>
            <a:endParaRPr lang="en-US" sz="2000" dirty="0">
              <a:ea typeface="Calibri"/>
              <a:cs typeface="Calibri"/>
            </a:endParaRPr>
          </a:p>
          <a:p>
            <a:r>
              <a:rPr lang="en-US" sz="2000" dirty="0"/>
              <a:t>Mr. Noel Cronin LCA Year Head</a:t>
            </a:r>
            <a:endParaRPr lang="en-US" sz="2000" dirty="0">
              <a:ea typeface="Calibri"/>
              <a:cs typeface="Calibri"/>
            </a:endParaRPr>
          </a:p>
          <a:p>
            <a:r>
              <a:rPr lang="en-US" sz="2000" dirty="0"/>
              <a:t>Ms. Orla Cunningham LCA Coordinator </a:t>
            </a:r>
            <a:endParaRPr lang="en-US" sz="2000" dirty="0">
              <a:ea typeface="Calibri"/>
              <a:cs typeface="Calibri"/>
            </a:endParaRPr>
          </a:p>
          <a:p>
            <a:endParaRPr lang="en-US"/>
          </a:p>
        </p:txBody>
      </p:sp>
    </p:spTree>
    <p:extLst>
      <p:ext uri="{BB962C8B-B14F-4D97-AF65-F5344CB8AC3E}">
        <p14:creationId xmlns:p14="http://schemas.microsoft.com/office/powerpoint/2010/main" val="139764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350F-1CA7-D6C1-84FC-9DF84B05FC8C}"/>
              </a:ext>
            </a:extLst>
          </p:cNvPr>
          <p:cNvSpPr>
            <a:spLocks noGrp="1"/>
          </p:cNvSpPr>
          <p:nvPr>
            <p:ph type="title"/>
          </p:nvPr>
        </p:nvSpPr>
        <p:spPr>
          <a:xfrm>
            <a:off x="1171074" y="1396686"/>
            <a:ext cx="3240506" cy="4064628"/>
          </a:xfrm>
        </p:spPr>
        <p:txBody>
          <a:bodyPr>
            <a:normAutofit/>
          </a:bodyPr>
          <a:lstStyle/>
          <a:p>
            <a:r>
              <a:rPr lang="en-US">
                <a:solidFill>
                  <a:schemeClr val="tx1"/>
                </a:solidFill>
                <a:cs typeface="Calibri Light"/>
              </a:rPr>
              <a:t>Leaving Cert Applied Terminology</a:t>
            </a:r>
          </a:p>
        </p:txBody>
      </p:sp>
      <p:sp>
        <p:nvSpPr>
          <p:cNvPr id="3" name="Content Placeholder 2">
            <a:extLst>
              <a:ext uri="{FF2B5EF4-FFF2-40B4-BE49-F238E27FC236}">
                <a16:creationId xmlns:a16="http://schemas.microsoft.com/office/drawing/2014/main" id="{4E3212D3-1299-3CD2-C93F-A40AE38F76BB}"/>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200">
                <a:ea typeface="+mn-lt"/>
                <a:cs typeface="+mn-lt"/>
              </a:rPr>
              <a:t>Seven tasks to be completed over the 2 years:</a:t>
            </a:r>
            <a:endParaRPr lang="en-US" sz="2200">
              <a:cs typeface="Calibri" panose="020F0502020204030204"/>
            </a:endParaRPr>
          </a:p>
          <a:p>
            <a:r>
              <a:rPr lang="en-US" sz="2200">
                <a:ea typeface="+mn-lt"/>
                <a:cs typeface="+mn-lt"/>
              </a:rPr>
              <a:t> 1 in Session I Year 1</a:t>
            </a:r>
            <a:endParaRPr lang="en-US" sz="2200"/>
          </a:p>
          <a:p>
            <a:pPr marL="0" indent="0">
              <a:buNone/>
            </a:pPr>
            <a:r>
              <a:rPr lang="en-US" sz="2200">
                <a:ea typeface="+mn-lt"/>
                <a:cs typeface="+mn-lt"/>
              </a:rPr>
              <a:t>    2 in Session II Year I </a:t>
            </a:r>
          </a:p>
          <a:p>
            <a:r>
              <a:rPr lang="en-US" sz="2200">
                <a:ea typeface="+mn-lt"/>
                <a:cs typeface="+mn-lt"/>
              </a:rPr>
              <a:t>3 in Session III Year II </a:t>
            </a:r>
            <a:endParaRPr lang="en-US" sz="2200"/>
          </a:p>
          <a:p>
            <a:r>
              <a:rPr lang="en-US" sz="2200">
                <a:ea typeface="+mn-lt"/>
                <a:cs typeface="+mn-lt"/>
              </a:rPr>
              <a:t>Personal Reflection Task to be completed over the two years. (Two reflective statements – one at the end of Year I and one at the end of Year II)</a:t>
            </a:r>
            <a:endParaRPr lang="en-US" sz="2200"/>
          </a:p>
          <a:p>
            <a:r>
              <a:rPr lang="en-US" sz="2200">
                <a:ea typeface="+mn-lt"/>
                <a:cs typeface="+mn-lt"/>
              </a:rPr>
              <a:t>An interview for six tasks </a:t>
            </a:r>
            <a:endParaRPr lang="en-US" sz="2200"/>
          </a:p>
          <a:p>
            <a:endParaRPr lang="en-US" sz="2200">
              <a:cs typeface="Calibri"/>
            </a:endParaRPr>
          </a:p>
        </p:txBody>
      </p:sp>
    </p:spTree>
    <p:extLst>
      <p:ext uri="{BB962C8B-B14F-4D97-AF65-F5344CB8AC3E}">
        <p14:creationId xmlns:p14="http://schemas.microsoft.com/office/powerpoint/2010/main" val="252518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D6D7-60A0-89AE-AF76-701D7F09B241}"/>
              </a:ext>
            </a:extLst>
          </p:cNvPr>
          <p:cNvSpPr>
            <a:spLocks noGrp="1"/>
          </p:cNvSpPr>
          <p:nvPr>
            <p:ph type="title"/>
          </p:nvPr>
        </p:nvSpPr>
        <p:spPr>
          <a:xfrm>
            <a:off x="1171074" y="1396686"/>
            <a:ext cx="3240506" cy="4064628"/>
          </a:xfrm>
        </p:spPr>
        <p:txBody>
          <a:bodyPr>
            <a:normAutofit/>
          </a:bodyPr>
          <a:lstStyle/>
          <a:p>
            <a:r>
              <a:rPr lang="en-US">
                <a:solidFill>
                  <a:schemeClr val="tx1"/>
                </a:solidFill>
                <a:cs typeface="Calibri Light"/>
              </a:rPr>
              <a:t>Leaving Cert Applied Terminology</a:t>
            </a:r>
            <a:endParaRPr lang="en-US">
              <a:solidFill>
                <a:schemeClr val="tx1"/>
              </a:solidFill>
            </a:endParaRPr>
          </a:p>
        </p:txBody>
      </p:sp>
      <p:sp>
        <p:nvSpPr>
          <p:cNvPr id="3" name="Content Placeholder 2">
            <a:extLst>
              <a:ext uri="{FF2B5EF4-FFF2-40B4-BE49-F238E27FC236}">
                <a16:creationId xmlns:a16="http://schemas.microsoft.com/office/drawing/2014/main" id="{C11D76C8-DF73-1477-E6C2-F6B55E1F6F2C}"/>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1800" b="1">
                <a:ea typeface="+mn-lt"/>
                <a:cs typeface="+mn-lt"/>
              </a:rPr>
              <a:t>Key Assignments</a:t>
            </a:r>
            <a:endParaRPr lang="en-US" sz="1800">
              <a:cs typeface="Calibri" panose="020F0502020204030204"/>
            </a:endParaRPr>
          </a:p>
          <a:p>
            <a:r>
              <a:rPr lang="en-US" sz="1800">
                <a:ea typeface="+mn-lt"/>
                <a:cs typeface="+mn-lt"/>
              </a:rPr>
              <a:t> Key Assignments are important areas from each module. </a:t>
            </a:r>
            <a:endParaRPr lang="en-US" sz="1800"/>
          </a:p>
          <a:p>
            <a:endParaRPr lang="en-US" sz="1800">
              <a:ea typeface="+mn-lt"/>
              <a:cs typeface="+mn-lt"/>
            </a:endParaRPr>
          </a:p>
          <a:p>
            <a:r>
              <a:rPr lang="en-US" sz="1800">
                <a:ea typeface="+mn-lt"/>
                <a:cs typeface="+mn-lt"/>
              </a:rPr>
              <a:t>To gain credits for each module you must</a:t>
            </a:r>
            <a:endParaRPr lang="en-US" sz="1800"/>
          </a:p>
          <a:p>
            <a:endParaRPr lang="en-US" sz="1800"/>
          </a:p>
          <a:p>
            <a:r>
              <a:rPr lang="en-US" sz="1800">
                <a:ea typeface="+mn-lt"/>
                <a:cs typeface="+mn-lt"/>
              </a:rPr>
              <a:t> complete  </a:t>
            </a:r>
            <a:r>
              <a:rPr lang="en-US" sz="1800" b="1">
                <a:ea typeface="+mn-lt"/>
                <a:cs typeface="+mn-lt"/>
              </a:rPr>
              <a:t>4 Key Assignments usually, </a:t>
            </a:r>
            <a:endParaRPr lang="en-US" sz="1800"/>
          </a:p>
          <a:p>
            <a:endParaRPr lang="en-US" sz="1800" b="1">
              <a:cs typeface="Calibri"/>
            </a:endParaRPr>
          </a:p>
          <a:p>
            <a:endParaRPr lang="en-US" sz="1800"/>
          </a:p>
          <a:p>
            <a:r>
              <a:rPr lang="en-US" sz="1800">
                <a:ea typeface="+mn-lt"/>
                <a:cs typeface="+mn-lt"/>
              </a:rPr>
              <a:t> and attend the course for at</a:t>
            </a:r>
            <a:r>
              <a:rPr lang="en-US" sz="1800" b="1">
                <a:ea typeface="+mn-lt"/>
                <a:cs typeface="+mn-lt"/>
              </a:rPr>
              <a:t> least 90% of the time</a:t>
            </a:r>
            <a:endParaRPr lang="en-US" sz="1800"/>
          </a:p>
        </p:txBody>
      </p:sp>
    </p:spTree>
    <p:extLst>
      <p:ext uri="{BB962C8B-B14F-4D97-AF65-F5344CB8AC3E}">
        <p14:creationId xmlns:p14="http://schemas.microsoft.com/office/powerpoint/2010/main" val="364181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9874-53E8-F582-8FF5-CB8B8C2C8A6B}"/>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a:p>
            <a:endParaRPr lang="en-US">
              <a:solidFill>
                <a:srgbClr val="FFFFFF"/>
              </a:solidFill>
              <a:cs typeface="Calibri Light"/>
            </a:endParaRPr>
          </a:p>
        </p:txBody>
      </p:sp>
      <p:sp>
        <p:nvSpPr>
          <p:cNvPr id="3" name="Content Placeholder 2">
            <a:extLst>
              <a:ext uri="{FF2B5EF4-FFF2-40B4-BE49-F238E27FC236}">
                <a16:creationId xmlns:a16="http://schemas.microsoft.com/office/drawing/2014/main" id="{A2D9FA21-0439-9AA0-4758-BB8EB285E93A}"/>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endParaRPr lang="en-US">
              <a:ea typeface="+mn-lt"/>
              <a:cs typeface="+mn-lt"/>
            </a:endParaRPr>
          </a:p>
          <a:p>
            <a:r>
              <a:rPr lang="en-US">
                <a:ea typeface="+mn-lt"/>
                <a:cs typeface="+mn-lt"/>
              </a:rPr>
              <a:t>CREDITS</a:t>
            </a:r>
          </a:p>
          <a:p>
            <a:endParaRPr lang="en-US">
              <a:cs typeface="Calibri" panose="020F0502020204030204"/>
            </a:endParaRPr>
          </a:p>
          <a:p>
            <a:pPr marL="0" indent="0">
              <a:buNone/>
            </a:pPr>
            <a:r>
              <a:rPr lang="en-US">
                <a:ea typeface="+mn-lt"/>
                <a:cs typeface="+mn-lt"/>
              </a:rPr>
              <a:t>•Credits awarded for modules and tasks at the end of each session</a:t>
            </a: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p:txBody>
      </p:sp>
      <p:sp>
        <p:nvSpPr>
          <p:cNvPr id="4" name="TextBox 3">
            <a:extLst>
              <a:ext uri="{FF2B5EF4-FFF2-40B4-BE49-F238E27FC236}">
                <a16:creationId xmlns:a16="http://schemas.microsoft.com/office/drawing/2014/main" id="{F1183261-91C4-14A1-AE42-45C8933A572E}"/>
              </a:ext>
            </a:extLst>
          </p:cNvPr>
          <p:cNvSpPr txBox="1"/>
          <p:nvPr/>
        </p:nvSpPr>
        <p:spPr>
          <a:xfrm>
            <a:off x="914400" y="2438400"/>
            <a:ext cx="252754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Arial"/>
              </a:rPr>
              <a:t>Leaving Cert Applied Terminology​</a:t>
            </a:r>
          </a:p>
        </p:txBody>
      </p:sp>
    </p:spTree>
    <p:extLst>
      <p:ext uri="{BB962C8B-B14F-4D97-AF65-F5344CB8AC3E}">
        <p14:creationId xmlns:p14="http://schemas.microsoft.com/office/powerpoint/2010/main" val="287578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D474-A6E0-C0EF-7EFA-752780A05B6B}"/>
              </a:ext>
            </a:extLst>
          </p:cNvPr>
          <p:cNvSpPr>
            <a:spLocks noGrp="1"/>
          </p:cNvSpPr>
          <p:nvPr>
            <p:ph type="title"/>
          </p:nvPr>
        </p:nvSpPr>
        <p:spPr>
          <a:xfrm>
            <a:off x="237957" y="1429271"/>
            <a:ext cx="5432544" cy="2469482"/>
          </a:xfrm>
        </p:spPr>
        <p:txBody>
          <a:bodyPr>
            <a:normAutofit/>
          </a:bodyPr>
          <a:lstStyle/>
          <a:p>
            <a:r>
              <a:rPr lang="en-US" dirty="0">
                <a:solidFill>
                  <a:schemeClr val="tx1"/>
                </a:solidFill>
                <a:ea typeface="+mj-lt"/>
                <a:cs typeface="+mj-lt"/>
              </a:rPr>
              <a:t>Leaving Certificate Applied Assessment </a:t>
            </a:r>
            <a:br>
              <a:rPr lang="en-US" dirty="0">
                <a:solidFill>
                  <a:schemeClr val="tx1"/>
                </a:solidFill>
                <a:ea typeface="+mj-lt"/>
                <a:cs typeface="+mj-lt"/>
              </a:rPr>
            </a:br>
            <a:r>
              <a:rPr lang="en-US" dirty="0">
                <a:solidFill>
                  <a:schemeClr val="tx1"/>
                </a:solidFill>
                <a:ea typeface="+mj-lt"/>
                <a:cs typeface="+mj-lt"/>
              </a:rPr>
              <a:t>6A ONLY</a:t>
            </a:r>
            <a:endParaRPr lang="en-US" dirty="0">
              <a:solidFill>
                <a:schemeClr val="tx1"/>
              </a:solidFill>
            </a:endParaRPr>
          </a:p>
        </p:txBody>
      </p:sp>
      <p:sp>
        <p:nvSpPr>
          <p:cNvPr id="3" name="Content Placeholder 2">
            <a:extLst>
              <a:ext uri="{FF2B5EF4-FFF2-40B4-BE49-F238E27FC236}">
                <a16:creationId xmlns:a16="http://schemas.microsoft.com/office/drawing/2014/main" id="{ECB68BD8-1574-084A-38F8-D0FF4E4DD35A}"/>
              </a:ext>
            </a:extLst>
          </p:cNvPr>
          <p:cNvSpPr>
            <a:spLocks noGrp="1"/>
          </p:cNvSpPr>
          <p:nvPr>
            <p:ph idx="1"/>
          </p:nvPr>
        </p:nvSpPr>
        <p:spPr>
          <a:xfrm>
            <a:off x="5883728" y="1680851"/>
            <a:ext cx="5257799" cy="4889350"/>
          </a:xfrm>
        </p:spPr>
        <p:txBody>
          <a:bodyPr vert="horz" lIns="91440" tIns="45720" rIns="91440" bIns="45720" rtlCol="0" anchor="t">
            <a:normAutofit/>
          </a:bodyPr>
          <a:lstStyle/>
          <a:p>
            <a:r>
              <a:rPr lang="en-US" dirty="0">
                <a:ea typeface="+mn-lt"/>
                <a:cs typeface="+mn-lt"/>
              </a:rPr>
              <a:t>3 Types </a:t>
            </a:r>
            <a:endParaRPr lang="en-US" dirty="0">
              <a:cs typeface="Calibri" panose="020F0502020204030204"/>
            </a:endParaRPr>
          </a:p>
          <a:p>
            <a:endParaRPr lang="en-US"/>
          </a:p>
          <a:p>
            <a:r>
              <a:rPr lang="en-US" dirty="0">
                <a:ea typeface="+mn-lt"/>
                <a:cs typeface="+mn-lt"/>
              </a:rPr>
              <a:t>Satisfactory completion of Modules         </a:t>
            </a:r>
            <a:r>
              <a:rPr lang="en-US" dirty="0">
                <a:solidFill>
                  <a:srgbClr val="000000"/>
                </a:solidFill>
                <a:ea typeface="+mn-lt"/>
                <a:cs typeface="+mn-lt"/>
              </a:rPr>
              <a:t>             </a:t>
            </a:r>
            <a:r>
              <a:rPr lang="en-US" dirty="0">
                <a:solidFill>
                  <a:srgbClr val="FF0000"/>
                </a:solidFill>
                <a:ea typeface="+mn-lt"/>
                <a:cs typeface="+mn-lt"/>
              </a:rPr>
              <a:t>62 credits </a:t>
            </a:r>
            <a:endParaRPr lang="en-US" dirty="0">
              <a:solidFill>
                <a:srgbClr val="FF0000"/>
              </a:solidFill>
            </a:endParaRPr>
          </a:p>
          <a:p>
            <a:r>
              <a:rPr lang="en-US" dirty="0">
                <a:ea typeface="+mn-lt"/>
                <a:cs typeface="+mn-lt"/>
              </a:rPr>
              <a:t>7 Student tasks          </a:t>
            </a:r>
            <a:r>
              <a:rPr lang="en-US" dirty="0">
                <a:solidFill>
                  <a:srgbClr val="FF0000"/>
                </a:solidFill>
                <a:ea typeface="+mn-lt"/>
                <a:cs typeface="+mn-lt"/>
              </a:rPr>
              <a:t>70  credits </a:t>
            </a:r>
          </a:p>
          <a:p>
            <a:pPr marL="0" indent="0">
              <a:buNone/>
            </a:pPr>
            <a:endParaRPr lang="en-US"/>
          </a:p>
          <a:p>
            <a:r>
              <a:rPr lang="en-US" dirty="0">
                <a:ea typeface="+mn-lt"/>
                <a:cs typeface="+mn-lt"/>
              </a:rPr>
              <a:t>Final exams                 </a:t>
            </a:r>
            <a:r>
              <a:rPr lang="en-US" dirty="0">
                <a:solidFill>
                  <a:srgbClr val="FF0000"/>
                </a:solidFill>
                <a:ea typeface="+mn-lt"/>
                <a:cs typeface="+mn-lt"/>
              </a:rPr>
              <a:t>68 credits</a:t>
            </a:r>
          </a:p>
          <a:p>
            <a:r>
              <a:rPr lang="en-US" dirty="0">
                <a:ea typeface="+mn-lt"/>
                <a:cs typeface="+mn-lt"/>
              </a:rPr>
              <a:t>Total Credits               </a:t>
            </a:r>
            <a:r>
              <a:rPr lang="en-US" dirty="0">
                <a:solidFill>
                  <a:srgbClr val="00B050"/>
                </a:solidFill>
                <a:ea typeface="+mn-lt"/>
                <a:cs typeface="+mn-lt"/>
              </a:rPr>
              <a:t>200 credits</a:t>
            </a:r>
            <a:endParaRPr lang="en-US" dirty="0">
              <a:solidFill>
                <a:srgbClr val="00B050"/>
              </a:solidFill>
            </a:endParaRPr>
          </a:p>
          <a:p>
            <a:endParaRPr lang="en-US">
              <a:cs typeface="Calibri"/>
            </a:endParaRPr>
          </a:p>
        </p:txBody>
      </p:sp>
    </p:spTree>
    <p:extLst>
      <p:ext uri="{BB962C8B-B14F-4D97-AF65-F5344CB8AC3E}">
        <p14:creationId xmlns:p14="http://schemas.microsoft.com/office/powerpoint/2010/main" val="62912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5A 2025/26</a:t>
            </a:r>
          </a:p>
        </p:txBody>
      </p:sp>
      <p:sp>
        <p:nvSpPr>
          <p:cNvPr id="5" name="Content Placeholder 4"/>
          <p:cNvSpPr>
            <a:spLocks noGrp="1"/>
          </p:cNvSpPr>
          <p:nvPr>
            <p:ph idx="1"/>
          </p:nvPr>
        </p:nvSpPr>
        <p:spPr/>
        <p:txBody>
          <a:bodyPr/>
          <a:lstStyle/>
          <a:p>
            <a:r>
              <a:rPr lang="en-US" dirty="0"/>
              <a:t>Allocation of Credits</a:t>
            </a:r>
          </a:p>
          <a:p>
            <a:r>
              <a:rPr lang="en-US" dirty="0"/>
              <a:t> A participant may accumulate a maximum of 200 credits. </a:t>
            </a:r>
          </a:p>
          <a:p>
            <a:r>
              <a:rPr lang="en-US" dirty="0"/>
              <a:t>These credits are allocated on the following basis</a:t>
            </a:r>
          </a:p>
          <a:p>
            <a:pPr marL="0" indent="0">
              <a:buNone/>
            </a:pPr>
            <a:r>
              <a:rPr lang="en-US" dirty="0"/>
              <a:t> </a:t>
            </a:r>
          </a:p>
          <a:p>
            <a:pPr marL="0" indent="0">
              <a:buNone/>
            </a:pPr>
            <a:r>
              <a:rPr lang="en-US" dirty="0"/>
              <a:t>                                                                         </a:t>
            </a:r>
            <a:r>
              <a:rPr lang="en-US"/>
              <a:t>Credits          Percentages</a:t>
            </a:r>
            <a:endParaRPr lang="en-US" dirty="0"/>
          </a:p>
          <a:p>
            <a:r>
              <a:rPr lang="en-US" b="1" dirty="0"/>
              <a:t>Satisfactory Completion of Modules</a:t>
            </a:r>
            <a:r>
              <a:rPr lang="en-US" dirty="0"/>
              <a:t>*     68               34% </a:t>
            </a:r>
          </a:p>
          <a:p>
            <a:r>
              <a:rPr lang="en-US" b="1" dirty="0"/>
              <a:t>7 Student Tasks                                            </a:t>
            </a:r>
            <a:r>
              <a:rPr lang="en-US" dirty="0"/>
              <a:t>74               37%</a:t>
            </a:r>
          </a:p>
          <a:p>
            <a:r>
              <a:rPr lang="en-US" dirty="0"/>
              <a:t> </a:t>
            </a:r>
            <a:r>
              <a:rPr lang="en-US" b="1" dirty="0"/>
              <a:t>Final Examinations                                     </a:t>
            </a:r>
            <a:r>
              <a:rPr lang="en-US" dirty="0"/>
              <a:t>58               29%</a:t>
            </a:r>
            <a:endParaRPr lang="en-IE" dirty="0"/>
          </a:p>
        </p:txBody>
      </p:sp>
    </p:spTree>
    <p:extLst>
      <p:ext uri="{BB962C8B-B14F-4D97-AF65-F5344CB8AC3E}">
        <p14:creationId xmlns:p14="http://schemas.microsoft.com/office/powerpoint/2010/main" val="303411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182D94-98EA-80D3-CA94-2D5D824BB5B6}"/>
              </a:ext>
            </a:extLst>
          </p:cNvPr>
          <p:cNvSpPr>
            <a:spLocks noGrp="1"/>
          </p:cNvSpPr>
          <p:nvPr>
            <p:ph idx="1"/>
          </p:nvPr>
        </p:nvSpPr>
        <p:spPr>
          <a:xfrm>
            <a:off x="6003471" y="1599209"/>
            <a:ext cx="5257799" cy="4889350"/>
          </a:xfrm>
        </p:spPr>
        <p:txBody>
          <a:bodyPr vert="horz" lIns="91440" tIns="45720" rIns="91440" bIns="45720" rtlCol="0" anchor="t">
            <a:normAutofit/>
          </a:bodyPr>
          <a:lstStyle/>
          <a:p>
            <a:r>
              <a:rPr lang="en-US">
                <a:solidFill>
                  <a:srgbClr val="C00000"/>
                </a:solidFill>
                <a:ea typeface="+mn-lt"/>
                <a:cs typeface="+mn-lt"/>
              </a:rPr>
              <a:t>ROC</a:t>
            </a:r>
            <a:r>
              <a:rPr lang="en-US">
                <a:ea typeface="+mn-lt"/>
                <a:cs typeface="+mn-lt"/>
              </a:rPr>
              <a:t>-Less than 120 credits</a:t>
            </a:r>
          </a:p>
          <a:p>
            <a:endParaRPr lang="en-US">
              <a:ea typeface="+mn-lt"/>
              <a:cs typeface="+mn-lt"/>
            </a:endParaRPr>
          </a:p>
          <a:p>
            <a:r>
              <a:rPr lang="en-US">
                <a:solidFill>
                  <a:schemeClr val="accent4">
                    <a:lumMod val="75000"/>
                  </a:schemeClr>
                </a:solidFill>
                <a:ea typeface="+mn-lt"/>
                <a:cs typeface="+mn-lt"/>
              </a:rPr>
              <a:t>Pass</a:t>
            </a:r>
            <a:r>
              <a:rPr lang="en-US">
                <a:ea typeface="+mn-lt"/>
                <a:cs typeface="+mn-lt"/>
              </a:rPr>
              <a:t> 120 credits </a:t>
            </a:r>
          </a:p>
          <a:p>
            <a:endParaRPr lang="en-US">
              <a:cs typeface="Calibri"/>
            </a:endParaRPr>
          </a:p>
          <a:p>
            <a:r>
              <a:rPr lang="en-US">
                <a:solidFill>
                  <a:schemeClr val="bg2">
                    <a:lumMod val="50000"/>
                  </a:schemeClr>
                </a:solidFill>
                <a:ea typeface="+mn-lt"/>
                <a:cs typeface="+mn-lt"/>
              </a:rPr>
              <a:t>Merit</a:t>
            </a:r>
            <a:r>
              <a:rPr lang="en-US">
                <a:ea typeface="+mn-lt"/>
                <a:cs typeface="+mn-lt"/>
              </a:rPr>
              <a:t> 140 credits </a:t>
            </a:r>
          </a:p>
          <a:p>
            <a:endParaRPr lang="en-US">
              <a:cs typeface="Calibri"/>
            </a:endParaRPr>
          </a:p>
          <a:p>
            <a:r>
              <a:rPr lang="en-US">
                <a:solidFill>
                  <a:schemeClr val="accent2">
                    <a:lumMod val="50000"/>
                  </a:schemeClr>
                </a:solidFill>
                <a:ea typeface="+mn-lt"/>
                <a:cs typeface="+mn-lt"/>
              </a:rPr>
              <a:t>Distinction</a:t>
            </a:r>
            <a:r>
              <a:rPr lang="en-US">
                <a:ea typeface="+mn-lt"/>
                <a:cs typeface="+mn-lt"/>
              </a:rPr>
              <a:t> 170 credits</a:t>
            </a:r>
            <a:endParaRPr lang="en-US">
              <a:cs typeface="Calibri"/>
            </a:endParaRPr>
          </a:p>
          <a:p>
            <a:endParaRPr lang="en-US">
              <a:cs typeface="Calibri"/>
            </a:endParaRPr>
          </a:p>
          <a:p>
            <a:endParaRPr lang="en-US">
              <a:cs typeface="Calibri"/>
            </a:endParaRPr>
          </a:p>
          <a:p>
            <a:endParaRPr lang="en-US">
              <a:cs typeface="Calibri"/>
            </a:endParaRPr>
          </a:p>
        </p:txBody>
      </p:sp>
      <p:sp>
        <p:nvSpPr>
          <p:cNvPr id="5" name="Title 1">
            <a:extLst>
              <a:ext uri="{FF2B5EF4-FFF2-40B4-BE49-F238E27FC236}">
                <a16:creationId xmlns:a16="http://schemas.microsoft.com/office/drawing/2014/main" id="{B0E6ED1B-A2FE-7812-C133-F08B19CA24E0}"/>
              </a:ext>
            </a:extLst>
          </p:cNvPr>
          <p:cNvSpPr txBox="1">
            <a:spLocks/>
          </p:cNvSpPr>
          <p:nvPr/>
        </p:nvSpPr>
        <p:spPr>
          <a:xfrm>
            <a:off x="180447" y="1199233"/>
            <a:ext cx="5432544" cy="2469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olidFill>
                  <a:schemeClr val="tx1"/>
                </a:solidFill>
                <a:ea typeface="+mj-lt"/>
                <a:cs typeface="+mj-lt"/>
              </a:rPr>
              <a:t>Leaving Certificate Applied Assessment </a:t>
            </a:r>
            <a:br>
              <a:rPr lang="en-US" dirty="0">
                <a:solidFill>
                  <a:schemeClr val="tx1"/>
                </a:solidFill>
                <a:ea typeface="+mj-lt"/>
                <a:cs typeface="+mj-lt"/>
              </a:rPr>
            </a:br>
            <a:r>
              <a:rPr lang="en-US" dirty="0">
                <a:solidFill>
                  <a:schemeClr val="tx1"/>
                </a:solidFill>
                <a:ea typeface="+mj-lt"/>
                <a:cs typeface="+mj-lt"/>
              </a:rPr>
              <a:t>6A ONLY</a:t>
            </a:r>
            <a:endParaRPr lang="en-US" dirty="0">
              <a:solidFill>
                <a:schemeClr val="tx1"/>
              </a:solidFill>
            </a:endParaRPr>
          </a:p>
        </p:txBody>
      </p:sp>
      <p:sp>
        <p:nvSpPr>
          <p:cNvPr id="7" name="Title 6">
            <a:extLst>
              <a:ext uri="{FF2B5EF4-FFF2-40B4-BE49-F238E27FC236}">
                <a16:creationId xmlns:a16="http://schemas.microsoft.com/office/drawing/2014/main" id="{9119D21F-D12B-2CD3-4AFD-E833D4D95C6C}"/>
              </a:ext>
            </a:extLst>
          </p:cNvPr>
          <p:cNvSpPr>
            <a:spLocks noGrp="1"/>
          </p:cNvSpPr>
          <p:nvPr>
            <p:ph type="title"/>
          </p:nvPr>
        </p:nvSpPr>
        <p:spPr/>
        <p:txBody>
          <a:bodyPr>
            <a:normAutofit fontScale="90000"/>
          </a:bodyPr>
          <a:lstStyle/>
          <a:p>
            <a:endParaRPr lang="en-GB"/>
          </a:p>
        </p:txBody>
      </p:sp>
    </p:spTree>
    <p:extLst>
      <p:ext uri="{BB962C8B-B14F-4D97-AF65-F5344CB8AC3E}">
        <p14:creationId xmlns:p14="http://schemas.microsoft.com/office/powerpoint/2010/main" val="399676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17B1-8A34-ADA7-EDC7-EFADB8D6A5AE}"/>
              </a:ext>
            </a:extLst>
          </p:cNvPr>
          <p:cNvSpPr>
            <a:spLocks noGrp="1"/>
          </p:cNvSpPr>
          <p:nvPr>
            <p:ph type="title"/>
          </p:nvPr>
        </p:nvSpPr>
        <p:spPr>
          <a:xfrm>
            <a:off x="586478" y="1683756"/>
            <a:ext cx="3115265" cy="2396359"/>
          </a:xfrm>
        </p:spPr>
        <p:txBody>
          <a:bodyPr anchor="b">
            <a:normAutofit/>
          </a:bodyPr>
          <a:lstStyle/>
          <a:p>
            <a:r>
              <a:rPr lang="en-US" sz="4000">
                <a:solidFill>
                  <a:schemeClr val="tx1"/>
                </a:solidFill>
                <a:cs typeface="Calibri Light"/>
              </a:rPr>
              <a:t>Work Experience</a:t>
            </a:r>
            <a:endParaRPr lang="en-US" sz="4000">
              <a:solidFill>
                <a:schemeClr val="tx1"/>
              </a:solidFill>
            </a:endParaRPr>
          </a:p>
        </p:txBody>
      </p:sp>
      <p:graphicFrame>
        <p:nvGraphicFramePr>
          <p:cNvPr id="5" name="Content Placeholder 2">
            <a:extLst>
              <a:ext uri="{FF2B5EF4-FFF2-40B4-BE49-F238E27FC236}">
                <a16:creationId xmlns:a16="http://schemas.microsoft.com/office/drawing/2014/main" id="{522554F7-CF84-8961-F665-695E98F047EA}"/>
              </a:ext>
            </a:extLst>
          </p:cNvPr>
          <p:cNvGraphicFramePr>
            <a:graphicFrameLocks noGrp="1"/>
          </p:cNvGraphicFramePr>
          <p:nvPr>
            <p:ph idx="1"/>
          </p:nvPr>
        </p:nvGraphicFramePr>
        <p:xfrm>
          <a:off x="3596712" y="2173798"/>
          <a:ext cx="8003926" cy="308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333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E36F-E1A8-2B73-A6C0-FC97F87829E6}"/>
              </a:ext>
            </a:extLst>
          </p:cNvPr>
          <p:cNvSpPr>
            <a:spLocks noGrp="1"/>
          </p:cNvSpPr>
          <p:nvPr>
            <p:ph type="title"/>
          </p:nvPr>
        </p:nvSpPr>
        <p:spPr>
          <a:xfrm>
            <a:off x="586478" y="1683756"/>
            <a:ext cx="3115265" cy="2396359"/>
          </a:xfrm>
        </p:spPr>
        <p:txBody>
          <a:bodyPr anchor="b">
            <a:normAutofit/>
          </a:bodyPr>
          <a:lstStyle/>
          <a:p>
            <a:pPr algn="r"/>
            <a:r>
              <a:rPr lang="en-US" sz="4000">
                <a:solidFill>
                  <a:schemeClr val="tx1"/>
                </a:solidFill>
                <a:cs typeface="Calibri Light"/>
              </a:rPr>
              <a:t>Reminders</a:t>
            </a:r>
            <a:endParaRPr lang="en-US" sz="4000">
              <a:solidFill>
                <a:schemeClr val="tx1"/>
              </a:solidFill>
            </a:endParaRPr>
          </a:p>
        </p:txBody>
      </p:sp>
      <p:graphicFrame>
        <p:nvGraphicFramePr>
          <p:cNvPr id="5" name="Content Placeholder 2">
            <a:extLst>
              <a:ext uri="{FF2B5EF4-FFF2-40B4-BE49-F238E27FC236}">
                <a16:creationId xmlns:a16="http://schemas.microsoft.com/office/drawing/2014/main" id="{34C82562-271C-4F52-45AA-5C0157A602ED}"/>
              </a:ext>
            </a:extLst>
          </p:cNvPr>
          <p:cNvGraphicFramePr>
            <a:graphicFrameLocks noGrp="1"/>
          </p:cNvGraphicFramePr>
          <p:nvPr>
            <p:ph idx="1"/>
          </p:nvPr>
        </p:nvGraphicFramePr>
        <p:xfrm>
          <a:off x="4938689" y="1278397"/>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54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1F38-7921-F407-FBB3-392DCE0532CB}"/>
              </a:ext>
            </a:extLst>
          </p:cNvPr>
          <p:cNvSpPr>
            <a:spLocks noGrp="1"/>
          </p:cNvSpPr>
          <p:nvPr>
            <p:ph type="title"/>
          </p:nvPr>
        </p:nvSpPr>
        <p:spPr>
          <a:xfrm>
            <a:off x="686834" y="1153572"/>
            <a:ext cx="3200400" cy="4461163"/>
          </a:xfrm>
        </p:spPr>
        <p:txBody>
          <a:bodyPr>
            <a:normAutofit/>
          </a:bodyPr>
          <a:lstStyle/>
          <a:p>
            <a:r>
              <a:rPr lang="en-US">
                <a:solidFill>
                  <a:schemeClr val="tx1"/>
                </a:solidFill>
                <a:cs typeface="Calibri Light"/>
              </a:rPr>
              <a:t> LCA Trips</a:t>
            </a:r>
            <a:endParaRPr lang="en-US">
              <a:solidFill>
                <a:schemeClr val="tx1"/>
              </a:solidFill>
            </a:endParaRPr>
          </a:p>
        </p:txBody>
      </p:sp>
      <p:sp>
        <p:nvSpPr>
          <p:cNvPr id="3" name="Content Placeholder 2">
            <a:extLst>
              <a:ext uri="{FF2B5EF4-FFF2-40B4-BE49-F238E27FC236}">
                <a16:creationId xmlns:a16="http://schemas.microsoft.com/office/drawing/2014/main" id="{FECFC4FC-E929-5A00-CEE1-534F227EFB0B}"/>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en-US">
              <a:cs typeface="Calibri"/>
            </a:endParaRPr>
          </a:p>
          <a:p>
            <a:endParaRPr lang="en-US">
              <a:cs typeface="Calibri"/>
            </a:endParaRPr>
          </a:p>
          <a:p>
            <a:pPr marL="0" indent="0">
              <a:buNone/>
            </a:pPr>
            <a:r>
              <a:rPr lang="en-US" sz="3600">
                <a:cs typeface="Calibri"/>
              </a:rPr>
              <a:t>All trips are linked to a course and help students to apply their classroom learning in real life settings</a:t>
            </a:r>
            <a:endParaRPr lang="en-US" sz="3600">
              <a:ea typeface="Calibri"/>
              <a:cs typeface="Calibri"/>
            </a:endParaRPr>
          </a:p>
        </p:txBody>
      </p:sp>
    </p:spTree>
    <p:extLst>
      <p:ext uri="{BB962C8B-B14F-4D97-AF65-F5344CB8AC3E}">
        <p14:creationId xmlns:p14="http://schemas.microsoft.com/office/powerpoint/2010/main" val="22376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2611821" y="189187"/>
            <a:ext cx="8229600" cy="1143000"/>
          </a:xfrm>
        </p:spPr>
        <p:txBody>
          <a:bodyPr/>
          <a:lstStyle/>
          <a:p>
            <a:r>
              <a:rPr lang="en-US" altLang="en-US" dirty="0">
                <a:ea typeface="Calibri"/>
                <a:cs typeface="Calibri"/>
              </a:rPr>
              <a:t>Role of the Year Head</a:t>
            </a:r>
            <a:endParaRPr lang="en-US" dirty="0"/>
          </a:p>
        </p:txBody>
      </p:sp>
      <p:sp>
        <p:nvSpPr>
          <p:cNvPr id="14339" name="Rectangle 3"/>
          <p:cNvSpPr>
            <a:spLocks noGrp="1" noRot="1" noChangeArrowheads="1"/>
          </p:cNvSpPr>
          <p:nvPr>
            <p:ph idx="1"/>
          </p:nvPr>
        </p:nvSpPr>
        <p:spPr>
          <a:xfrm>
            <a:off x="817179" y="1332187"/>
            <a:ext cx="8763000" cy="4389437"/>
          </a:xfrm>
        </p:spPr>
        <p:txBody>
          <a:bodyPr vert="horz" lIns="91440" tIns="45720" rIns="91440" bIns="45720" rtlCol="0" anchor="t">
            <a:normAutofit/>
          </a:bodyPr>
          <a:lstStyle/>
          <a:p>
            <a:pPr marL="0" indent="0" eaLnBrk="1" hangingPunct="1">
              <a:buNone/>
            </a:pPr>
            <a:r>
              <a:rPr lang="en-US" altLang="en-US"/>
              <a:t>			</a:t>
            </a:r>
          </a:p>
          <a:p>
            <a:pPr eaLnBrk="1" hangingPunct="1"/>
            <a:r>
              <a:rPr lang="en-US" altLang="en-US" sz="2400" b="1"/>
              <a:t>Leader</a:t>
            </a:r>
            <a:r>
              <a:rPr lang="en-US" altLang="en-US" sz="2400"/>
              <a:t> of Teaching and Learning focusing on given year. </a:t>
            </a:r>
          </a:p>
          <a:p>
            <a:pPr eaLnBrk="1" hangingPunct="1"/>
            <a:r>
              <a:rPr lang="en-US" altLang="en-US" sz="2400" b="1"/>
              <a:t>Support</a:t>
            </a:r>
            <a:r>
              <a:rPr lang="en-US" altLang="en-US" sz="2400"/>
              <a:t> students and parents throughout the school year.</a:t>
            </a:r>
          </a:p>
          <a:p>
            <a:pPr eaLnBrk="1" hangingPunct="1"/>
            <a:r>
              <a:rPr lang="en-US" altLang="en-US" sz="2400" b="1"/>
              <a:t>Monitoring </a:t>
            </a:r>
            <a:r>
              <a:rPr lang="en-US" altLang="en-US" sz="2400"/>
              <a:t>the attendance, punctuality and engagement of each student.</a:t>
            </a:r>
          </a:p>
          <a:p>
            <a:pPr eaLnBrk="1" hangingPunct="1"/>
            <a:r>
              <a:rPr lang="en-US" altLang="en-US" sz="2400"/>
              <a:t>Monitoring uniform (</a:t>
            </a:r>
            <a:r>
              <a:rPr lang="en-US" altLang="en-US" sz="2400" b="1"/>
              <a:t>including PE uniform</a:t>
            </a:r>
            <a:r>
              <a:rPr lang="en-US" altLang="en-US" sz="2400"/>
              <a:t>)</a:t>
            </a:r>
          </a:p>
          <a:p>
            <a:pPr eaLnBrk="1" hangingPunct="1"/>
            <a:r>
              <a:rPr lang="en-US" altLang="en-US" sz="2400"/>
              <a:t>Ensuring that students adhere to the code of behavior and behave in a </a:t>
            </a:r>
            <a:r>
              <a:rPr lang="en-US" altLang="en-US" sz="2400" b="1"/>
              <a:t>positive</a:t>
            </a:r>
            <a:r>
              <a:rPr lang="en-US" altLang="en-US" sz="2400"/>
              <a:t> manner in line with the ethos of our school.</a:t>
            </a:r>
          </a:p>
          <a:p>
            <a:pPr eaLnBrk="1" hangingPunct="1"/>
            <a:r>
              <a:rPr lang="en-US" altLang="en-US" sz="2400"/>
              <a:t>Active </a:t>
            </a:r>
            <a:r>
              <a:rPr lang="en-US" altLang="en-US" sz="2400" b="1"/>
              <a:t>communication</a:t>
            </a:r>
            <a:r>
              <a:rPr lang="en-US" altLang="en-US" sz="2400"/>
              <a:t> is very important. </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30EA-83E3-C9DD-05C3-4EC06079E194}"/>
              </a:ext>
            </a:extLst>
          </p:cNvPr>
          <p:cNvSpPr>
            <a:spLocks noGrp="1"/>
          </p:cNvSpPr>
          <p:nvPr>
            <p:ph type="title"/>
          </p:nvPr>
        </p:nvSpPr>
        <p:spPr>
          <a:xfrm>
            <a:off x="941784" y="1136171"/>
            <a:ext cx="9050481" cy="1143000"/>
          </a:xfrm>
        </p:spPr>
        <p:txBody>
          <a:bodyPr/>
          <a:lstStyle/>
          <a:p>
            <a:r>
              <a:rPr lang="en-US" sz="4000" dirty="0">
                <a:solidFill>
                  <a:srgbClr val="FF0000"/>
                </a:solidFill>
                <a:cs typeface="Calibri"/>
              </a:rPr>
              <a:t>Our Mission Statement &amp;  ETB Ethos</a:t>
            </a:r>
            <a:endParaRPr lang="en-US" sz="4000" dirty="0">
              <a:solidFill>
                <a:srgbClr val="FF0000"/>
              </a:solidFill>
            </a:endParaRPr>
          </a:p>
        </p:txBody>
      </p:sp>
      <p:pic>
        <p:nvPicPr>
          <p:cNvPr id="4"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Grp="1" noChangeAspect="1"/>
          </p:cNvPicPr>
          <p:nvPr>
            <p:ph idx="1"/>
          </p:nvPr>
        </p:nvPicPr>
        <p:blipFill>
          <a:blip r:embed="rId2"/>
          <a:stretch>
            <a:fillRect/>
          </a:stretch>
        </p:blipFill>
        <p:spPr>
          <a:xfrm>
            <a:off x="5228237" y="2120530"/>
            <a:ext cx="3752055" cy="3881437"/>
          </a:xfrm>
        </p:spPr>
      </p:pic>
      <p:sp>
        <p:nvSpPr>
          <p:cNvPr id="3" name="TextBox 2">
            <a:extLst>
              <a:ext uri="{FF2B5EF4-FFF2-40B4-BE49-F238E27FC236}">
                <a16:creationId xmlns:a16="http://schemas.microsoft.com/office/drawing/2014/main" id="{25D136D4-EC79-4E9F-ADF6-BA631BB730DC}"/>
              </a:ext>
            </a:extLst>
          </p:cNvPr>
          <p:cNvSpPr txBox="1"/>
          <p:nvPr/>
        </p:nvSpPr>
        <p:spPr>
          <a:xfrm>
            <a:off x="326322" y="2119574"/>
            <a:ext cx="469669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i="1">
                <a:latin typeface="Constantia"/>
                <a:cs typeface="Segoe UI"/>
              </a:rPr>
              <a:t>We seek to promote a caring and </a:t>
            </a:r>
            <a:r>
              <a:rPr lang="en-US" sz="2600">
                <a:latin typeface="Constantia"/>
                <a:cs typeface="Segoe UI"/>
              </a:rPr>
              <a:t>​</a:t>
            </a:r>
          </a:p>
          <a:p>
            <a:pPr algn="ctr"/>
            <a:r>
              <a:rPr lang="en-US" sz="2600" i="1">
                <a:latin typeface="Constantia"/>
                <a:cs typeface="Segoe UI"/>
              </a:rPr>
              <a:t>committed school community</a:t>
            </a:r>
            <a:r>
              <a:rPr lang="en-IE" sz="2600">
                <a:latin typeface="Constantia"/>
                <a:cs typeface="Segoe UI"/>
              </a:rPr>
              <a:t>​</a:t>
            </a:r>
          </a:p>
          <a:p>
            <a:pPr algn="ctr"/>
            <a:r>
              <a:rPr lang="en-US" sz="2600" i="1">
                <a:latin typeface="Constantia"/>
                <a:cs typeface="Segoe UI"/>
              </a:rPr>
              <a:t>which will facilitate the education of our students</a:t>
            </a:r>
            <a:r>
              <a:rPr lang="en-IE" sz="2600">
                <a:latin typeface="Constantia"/>
                <a:cs typeface="Segoe UI"/>
              </a:rPr>
              <a:t>​</a:t>
            </a:r>
          </a:p>
          <a:p>
            <a:pPr algn="ctr"/>
            <a:r>
              <a:rPr lang="en-US" sz="2600" i="1">
                <a:latin typeface="Constantia"/>
                <a:cs typeface="Segoe UI"/>
              </a:rPr>
              <a:t>and where each individual is valued </a:t>
            </a:r>
            <a:r>
              <a:rPr lang="en-US" sz="2600">
                <a:latin typeface="Constantia"/>
                <a:cs typeface="Segoe UI"/>
              </a:rPr>
              <a:t>​</a:t>
            </a:r>
          </a:p>
          <a:p>
            <a:pPr algn="ctr"/>
            <a:r>
              <a:rPr lang="en-US" sz="2600" i="1">
                <a:latin typeface="Constantia"/>
                <a:cs typeface="Segoe UI"/>
              </a:rPr>
              <a:t>as a unique human being.</a:t>
            </a:r>
            <a:r>
              <a:rPr lang="en-IE" sz="2600">
                <a:latin typeface="Constantia"/>
                <a:cs typeface="Segoe UI"/>
              </a:rPr>
              <a:t>​</a:t>
            </a:r>
          </a:p>
          <a:p>
            <a:pPr algn="ctr"/>
            <a:r>
              <a:rPr lang="en-US" sz="2600">
                <a:latin typeface="Constantia"/>
                <a:cs typeface="Segoe UI"/>
              </a:rPr>
              <a:t> </a:t>
            </a:r>
            <a:r>
              <a:rPr lang="en-IE" sz="2600">
                <a:latin typeface="Constantia"/>
                <a:cs typeface="Segoe UI"/>
              </a:rPr>
              <a:t>​</a:t>
            </a:r>
          </a:p>
          <a:p>
            <a:pPr algn="ctr"/>
            <a:r>
              <a:rPr lang="en-US" sz="2600" i="1">
                <a:solidFill>
                  <a:srgbClr val="004E6D"/>
                </a:solidFill>
                <a:latin typeface="Constantia"/>
                <a:cs typeface="Segoe UI"/>
              </a:rPr>
              <a:t>“Is ar scáth a chéile a mhairimid”</a:t>
            </a:r>
          </a:p>
        </p:txBody>
      </p:sp>
    </p:spTree>
    <p:extLst>
      <p:ext uri="{BB962C8B-B14F-4D97-AF65-F5344CB8AC3E}">
        <p14:creationId xmlns:p14="http://schemas.microsoft.com/office/powerpoint/2010/main" val="210403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606565" y="181303"/>
            <a:ext cx="8229600" cy="1143000"/>
          </a:xfrm>
        </p:spPr>
        <p:txBody>
          <a:bodyPr/>
          <a:lstStyle/>
          <a:p>
            <a:pPr eaLnBrk="1" hangingPunct="1"/>
            <a:r>
              <a:rPr lang="en-US" altLang="en-US" dirty="0"/>
              <a:t>School Journal</a:t>
            </a:r>
            <a:endParaRPr lang="en-US" dirty="0"/>
          </a:p>
        </p:txBody>
      </p:sp>
      <p:sp>
        <p:nvSpPr>
          <p:cNvPr id="19459" name="Rectangle 3"/>
          <p:cNvSpPr>
            <a:spLocks noGrp="1" noRot="1" noChangeArrowheads="1"/>
          </p:cNvSpPr>
          <p:nvPr>
            <p:ph idx="1"/>
          </p:nvPr>
        </p:nvSpPr>
        <p:spPr>
          <a:xfrm>
            <a:off x="649808" y="1442296"/>
            <a:ext cx="8382000" cy="5029200"/>
          </a:xfrm>
        </p:spPr>
        <p:txBody>
          <a:bodyPr vert="horz" lIns="91440" tIns="45720" rIns="91440" bIns="45720" rtlCol="0" anchor="t">
            <a:normAutofit/>
          </a:bodyPr>
          <a:lstStyle/>
          <a:p>
            <a:pPr eaLnBrk="1" hangingPunct="1">
              <a:lnSpc>
                <a:spcPct val="90000"/>
              </a:lnSpc>
            </a:pPr>
            <a:r>
              <a:rPr lang="en-US" altLang="en-US" sz="2400"/>
              <a:t>Allows vital </a:t>
            </a:r>
            <a:r>
              <a:rPr lang="en-US" altLang="en-US" sz="2400" b="1"/>
              <a:t>communication</a:t>
            </a:r>
            <a:r>
              <a:rPr lang="en-US" altLang="en-US" sz="2400"/>
              <a:t> between teachers and parents. Parents see what students need to engage with at home and can provide support. </a:t>
            </a:r>
          </a:p>
          <a:p>
            <a:pPr eaLnBrk="1" hangingPunct="1">
              <a:lnSpc>
                <a:spcPct val="90000"/>
              </a:lnSpc>
            </a:pPr>
            <a:r>
              <a:rPr lang="en-US" altLang="en-US" sz="2400"/>
              <a:t>Helps students to write down important </a:t>
            </a:r>
            <a:r>
              <a:rPr lang="en-US" altLang="en-US" sz="2400" b="1"/>
              <a:t>reminders</a:t>
            </a:r>
            <a:r>
              <a:rPr lang="en-US" altLang="en-US" sz="2400"/>
              <a:t>. </a:t>
            </a:r>
          </a:p>
          <a:p>
            <a:pPr eaLnBrk="1" hangingPunct="1">
              <a:lnSpc>
                <a:spcPct val="90000"/>
              </a:lnSpc>
            </a:pPr>
            <a:r>
              <a:rPr lang="en-US" altLang="en-US" sz="2400"/>
              <a:t>Provides detailed information in relation to the Code of behavior and important school policies such as, </a:t>
            </a:r>
            <a:r>
              <a:rPr lang="en-US" altLang="en-US" sz="2400" b="1" i="1"/>
              <a:t>Anti Bullying Policy</a:t>
            </a:r>
            <a:r>
              <a:rPr lang="en-US" altLang="en-US" sz="2400"/>
              <a:t>, </a:t>
            </a:r>
            <a:r>
              <a:rPr lang="en-US" altLang="en-US" sz="2400" b="1" i="1"/>
              <a:t>Acceptable use policy,</a:t>
            </a:r>
            <a:r>
              <a:rPr lang="en-US" altLang="en-US" sz="2400"/>
              <a:t> </a:t>
            </a:r>
            <a:r>
              <a:rPr lang="en-US" altLang="en-US" sz="2400" b="1" i="1"/>
              <a:t>Student Rights and Responsibilities</a:t>
            </a:r>
            <a:r>
              <a:rPr lang="en-US" altLang="en-US" sz="2400"/>
              <a:t>. Etc. </a:t>
            </a:r>
          </a:p>
          <a:p>
            <a:pPr eaLnBrk="1" hangingPunct="1">
              <a:lnSpc>
                <a:spcPct val="90000"/>
              </a:lnSpc>
            </a:pPr>
            <a:r>
              <a:rPr lang="en-US" altLang="en-US" sz="2400"/>
              <a:t>Parents should check the journal </a:t>
            </a:r>
            <a:r>
              <a:rPr lang="en-US" altLang="en-US" sz="2400" b="1"/>
              <a:t>daily.</a:t>
            </a:r>
          </a:p>
          <a:p>
            <a:pPr eaLnBrk="1" hangingPunct="1">
              <a:lnSpc>
                <a:spcPct val="90000"/>
              </a:lnSpc>
            </a:pPr>
            <a:r>
              <a:rPr lang="en-US" altLang="en-US" sz="2400"/>
              <a:t>Sign each week </a:t>
            </a:r>
            <a:r>
              <a:rPr lang="en-US" altLang="en-US" sz="2400" b="1"/>
              <a:t>preferable. </a:t>
            </a:r>
            <a:r>
              <a:rPr lang="en-US" altLang="en-US" sz="2400"/>
              <a:t>Regular checks take place.  </a:t>
            </a:r>
          </a:p>
          <a:p>
            <a:pPr eaLnBrk="1" hangingPunct="1">
              <a:lnSpc>
                <a:spcPct val="90000"/>
              </a:lnSpc>
            </a:pPr>
            <a:r>
              <a:rPr lang="en-US" altLang="en-US" sz="2400"/>
              <a:t>Centre Pages – </a:t>
            </a:r>
            <a:r>
              <a:rPr lang="en-US" altLang="en-US" sz="2400" b="1"/>
              <a:t>Study tips, Revision Points, Setting Targets </a:t>
            </a:r>
            <a:r>
              <a:rPr lang="en-US" altLang="en-US" sz="2400"/>
              <a:t>and </a:t>
            </a:r>
            <a:r>
              <a:rPr lang="en-US" altLang="en-US" sz="2400" b="1"/>
              <a:t>Goals.</a:t>
            </a:r>
          </a:p>
          <a:p>
            <a:pPr eaLnBrk="1" hangingPunct="1">
              <a:lnSpc>
                <a:spcPct val="90000"/>
              </a:lnSpc>
              <a:buFont typeface="Wingdings 2" charset="0"/>
              <a:buNone/>
            </a:pPr>
            <a:endParaRPr lang="en-US"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724057" y="270839"/>
            <a:ext cx="8229600" cy="742950"/>
          </a:xfrm>
        </p:spPr>
        <p:txBody>
          <a:bodyPr/>
          <a:lstStyle/>
          <a:p>
            <a:pPr eaLnBrk="1" hangingPunct="1"/>
            <a:r>
              <a:rPr lang="en-US" altLang="en-US" dirty="0"/>
              <a:t>Attendance </a:t>
            </a:r>
            <a:endParaRPr lang="en-US" dirty="0"/>
          </a:p>
        </p:txBody>
      </p:sp>
      <p:sp>
        <p:nvSpPr>
          <p:cNvPr id="21507" name="Rectangle 3"/>
          <p:cNvSpPr>
            <a:spLocks noGrp="1" noRot="1" noChangeArrowheads="1"/>
          </p:cNvSpPr>
          <p:nvPr>
            <p:ph idx="1"/>
          </p:nvPr>
        </p:nvSpPr>
        <p:spPr>
          <a:xfrm>
            <a:off x="533400" y="1710361"/>
            <a:ext cx="8382000" cy="4876800"/>
          </a:xfrm>
        </p:spPr>
        <p:txBody>
          <a:bodyPr vert="horz" lIns="91440" tIns="45720" rIns="91440" bIns="45720" rtlCol="0" anchor="t">
            <a:normAutofit/>
          </a:bodyPr>
          <a:lstStyle/>
          <a:p>
            <a:pPr eaLnBrk="1" hangingPunct="1"/>
            <a:r>
              <a:rPr lang="en-US" altLang="en-US" sz="2400" b="1"/>
              <a:t>Attendance </a:t>
            </a:r>
            <a:r>
              <a:rPr lang="en-US" altLang="en-US" sz="2400"/>
              <a:t>is key to success in school. Please </a:t>
            </a:r>
            <a:r>
              <a:rPr lang="en-US" altLang="en-US" sz="2400" b="1"/>
              <a:t>encourage</a:t>
            </a:r>
            <a:r>
              <a:rPr lang="en-US" altLang="en-US" sz="2400"/>
              <a:t> this with your children. </a:t>
            </a:r>
          </a:p>
          <a:p>
            <a:pPr eaLnBrk="1" hangingPunct="1"/>
            <a:r>
              <a:rPr lang="en-US" altLang="en-US" sz="2400"/>
              <a:t>When absent – find out what was covered in class and complete homework – Use </a:t>
            </a:r>
            <a:r>
              <a:rPr lang="en-US" altLang="en-US" sz="2400" b="1"/>
              <a:t>Teams/Homework Buddy.</a:t>
            </a:r>
            <a:endParaRPr lang="en-US" altLang="en-US" sz="2400"/>
          </a:p>
          <a:p>
            <a:pPr eaLnBrk="1" hangingPunct="1"/>
            <a:r>
              <a:rPr lang="en-US" altLang="en-US" sz="2400"/>
              <a:t>A note explaining absence/late must be sent in to the school via </a:t>
            </a:r>
            <a:r>
              <a:rPr lang="en-US" altLang="en-US" sz="2400" err="1"/>
              <a:t>Vsware</a:t>
            </a:r>
            <a:r>
              <a:rPr lang="en-US" altLang="en-US" sz="2400" b="1"/>
              <a:t> </a:t>
            </a:r>
            <a:r>
              <a:rPr lang="en-US" altLang="en-US" sz="2400"/>
              <a:t>. Please be mindful of category of comment. Sign out if leaving the school during the day. Late if arriving late.</a:t>
            </a:r>
          </a:p>
          <a:p>
            <a:pPr eaLnBrk="1" hangingPunct="1"/>
            <a:r>
              <a:rPr lang="en-US" altLang="en-US" sz="2400"/>
              <a:t>TUSLA – over 20 days absent.</a:t>
            </a:r>
          </a:p>
          <a:p>
            <a:pPr eaLnBrk="1" hangingPunct="1"/>
            <a:r>
              <a:rPr lang="en-US" altLang="en-US" sz="2400"/>
              <a:t>Medical certificate or reason given if possible</a:t>
            </a:r>
          </a:p>
          <a:p>
            <a:pPr eaLnBrk="1" hangingPunct="1"/>
            <a:r>
              <a:rPr lang="en-US" altLang="en-US" sz="2400">
                <a:solidFill>
                  <a:schemeClr val="tx1">
                    <a:lumMod val="95000"/>
                    <a:lumOff val="5000"/>
                  </a:schemeClr>
                </a:solidFill>
              </a:rPr>
              <a:t>Records of each month in Journal.</a:t>
            </a:r>
          </a:p>
          <a:p>
            <a:pPr eaLnBrk="1" hangingPunct="1">
              <a:buFont typeface="Wingdings 2" charset="0"/>
              <a:buNone/>
            </a:pPr>
            <a:r>
              <a:rPr lang="en-IE" altLang="en-US"/>
              <a:t> </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7" y="1742168"/>
            <a:ext cx="8850630" cy="629285"/>
          </a:xfrm>
        </p:spPr>
        <p:txBody>
          <a:bodyPr>
            <a:normAutofit fontScale="90000"/>
          </a:bodyPr>
          <a:lstStyle/>
          <a:p>
            <a:r>
              <a:rPr lang="en-IE">
                <a:solidFill>
                  <a:schemeClr val="tx1"/>
                </a:solidFill>
              </a:rPr>
              <a:t>Punctuality</a:t>
            </a:r>
          </a:p>
        </p:txBody>
      </p:sp>
      <p:sp>
        <p:nvSpPr>
          <p:cNvPr id="3" name="Content Placeholder 2"/>
          <p:cNvSpPr>
            <a:spLocks noGrp="1"/>
          </p:cNvSpPr>
          <p:nvPr>
            <p:ph idx="1"/>
          </p:nvPr>
        </p:nvSpPr>
        <p:spPr>
          <a:xfrm>
            <a:off x="604157" y="2592978"/>
            <a:ext cx="10515600" cy="4645343"/>
          </a:xfrm>
        </p:spPr>
        <p:txBody>
          <a:bodyPr vert="horz" lIns="91440" tIns="45720" rIns="91440" bIns="45720" rtlCol="0" anchor="t">
            <a:normAutofit/>
          </a:bodyPr>
          <a:lstStyle/>
          <a:p>
            <a:r>
              <a:rPr lang="en-IE"/>
              <a:t>Arrive before 9, before 8.45 on Friday</a:t>
            </a:r>
            <a:endParaRPr lang="en-IE">
              <a:ea typeface="Calibri"/>
              <a:cs typeface="Calibri"/>
            </a:endParaRPr>
          </a:p>
          <a:p>
            <a:r>
              <a:rPr lang="en-IE"/>
              <a:t>Punctual to all classes</a:t>
            </a:r>
          </a:p>
          <a:p>
            <a:r>
              <a:rPr lang="en-IE"/>
              <a:t>Punctual after breaks</a:t>
            </a:r>
          </a:p>
          <a:p>
            <a:r>
              <a:rPr lang="en-IE"/>
              <a:t>Appointments/Holidays if possible outside school time</a:t>
            </a:r>
          </a:p>
          <a:p>
            <a:r>
              <a:rPr lang="en-IE"/>
              <a:t>Note on </a:t>
            </a:r>
            <a:r>
              <a:rPr lang="en-IE" err="1"/>
              <a:t>VSware</a:t>
            </a:r>
            <a:r>
              <a:rPr lang="en-IE"/>
              <a:t> app if late/leaving early/absent. </a:t>
            </a:r>
          </a:p>
          <a:p>
            <a:r>
              <a:rPr lang="en-IE"/>
              <a:t>Full attendance vital to maximise grades</a:t>
            </a:r>
          </a:p>
          <a:p>
            <a:endParaRPr lang="en-IE"/>
          </a:p>
        </p:txBody>
      </p:sp>
      <p:sp>
        <p:nvSpPr>
          <p:cNvPr id="5" name="TextBox 4">
            <a:extLst>
              <a:ext uri="{FF2B5EF4-FFF2-40B4-BE49-F238E27FC236}">
                <a16:creationId xmlns:a16="http://schemas.microsoft.com/office/drawing/2014/main" id="{068FF4AF-384C-361A-CEEC-6BF0E8B9ACD9}"/>
              </a:ext>
            </a:extLst>
          </p:cNvPr>
          <p:cNvSpPr txBox="1"/>
          <p:nvPr/>
        </p:nvSpPr>
        <p:spPr>
          <a:xfrm>
            <a:off x="2917371" y="512021"/>
            <a:ext cx="6096000" cy="523220"/>
          </a:xfrm>
          <a:prstGeom prst="rect">
            <a:avLst/>
          </a:prstGeom>
          <a:noFill/>
        </p:spPr>
        <p:txBody>
          <a:bodyPr wrap="square" lIns="91440" tIns="45720" rIns="91440" bIns="45720" anchor="t">
            <a:spAutoFit/>
          </a:bodyPr>
          <a:lstStyle/>
          <a:p>
            <a:r>
              <a:rPr lang="en-IE" sz="2800">
                <a:solidFill>
                  <a:schemeClr val="bg1"/>
                </a:solidFill>
              </a:rPr>
              <a:t>Leaving Cert - Year Head: Tomás Maher</a:t>
            </a:r>
          </a:p>
        </p:txBody>
      </p:sp>
    </p:spTree>
    <p:extLst>
      <p:ext uri="{BB962C8B-B14F-4D97-AF65-F5344CB8AC3E}">
        <p14:creationId xmlns:p14="http://schemas.microsoft.com/office/powerpoint/2010/main" val="122069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2512723" y="266888"/>
            <a:ext cx="8229600" cy="914400"/>
          </a:xfrm>
        </p:spPr>
        <p:txBody>
          <a:bodyPr/>
          <a:lstStyle/>
          <a:p>
            <a:pPr eaLnBrk="1" hangingPunct="1"/>
            <a:r>
              <a:rPr lang="en-US" altLang="en-US" dirty="0"/>
              <a:t>Uniform</a:t>
            </a:r>
            <a:endParaRPr lang="en-US" dirty="0"/>
          </a:p>
        </p:txBody>
      </p:sp>
      <p:sp>
        <p:nvSpPr>
          <p:cNvPr id="22531" name="Rectangle 3"/>
          <p:cNvSpPr>
            <a:spLocks noGrp="1" noRot="1" noChangeArrowheads="1"/>
          </p:cNvSpPr>
          <p:nvPr>
            <p:ph idx="1"/>
          </p:nvPr>
        </p:nvSpPr>
        <p:spPr>
          <a:xfrm>
            <a:off x="509752" y="1720262"/>
            <a:ext cx="8229600" cy="5021926"/>
          </a:xfrm>
        </p:spPr>
        <p:txBody>
          <a:bodyPr vert="horz" lIns="91440" tIns="45720" rIns="91440" bIns="45720" rtlCol="0" anchor="t">
            <a:normAutofit/>
          </a:bodyPr>
          <a:lstStyle/>
          <a:p>
            <a:pPr eaLnBrk="1" hangingPunct="1"/>
            <a:r>
              <a:rPr lang="en-US" altLang="en-US" sz="2400" b="1"/>
              <a:t>Must be worn everyday </a:t>
            </a:r>
            <a:r>
              <a:rPr lang="en-US" altLang="en-US" sz="2400"/>
              <a:t>with exception of PE day.</a:t>
            </a:r>
          </a:p>
          <a:p>
            <a:pPr eaLnBrk="1" hangingPunct="1"/>
            <a:r>
              <a:rPr lang="en-US" altLang="en-US" sz="2400" b="1"/>
              <a:t>PE uniform </a:t>
            </a:r>
            <a:r>
              <a:rPr lang="en-US" altLang="en-US" sz="2400"/>
              <a:t>must be worn for PE.</a:t>
            </a:r>
          </a:p>
          <a:p>
            <a:pPr eaLnBrk="1" hangingPunct="1"/>
            <a:r>
              <a:rPr lang="en-US" altLang="en-US" sz="2400"/>
              <a:t>T- Shirts worn under uniform must </a:t>
            </a:r>
            <a:r>
              <a:rPr lang="en-US" altLang="en-US" sz="2400" b="1"/>
              <a:t>be white</a:t>
            </a:r>
            <a:r>
              <a:rPr lang="en-US" altLang="en-US" sz="2400"/>
              <a:t> with no collar. </a:t>
            </a:r>
            <a:endParaRPr lang="en-IE" altLang="en-US" sz="2400"/>
          </a:p>
          <a:p>
            <a:pPr eaLnBrk="1" hangingPunct="1"/>
            <a:r>
              <a:rPr lang="en-IE" altLang="en-US" sz="2400"/>
              <a:t>Girls Trousers – Hunter Brand  or similar. 63 style not uniform.</a:t>
            </a:r>
          </a:p>
          <a:p>
            <a:pPr eaLnBrk="1" hangingPunct="1"/>
            <a:r>
              <a:rPr lang="en-IE" altLang="en-US" sz="2400"/>
              <a:t>Skirts </a:t>
            </a:r>
            <a:r>
              <a:rPr lang="en-IE" altLang="en-US" sz="2400" b="1"/>
              <a:t>must not </a:t>
            </a:r>
            <a:r>
              <a:rPr lang="en-IE" altLang="en-US" sz="2400"/>
              <a:t>be shortened – worn </a:t>
            </a:r>
            <a:r>
              <a:rPr lang="en-IE" altLang="en-US" sz="2400" b="1"/>
              <a:t>below</a:t>
            </a:r>
            <a:r>
              <a:rPr lang="en-IE" altLang="en-US" sz="2400"/>
              <a:t> the knee.</a:t>
            </a:r>
          </a:p>
          <a:p>
            <a:pPr eaLnBrk="1" hangingPunct="1"/>
            <a:r>
              <a:rPr lang="en-IE" altLang="en-US" sz="2400"/>
              <a:t>Footwear – Black or brown shoes or boots. Black runners allowed – Completely Black(no visible logos).</a:t>
            </a:r>
          </a:p>
          <a:p>
            <a:pPr eaLnBrk="1" hangingPunct="1"/>
            <a:r>
              <a:rPr lang="en-IE" altLang="en-US" sz="2400"/>
              <a:t>School Jacket. This is the best option as it can be worn both inside and outside the school building. </a:t>
            </a:r>
          </a:p>
          <a:p>
            <a:pPr marL="0" indent="0" eaLnBrk="1" hangingPunct="1">
              <a:buNone/>
            </a:pPr>
            <a:endParaRPr lang="en-IE" altLang="en-US" sz="2800"/>
          </a:p>
          <a:p>
            <a:pPr eaLnBrk="1" hangingPunct="1"/>
            <a:endParaRPr lang="en-US"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8ABB-5E4F-4B28-AB4A-6EFE402A1FD5}"/>
              </a:ext>
            </a:extLst>
          </p:cNvPr>
          <p:cNvSpPr>
            <a:spLocks noGrp="1"/>
          </p:cNvSpPr>
          <p:nvPr>
            <p:ph type="title"/>
          </p:nvPr>
        </p:nvSpPr>
        <p:spPr/>
        <p:txBody>
          <a:bodyPr>
            <a:normAutofit fontScale="90000"/>
          </a:bodyPr>
          <a:lstStyle/>
          <a:p>
            <a:r>
              <a:rPr lang="en-US"/>
              <a:t>Journal/Teams</a:t>
            </a:r>
          </a:p>
        </p:txBody>
      </p:sp>
      <p:sp>
        <p:nvSpPr>
          <p:cNvPr id="3" name="Content Placeholder 2">
            <a:extLst>
              <a:ext uri="{FF2B5EF4-FFF2-40B4-BE49-F238E27FC236}">
                <a16:creationId xmlns:a16="http://schemas.microsoft.com/office/drawing/2014/main" id="{8DC82D20-67F5-4DD0-B63C-66936E2A6BF5}"/>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a:t>Fill in timetable into diary</a:t>
            </a:r>
          </a:p>
          <a:p>
            <a:r>
              <a:rPr lang="en-US"/>
              <a:t>Check homework written in and completed</a:t>
            </a:r>
          </a:p>
          <a:p>
            <a:r>
              <a:rPr lang="en-US"/>
              <a:t>Work posted on Teams – check daily, use when absent.</a:t>
            </a:r>
            <a:endParaRPr lang="en-US">
              <a:ea typeface="Calibri"/>
              <a:cs typeface="Calibri"/>
            </a:endParaRPr>
          </a:p>
          <a:p>
            <a:r>
              <a:rPr lang="en-US" err="1"/>
              <a:t>VSware</a:t>
            </a:r>
            <a:r>
              <a:rPr lang="en-US"/>
              <a:t> app for absences/appointments/lates</a:t>
            </a:r>
          </a:p>
        </p:txBody>
      </p:sp>
    </p:spTree>
    <p:extLst>
      <p:ext uri="{BB962C8B-B14F-4D97-AF65-F5344CB8AC3E}">
        <p14:creationId xmlns:p14="http://schemas.microsoft.com/office/powerpoint/2010/main" val="122403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848D-88CB-4CB2-8F75-E01E2EE07482}"/>
              </a:ext>
            </a:extLst>
          </p:cNvPr>
          <p:cNvSpPr>
            <a:spLocks noGrp="1"/>
          </p:cNvSpPr>
          <p:nvPr>
            <p:ph type="title"/>
          </p:nvPr>
        </p:nvSpPr>
        <p:spPr/>
        <p:txBody>
          <a:bodyPr>
            <a:normAutofit fontScale="90000"/>
          </a:bodyPr>
          <a:lstStyle/>
          <a:p>
            <a:r>
              <a:rPr lang="en-IE"/>
              <a:t>Charters</a:t>
            </a:r>
          </a:p>
        </p:txBody>
      </p:sp>
      <p:sp>
        <p:nvSpPr>
          <p:cNvPr id="3" name="Content Placeholder 2">
            <a:extLst>
              <a:ext uri="{FF2B5EF4-FFF2-40B4-BE49-F238E27FC236}">
                <a16:creationId xmlns:a16="http://schemas.microsoft.com/office/drawing/2014/main" id="{52F90E4B-545E-4644-BFC0-5B832C80C30B}"/>
              </a:ext>
            </a:extLst>
          </p:cNvPr>
          <p:cNvSpPr>
            <a:spLocks noGrp="1"/>
          </p:cNvSpPr>
          <p:nvPr>
            <p:ph idx="1"/>
          </p:nvPr>
        </p:nvSpPr>
        <p:spPr>
          <a:xfrm>
            <a:off x="677334" y="1487927"/>
            <a:ext cx="8596668" cy="3880773"/>
          </a:xfrm>
        </p:spPr>
        <p:txBody>
          <a:bodyPr vert="horz" lIns="91440" tIns="45720" rIns="91440" bIns="45720" rtlCol="0" anchor="t">
            <a:noAutofit/>
          </a:bodyPr>
          <a:lstStyle/>
          <a:p>
            <a:r>
              <a:rPr lang="en-IE" sz="2400"/>
              <a:t>In the charter section you can view the rights and responsibilities of: </a:t>
            </a:r>
          </a:p>
          <a:p>
            <a:endParaRPr lang="en-IE" sz="2400"/>
          </a:p>
          <a:p>
            <a:r>
              <a:rPr lang="en-IE" sz="2400" b="1"/>
              <a:t>Students</a:t>
            </a:r>
          </a:p>
          <a:p>
            <a:r>
              <a:rPr lang="en-IE" sz="2400" b="1"/>
              <a:t>Staff</a:t>
            </a:r>
          </a:p>
          <a:p>
            <a:r>
              <a:rPr lang="en-IE" sz="2400" b="1"/>
              <a:t>Parents</a:t>
            </a:r>
          </a:p>
          <a:p>
            <a:endParaRPr lang="en-IE" sz="2400" b="1"/>
          </a:p>
          <a:p>
            <a:r>
              <a:rPr lang="en-IE" sz="2400" b="1"/>
              <a:t>Everyone works together for the betterment of the student. </a:t>
            </a:r>
          </a:p>
          <a:p>
            <a:pPr marL="0" indent="0">
              <a:buNone/>
            </a:pPr>
            <a:endParaRPr lang="en-IE" b="1"/>
          </a:p>
          <a:p>
            <a:pPr marL="0" indent="0">
              <a:buNone/>
            </a:pPr>
            <a:endParaRPr lang="en-IE" b="1"/>
          </a:p>
          <a:p>
            <a:endParaRPr lang="en-IE"/>
          </a:p>
          <a:p>
            <a:endParaRPr lang="en-IE"/>
          </a:p>
          <a:p>
            <a:endParaRPr lang="en-IE"/>
          </a:p>
        </p:txBody>
      </p:sp>
    </p:spTree>
    <p:extLst>
      <p:ext uri="{BB962C8B-B14F-4D97-AF65-F5344CB8AC3E}">
        <p14:creationId xmlns:p14="http://schemas.microsoft.com/office/powerpoint/2010/main" val="3416106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60172" y="272143"/>
            <a:ext cx="8241323" cy="931985"/>
          </a:xfrm>
        </p:spPr>
        <p:txBody>
          <a:bodyPr>
            <a:normAutofit fontScale="90000"/>
          </a:bodyPr>
          <a:lstStyle/>
          <a:p>
            <a:pPr eaLnBrk="1" hangingPunct="1"/>
            <a:r>
              <a:rPr lang="en-IE" altLang="en-US" sz="4800" dirty="0"/>
              <a:t>Implementing Code of Behaviour</a:t>
            </a:r>
          </a:p>
        </p:txBody>
      </p:sp>
      <p:sp>
        <p:nvSpPr>
          <p:cNvPr id="33795" name="Content Placeholder 2"/>
          <p:cNvSpPr>
            <a:spLocks noGrp="1"/>
          </p:cNvSpPr>
          <p:nvPr>
            <p:ph idx="1"/>
          </p:nvPr>
        </p:nvSpPr>
        <p:spPr>
          <a:xfrm>
            <a:off x="1905000" y="1600201"/>
            <a:ext cx="8305800" cy="4389437"/>
          </a:xfrm>
        </p:spPr>
        <p:txBody>
          <a:bodyPr vert="horz" lIns="91440" tIns="45720" rIns="91440" bIns="45720" rtlCol="0" anchor="t">
            <a:normAutofit/>
          </a:bodyPr>
          <a:lstStyle/>
          <a:p>
            <a:pPr marL="393700" lvl="1" indent="0" eaLnBrk="1" hangingPunct="1">
              <a:buNone/>
            </a:pPr>
            <a:r>
              <a:rPr lang="en-IE" altLang="en-US" sz="2800"/>
              <a:t>Listed are the steps in which negative behaviour is treated.</a:t>
            </a:r>
            <a:r>
              <a:rPr lang="en-IE" altLang="en-US"/>
              <a:t> </a:t>
            </a:r>
          </a:p>
          <a:p>
            <a:pPr lvl="1" eaLnBrk="1" hangingPunct="1"/>
            <a:r>
              <a:rPr lang="en-IE" altLang="en-US" sz="2600" b="1"/>
              <a:t>Class Teacher</a:t>
            </a:r>
          </a:p>
          <a:p>
            <a:pPr lvl="1" eaLnBrk="1" hangingPunct="1"/>
            <a:r>
              <a:rPr lang="en-IE" altLang="en-US" sz="2600" b="1"/>
              <a:t>Year Head</a:t>
            </a:r>
          </a:p>
          <a:p>
            <a:pPr lvl="1" eaLnBrk="1" hangingPunct="1"/>
            <a:r>
              <a:rPr lang="en-IE" altLang="en-US" sz="2600" b="1"/>
              <a:t>Deputy Principal</a:t>
            </a:r>
          </a:p>
          <a:p>
            <a:pPr lvl="1" eaLnBrk="1" hangingPunct="1"/>
            <a:r>
              <a:rPr lang="en-IE" altLang="en-US" sz="2600" b="1"/>
              <a:t>Principal</a:t>
            </a:r>
          </a:p>
          <a:p>
            <a:pPr lvl="1" eaLnBrk="1" hangingPunct="1"/>
            <a:r>
              <a:rPr lang="en-IE" altLang="en-US" sz="2600" b="1"/>
              <a:t>Board of Management</a:t>
            </a:r>
            <a:endParaRPr lang="en-IE" altLang="en-US"/>
          </a:p>
          <a:p>
            <a:r>
              <a:rPr lang="en-IE" altLang="en-US"/>
              <a:t>Parents informed – </a:t>
            </a:r>
            <a:r>
              <a:rPr lang="en-IE" altLang="en-US" err="1"/>
              <a:t>Vsware</a:t>
            </a:r>
            <a:r>
              <a:rPr lang="en-IE" altLang="en-US"/>
              <a:t> Journal, Phone, Letter, Email. </a:t>
            </a:r>
            <a:r>
              <a:rPr lang="en-IE" altLang="en-US" b="1" u="sng"/>
              <a:t>Please monitor </a:t>
            </a:r>
            <a:r>
              <a:rPr lang="en-IE" altLang="en-US" b="1" u="sng" err="1"/>
              <a:t>Vsware</a:t>
            </a:r>
            <a:r>
              <a:rPr lang="en-IE" altLang="en-US" b="1" u="sng"/>
              <a:t> to see students behaviour.  </a:t>
            </a:r>
          </a:p>
          <a:p>
            <a:pPr marL="0" indent="0" eaLnBrk="1" hangingPunct="1">
              <a:buNone/>
            </a:pPr>
            <a:endParaRPr lang="en-IE" altLang="en-US"/>
          </a:p>
        </p:txBody>
      </p:sp>
    </p:spTree>
    <p:extLst>
      <p:ext uri="{BB962C8B-B14F-4D97-AF65-F5344CB8AC3E}">
        <p14:creationId xmlns:p14="http://schemas.microsoft.com/office/powerpoint/2010/main" val="2047756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IE" altLang="en-US"/>
              <a:t>Positive Discipline</a:t>
            </a:r>
          </a:p>
        </p:txBody>
      </p:sp>
      <p:sp>
        <p:nvSpPr>
          <p:cNvPr id="31747" name="Content Placeholder 2"/>
          <p:cNvSpPr>
            <a:spLocks noGrp="1"/>
          </p:cNvSpPr>
          <p:nvPr>
            <p:ph idx="1"/>
          </p:nvPr>
        </p:nvSpPr>
        <p:spPr/>
        <p:txBody>
          <a:bodyPr vert="horz" lIns="91440" tIns="45720" rIns="91440" bIns="45720" rtlCol="0" anchor="t">
            <a:normAutofit/>
          </a:bodyPr>
          <a:lstStyle/>
          <a:p>
            <a:r>
              <a:rPr lang="en-IE" altLang="en-US"/>
              <a:t>Praise and encourage achievement.</a:t>
            </a:r>
            <a:endParaRPr lang="en-US"/>
          </a:p>
          <a:p>
            <a:r>
              <a:rPr lang="en-IE" altLang="en-US"/>
              <a:t>Positive Comments </a:t>
            </a:r>
            <a:endParaRPr lang="en-US">
              <a:cs typeface="Calibri" panose="020F0502020204030204"/>
            </a:endParaRPr>
          </a:p>
          <a:p>
            <a:r>
              <a:rPr lang="en-IE" altLang="en-US"/>
              <a:t>Respect for all, fellow students, teachers, staff.</a:t>
            </a:r>
            <a:endParaRPr lang="en-IE" altLang="en-US">
              <a:cs typeface="Calibri"/>
            </a:endParaRPr>
          </a:p>
          <a:p>
            <a:endParaRPr lang="en-IE" altLang="en-US">
              <a:cs typeface="Calibri"/>
            </a:endParaRPr>
          </a:p>
        </p:txBody>
      </p:sp>
    </p:spTree>
    <p:extLst>
      <p:ext uri="{BB962C8B-B14F-4D97-AF65-F5344CB8AC3E}">
        <p14:creationId xmlns:p14="http://schemas.microsoft.com/office/powerpoint/2010/main" val="1254811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56058" y="0"/>
            <a:ext cx="8596668" cy="1320800"/>
          </a:xfrm>
        </p:spPr>
        <p:txBody>
          <a:bodyPr/>
          <a:lstStyle/>
          <a:p>
            <a:pPr eaLnBrk="1" hangingPunct="1"/>
            <a:r>
              <a:rPr lang="en-IE" altLang="en-US" dirty="0"/>
              <a:t>Code of Behaviour</a:t>
            </a:r>
          </a:p>
        </p:txBody>
      </p:sp>
      <p:sp>
        <p:nvSpPr>
          <p:cNvPr id="36867" name="Content Placeholder 2"/>
          <p:cNvSpPr>
            <a:spLocks noGrp="1"/>
          </p:cNvSpPr>
          <p:nvPr>
            <p:ph idx="1"/>
          </p:nvPr>
        </p:nvSpPr>
        <p:spPr>
          <a:xfrm>
            <a:off x="593251" y="1487927"/>
            <a:ext cx="8596668" cy="3880773"/>
          </a:xfrm>
        </p:spPr>
        <p:txBody>
          <a:bodyPr vert="horz" lIns="91440" tIns="45720" rIns="91440" bIns="45720" rtlCol="0" anchor="t">
            <a:noAutofit/>
          </a:bodyPr>
          <a:lstStyle/>
          <a:p>
            <a:pPr marL="0" indent="0" eaLnBrk="1" hangingPunct="1">
              <a:buNone/>
            </a:pPr>
            <a:r>
              <a:rPr lang="en-IE" altLang="en-US" sz="2400"/>
              <a:t>Detailed information on the following can be found in the student's journal or on the school website borrisokanecc.ie or by clicking </a:t>
            </a:r>
            <a:r>
              <a:rPr lang="en-IE" altLang="en-US" sz="2400">
                <a:hlinkClick r:id="rId2"/>
              </a:rPr>
              <a:t>HERE</a:t>
            </a:r>
            <a:endParaRPr lang="en-IE" altLang="en-US" sz="2400"/>
          </a:p>
          <a:p>
            <a:pPr marL="0" indent="0" eaLnBrk="1" hangingPunct="1">
              <a:buNone/>
            </a:pPr>
            <a:endParaRPr lang="en-IE" altLang="en-US" sz="2400"/>
          </a:p>
          <a:p>
            <a:pPr eaLnBrk="1" hangingPunct="1"/>
            <a:r>
              <a:rPr lang="en-IE" altLang="en-US" sz="2400" b="1"/>
              <a:t>Sanctions.</a:t>
            </a:r>
          </a:p>
          <a:p>
            <a:pPr eaLnBrk="1" hangingPunct="1"/>
            <a:endParaRPr lang="en-IE" altLang="en-US" sz="2400" b="1"/>
          </a:p>
          <a:p>
            <a:pPr eaLnBrk="1" hangingPunct="1"/>
            <a:r>
              <a:rPr lang="en-IE" altLang="en-US" sz="2400" b="1"/>
              <a:t>Suspension Policy.</a:t>
            </a:r>
          </a:p>
          <a:p>
            <a:pPr eaLnBrk="1" hangingPunct="1"/>
            <a:endParaRPr lang="en-IE" altLang="en-US" sz="2400" b="1"/>
          </a:p>
          <a:p>
            <a:pPr eaLnBrk="1" hangingPunct="1"/>
            <a:r>
              <a:rPr lang="en-IE" altLang="en-US" sz="2400" b="1"/>
              <a:t>Expulsion Policy.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036237" y="2759529"/>
            <a:ext cx="4085492" cy="85725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a:t>Ladder of Intervention</a:t>
            </a:r>
          </a:p>
        </p:txBody>
      </p:sp>
    </p:spTree>
    <p:extLst>
      <p:ext uri="{BB962C8B-B14F-4D97-AF65-F5344CB8AC3E}">
        <p14:creationId xmlns:p14="http://schemas.microsoft.com/office/powerpoint/2010/main" val="33731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609600" y="1334814"/>
            <a:ext cx="10744200" cy="5405423"/>
          </a:xfrm>
        </p:spPr>
        <p:txBody>
          <a:bodyPr vert="horz" lIns="91440" tIns="45720" rIns="91440" bIns="45720" rtlCol="0" anchor="t">
            <a:normAutofit/>
          </a:bodyPr>
          <a:lstStyle/>
          <a:p>
            <a:r>
              <a:rPr lang="en-US" dirty="0"/>
              <a:t>Enrollment for Sept 26.  Admissions notice has been published and our Open Night is on Oct 16th from 5pm. Please get application forms in early or on time.</a:t>
            </a:r>
          </a:p>
          <a:p>
            <a:endParaRPr lang="en-US" dirty="0">
              <a:cs typeface="Calibri"/>
            </a:endParaRPr>
          </a:p>
          <a:p>
            <a:r>
              <a:rPr lang="en-US" dirty="0"/>
              <a:t>One Way System &amp; Parking – from 8:30- 9:00 am we request that cars come to school via the athletics/tennis grounds and leave via </a:t>
            </a:r>
            <a:r>
              <a:rPr lang="en-US" dirty="0" err="1"/>
              <a:t>Ballyhaden</a:t>
            </a:r>
            <a:r>
              <a:rPr lang="en-US" dirty="0"/>
              <a:t>.  In the evenings from 3:20 we request the same. We have extended our car park so can you please park in new car park and not on the footpath.</a:t>
            </a:r>
          </a:p>
          <a:p>
            <a:endParaRPr lang="en-US" dirty="0">
              <a:cs typeface="Calibri"/>
            </a:endParaRPr>
          </a:p>
        </p:txBody>
      </p:sp>
    </p:spTree>
    <p:extLst>
      <p:ext uri="{BB962C8B-B14F-4D97-AF65-F5344CB8AC3E}">
        <p14:creationId xmlns:p14="http://schemas.microsoft.com/office/powerpoint/2010/main" val="71935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a:t>Mobile phone policy</a:t>
            </a:r>
          </a:p>
        </p:txBody>
      </p:sp>
      <p:sp>
        <p:nvSpPr>
          <p:cNvPr id="3" name="Content Placeholder 2"/>
          <p:cNvSpPr>
            <a:spLocks noGrp="1"/>
          </p:cNvSpPr>
          <p:nvPr>
            <p:ph idx="1"/>
          </p:nvPr>
        </p:nvSpPr>
        <p:spPr/>
        <p:txBody>
          <a:bodyPr vert="horz" lIns="91440" tIns="45720" rIns="91440" bIns="45720" rtlCol="0" anchor="t">
            <a:normAutofit/>
          </a:bodyPr>
          <a:lstStyle/>
          <a:p>
            <a:r>
              <a:rPr lang="en-IE" dirty="0"/>
              <a:t>Phones off and in bag once student arrives on school grounds</a:t>
            </a:r>
            <a:endParaRPr lang="en-US" dirty="0"/>
          </a:p>
          <a:p>
            <a:r>
              <a:rPr lang="en-IE" dirty="0">
                <a:ea typeface="Calibri"/>
                <a:cs typeface="Calibri"/>
              </a:rPr>
              <a:t>Can only be used with permission of a teacher.</a:t>
            </a:r>
          </a:p>
          <a:p>
            <a:r>
              <a:rPr lang="en-IE" dirty="0"/>
              <a:t>Phone confiscated and recorded on </a:t>
            </a:r>
            <a:r>
              <a:rPr lang="en-IE" dirty="0" err="1"/>
              <a:t>VSware</a:t>
            </a:r>
            <a:r>
              <a:rPr lang="en-IE" dirty="0"/>
              <a:t>. Returned at end of school day.</a:t>
            </a:r>
          </a:p>
          <a:p>
            <a:r>
              <a:rPr lang="en-IE" dirty="0"/>
              <a:t>Phones collected at start of a trip, returned at the end in line with policy </a:t>
            </a:r>
          </a:p>
          <a:p>
            <a:r>
              <a:rPr lang="en-IE" dirty="0">
                <a:ea typeface="Calibri" panose="020F0502020204030204"/>
                <a:cs typeface="Calibri" panose="020F0502020204030204"/>
              </a:rPr>
              <a:t>iPads to be fully charged for use in class.</a:t>
            </a:r>
          </a:p>
          <a:p>
            <a:endParaRPr lang="en-IE" dirty="0">
              <a:ea typeface="Calibri" panose="020F0502020204030204"/>
              <a:cs typeface="Calibri" panose="020F0502020204030204"/>
            </a:endParaRPr>
          </a:p>
        </p:txBody>
      </p:sp>
    </p:spTree>
    <p:extLst>
      <p:ext uri="{BB962C8B-B14F-4D97-AF65-F5344CB8AC3E}">
        <p14:creationId xmlns:p14="http://schemas.microsoft.com/office/powerpoint/2010/main" val="313844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480310" y="365125"/>
            <a:ext cx="8873490" cy="629285"/>
          </a:xfrm>
        </p:spPr>
        <p:txBody>
          <a:bodyPr anchor="ctr">
            <a:normAutofit/>
          </a:bodyPr>
          <a:lstStyle/>
          <a:p>
            <a:pPr eaLnBrk="1" hangingPunct="1"/>
            <a:r>
              <a:rPr lang="en-IE" altLang="en-US" sz="3700" err="1"/>
              <a:t>Bí</a:t>
            </a:r>
            <a:r>
              <a:rPr lang="en-IE" altLang="en-US" sz="3700"/>
              <a:t> </a:t>
            </a:r>
            <a:r>
              <a:rPr lang="en-IE" altLang="en-US" sz="3700" err="1"/>
              <a:t>Cineálta</a:t>
            </a:r>
            <a:r>
              <a:rPr lang="en-IE" altLang="en-US" sz="3700"/>
              <a:t> Policy (anti-bullying)</a:t>
            </a:r>
          </a:p>
        </p:txBody>
      </p:sp>
      <p:sp>
        <p:nvSpPr>
          <p:cNvPr id="37891" name="Content Placeholder 2"/>
          <p:cNvSpPr>
            <a:spLocks noGrp="1"/>
          </p:cNvSpPr>
          <p:nvPr>
            <p:ph sz="half" idx="1"/>
          </p:nvPr>
        </p:nvSpPr>
        <p:spPr>
          <a:xfrm>
            <a:off x="838200" y="1825625"/>
            <a:ext cx="5181600" cy="4351338"/>
          </a:xfrm>
        </p:spPr>
        <p:txBody>
          <a:bodyPr vert="horz" lIns="91440" tIns="45720" rIns="91440" bIns="45720" rtlCol="0">
            <a:normAutofit/>
          </a:bodyPr>
          <a:lstStyle/>
          <a:p>
            <a:pPr eaLnBrk="1" hangingPunct="1"/>
            <a:r>
              <a:rPr lang="en-IE" altLang="en-US" sz="2000"/>
              <a:t>Detailed information on the following can be found in the students journal or on the school website borrisokanecc.ie or by clicking </a:t>
            </a:r>
            <a:r>
              <a:rPr lang="en-IE" altLang="en-US" sz="2000">
                <a:hlinkClick r:id="rId3"/>
              </a:rPr>
              <a:t>HERE</a:t>
            </a:r>
            <a:endParaRPr lang="en-IE" altLang="en-US" sz="2000"/>
          </a:p>
          <a:p>
            <a:pPr eaLnBrk="1" hangingPunct="1"/>
            <a:r>
              <a:rPr lang="en-IE" altLang="en-US" sz="2000"/>
              <a:t>Tell someone – </a:t>
            </a:r>
            <a:r>
              <a:rPr lang="en-IE" altLang="en-US" sz="2000" b="1"/>
              <a:t>No innocent bystanders! </a:t>
            </a:r>
            <a:endParaRPr lang="en-IE" altLang="en-US" sz="2000"/>
          </a:p>
          <a:p>
            <a:pPr eaLnBrk="1" hangingPunct="1"/>
            <a:r>
              <a:rPr lang="en-IE" altLang="en-US" sz="2000"/>
              <a:t>‘Morning Notes’ system – find out information Mobile phones – Social Network Sites e.g. Facebook, Snapchat, Instagram, TikTok etc. </a:t>
            </a:r>
            <a:r>
              <a:rPr lang="en-IE" altLang="en-US" sz="2000" b="1"/>
              <a:t>Please monitor </a:t>
            </a:r>
            <a:r>
              <a:rPr lang="en-IE" altLang="en-US" sz="2000"/>
              <a:t>from home. </a:t>
            </a:r>
          </a:p>
          <a:p>
            <a:pPr eaLnBrk="1" hangingPunct="1"/>
            <a:r>
              <a:rPr lang="en-IE" altLang="en-US" sz="2000"/>
              <a:t>Monitor children and talk to them. Any concerns, please contact us. </a:t>
            </a:r>
          </a:p>
          <a:p>
            <a:pPr eaLnBrk="1" hangingPunct="1"/>
            <a:r>
              <a:rPr lang="en-IE" altLang="en-US" sz="2000"/>
              <a:t>If something happens, screenshot it, don’t engage and tell someone about it. </a:t>
            </a:r>
          </a:p>
          <a:p>
            <a:pPr eaLnBrk="1" hangingPunct="1"/>
            <a:endParaRPr lang="en-IE" altLang="en-US" sz="2000"/>
          </a:p>
        </p:txBody>
      </p:sp>
      <p:pic>
        <p:nvPicPr>
          <p:cNvPr id="2" name="Picture 1">
            <a:extLst>
              <a:ext uri="{FF2B5EF4-FFF2-40B4-BE49-F238E27FC236}">
                <a16:creationId xmlns:a16="http://schemas.microsoft.com/office/drawing/2014/main" id="{130D520A-A571-717C-D4EB-297CB0AE5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259891"/>
            <a:ext cx="5181600" cy="2500121"/>
          </a:xfrm>
          <a:prstGeom prst="rect">
            <a:avLst/>
          </a:prstGeom>
          <a:noFill/>
        </p:spPr>
      </p:pic>
      <p:pic>
        <p:nvPicPr>
          <p:cNvPr id="3" name="Picture 2">
            <a:extLst>
              <a:ext uri="{FF2B5EF4-FFF2-40B4-BE49-F238E27FC236}">
                <a16:creationId xmlns:a16="http://schemas.microsoft.com/office/drawing/2014/main" id="{913A42F2-5312-4954-811C-5682671E3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3853543"/>
            <a:ext cx="5181600" cy="285205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503170" y="365125"/>
            <a:ext cx="8850630" cy="629285"/>
          </a:xfrm>
        </p:spPr>
        <p:txBody>
          <a:bodyPr anchor="ctr">
            <a:normAutofit/>
          </a:bodyPr>
          <a:lstStyle/>
          <a:p>
            <a:pPr eaLnBrk="1" hangingPunct="1"/>
            <a:r>
              <a:rPr lang="en-US" altLang="en-US" sz="3700"/>
              <a:t>Homework - Study</a:t>
            </a:r>
            <a:endParaRPr lang="en-US" sz="3700"/>
          </a:p>
        </p:txBody>
      </p:sp>
      <p:graphicFrame>
        <p:nvGraphicFramePr>
          <p:cNvPr id="17413" name="Rectangle 3">
            <a:extLst>
              <a:ext uri="{FF2B5EF4-FFF2-40B4-BE49-F238E27FC236}">
                <a16:creationId xmlns:a16="http://schemas.microsoft.com/office/drawing/2014/main" id="{C9D815BC-0A63-5B8F-73DB-3C8442C00B7D}"/>
              </a:ext>
            </a:extLst>
          </p:cNvPr>
          <p:cNvGraphicFramePr>
            <a:graphicFrameLocks noGrp="1"/>
          </p:cNvGraphicFramePr>
          <p:nvPr>
            <p:ph idx="1"/>
            <p:extLst>
              <p:ext uri="{D42A27DB-BD31-4B8C-83A1-F6EECF244321}">
                <p14:modId xmlns:p14="http://schemas.microsoft.com/office/powerpoint/2010/main" val="472316003"/>
              </p:ext>
            </p:extLst>
          </p:nvPr>
        </p:nvGraphicFramePr>
        <p:xfrm>
          <a:off x="838200" y="1531620"/>
          <a:ext cx="10515600" cy="464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14377" y="117114"/>
            <a:ext cx="8229600" cy="1143000"/>
          </a:xfrm>
        </p:spPr>
        <p:txBody>
          <a:bodyPr/>
          <a:lstStyle/>
          <a:p>
            <a:pPr eaLnBrk="1" hangingPunct="1"/>
            <a:r>
              <a:rPr lang="en-IE" altLang="en-US" dirty="0"/>
              <a:t>Homework Hub</a:t>
            </a:r>
          </a:p>
        </p:txBody>
      </p:sp>
      <p:sp>
        <p:nvSpPr>
          <p:cNvPr id="20483" name="Content Placeholder 2"/>
          <p:cNvSpPr>
            <a:spLocks noGrp="1"/>
          </p:cNvSpPr>
          <p:nvPr>
            <p:ph idx="1"/>
          </p:nvPr>
        </p:nvSpPr>
        <p:spPr>
          <a:xfrm>
            <a:off x="614855" y="1177160"/>
            <a:ext cx="8229600" cy="4800600"/>
          </a:xfrm>
        </p:spPr>
        <p:txBody>
          <a:bodyPr vert="horz" lIns="91440" tIns="45720" rIns="91440" bIns="45720" rtlCol="0" anchor="t">
            <a:normAutofit/>
          </a:bodyPr>
          <a:lstStyle/>
          <a:p>
            <a:pPr eaLnBrk="1" hangingPunct="1"/>
            <a:endParaRPr lang="en-IE" altLang="en-US" dirty="0"/>
          </a:p>
          <a:p>
            <a:pPr eaLnBrk="1" hangingPunct="1"/>
            <a:endParaRPr lang="en-IE" altLang="en-US" dirty="0"/>
          </a:p>
          <a:p>
            <a:pPr eaLnBrk="1" hangingPunct="1"/>
            <a:r>
              <a:rPr lang="en-IE" altLang="en-US" sz="2400" dirty="0"/>
              <a:t>Before</a:t>
            </a:r>
            <a:r>
              <a:rPr lang="en-IE" altLang="en-US" sz="2400" dirty="0">
                <a:solidFill>
                  <a:srgbClr val="000000"/>
                </a:solidFill>
              </a:rPr>
              <a:t> school 8.20-8.50</a:t>
            </a:r>
            <a:endParaRPr lang="en-IE" altLang="en-US" sz="2400" dirty="0">
              <a:solidFill>
                <a:srgbClr val="FF0000"/>
              </a:solidFill>
            </a:endParaRPr>
          </a:p>
          <a:p>
            <a:pPr eaLnBrk="1" hangingPunct="1"/>
            <a:endParaRPr lang="en-IE" altLang="en-US" sz="2400" dirty="0"/>
          </a:p>
          <a:p>
            <a:pPr eaLnBrk="1" hangingPunct="1"/>
            <a:r>
              <a:rPr lang="en-IE" altLang="en-US" sz="2400" dirty="0"/>
              <a:t>Room 114</a:t>
            </a:r>
          </a:p>
          <a:p>
            <a:pPr marL="0" indent="0" eaLnBrk="1" hangingPunct="1">
              <a:buNone/>
            </a:pPr>
            <a:endParaRPr lang="en-IE" altLang="en-US" sz="2400" dirty="0"/>
          </a:p>
          <a:p>
            <a:pPr eaLnBrk="1" hangingPunct="1"/>
            <a:r>
              <a:rPr lang="en-IE" altLang="en-US" sz="2400" dirty="0"/>
              <a:t>Numbers are limited.</a:t>
            </a:r>
          </a:p>
          <a:p>
            <a:pPr marL="0" indent="0" eaLnBrk="1" hangingPunct="1">
              <a:buNone/>
            </a:pPr>
            <a:endParaRPr lang="en-IE" altLang="en-US" dirty="0"/>
          </a:p>
        </p:txBody>
      </p:sp>
    </p:spTree>
    <p:extLst>
      <p:ext uri="{BB962C8B-B14F-4D97-AF65-F5344CB8AC3E}">
        <p14:creationId xmlns:p14="http://schemas.microsoft.com/office/powerpoint/2010/main" val="3522605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algn="ctr" eaLnBrk="1" hangingPunct="1"/>
            <a:r>
              <a:rPr lang="en-US" altLang="en-US"/>
              <a:t>Student Supports</a:t>
            </a:r>
          </a:p>
        </p:txBody>
      </p:sp>
      <p:sp>
        <p:nvSpPr>
          <p:cNvPr id="16387" name="Rectangle 3"/>
          <p:cNvSpPr>
            <a:spLocks noGrp="1" noRot="1" noChangeArrowheads="1"/>
          </p:cNvSpPr>
          <p:nvPr>
            <p:ph idx="1"/>
          </p:nvPr>
        </p:nvSpPr>
        <p:spPr/>
        <p:txBody>
          <a:bodyPr vert="horz" lIns="91440" tIns="45720" rIns="91440" bIns="45720" rtlCol="0" anchor="t">
            <a:normAutofit/>
          </a:bodyPr>
          <a:lstStyle/>
          <a:p>
            <a:endParaRPr lang="en-US" altLang="en-US"/>
          </a:p>
          <a:p>
            <a:r>
              <a:rPr lang="en-US" altLang="en-US"/>
              <a:t>Subject Teacher</a:t>
            </a:r>
            <a:endParaRPr lang="en-US"/>
          </a:p>
          <a:p>
            <a:r>
              <a:rPr lang="en-US" altLang="en-US"/>
              <a:t>Year Head </a:t>
            </a:r>
            <a:endParaRPr lang="en-US">
              <a:ea typeface="Calibri"/>
              <a:cs typeface="Calibri"/>
            </a:endParaRPr>
          </a:p>
          <a:p>
            <a:r>
              <a:rPr lang="en-US" altLang="en-US"/>
              <a:t>Deputy Principal and Principal</a:t>
            </a:r>
            <a:endParaRPr lang="en-US" altLang="en-US">
              <a:ea typeface="Calibri"/>
              <a:cs typeface="Calibri"/>
            </a:endParaRPr>
          </a:p>
          <a:p>
            <a:pPr eaLnBrk="1" hangingPunct="1"/>
            <a:r>
              <a:rPr lang="en-US" altLang="en-US"/>
              <a:t>Student Support Team</a:t>
            </a:r>
          </a:p>
          <a:p>
            <a:r>
              <a:rPr lang="en-US" altLang="en-US"/>
              <a:t>Student Council</a:t>
            </a:r>
          </a:p>
          <a:p>
            <a:pPr eaLnBrk="1" hangingPunct="1"/>
            <a:r>
              <a:rPr lang="en-US" altLang="en-US"/>
              <a:t>SEN Department</a:t>
            </a:r>
          </a:p>
          <a:p>
            <a:pPr eaLnBrk="1" hangingPunct="1"/>
            <a:r>
              <a:rPr lang="en-US" altLang="en-US"/>
              <a:t>Guidance Counsellors</a:t>
            </a:r>
          </a:p>
        </p:txBody>
      </p:sp>
    </p:spTree>
    <p:extLst>
      <p:ext uri="{BB962C8B-B14F-4D97-AF65-F5344CB8AC3E}">
        <p14:creationId xmlns:p14="http://schemas.microsoft.com/office/powerpoint/2010/main" val="676950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8" y="223345"/>
            <a:ext cx="8229600" cy="1143000"/>
          </a:xfrm>
        </p:spPr>
        <p:txBody>
          <a:bodyPr/>
          <a:lstStyle/>
          <a:p>
            <a:r>
              <a:rPr lang="en-IE"/>
              <a:t>Parent Reminders</a:t>
            </a:r>
          </a:p>
        </p:txBody>
      </p:sp>
      <p:sp>
        <p:nvSpPr>
          <p:cNvPr id="3" name="Content Placeholder 2"/>
          <p:cNvSpPr>
            <a:spLocks noGrp="1"/>
          </p:cNvSpPr>
          <p:nvPr>
            <p:ph idx="1"/>
          </p:nvPr>
        </p:nvSpPr>
        <p:spPr>
          <a:xfrm>
            <a:off x="675637" y="1718442"/>
            <a:ext cx="8229600" cy="4800600"/>
          </a:xfrm>
        </p:spPr>
        <p:txBody>
          <a:bodyPr vert="horz" lIns="91440" tIns="45720" rIns="91440" bIns="45720" rtlCol="0" anchor="t">
            <a:noAutofit/>
          </a:bodyPr>
          <a:lstStyle/>
          <a:p>
            <a:r>
              <a:rPr lang="en-IE" sz="2400" b="1"/>
              <a:t>P</a:t>
            </a:r>
            <a:r>
              <a:rPr lang="en-IE" sz="2400"/>
              <a:t>repare bag and uniform with child – study area</a:t>
            </a:r>
          </a:p>
          <a:p>
            <a:r>
              <a:rPr lang="en-IE" sz="2400" b="1"/>
              <a:t>A</a:t>
            </a:r>
            <a:r>
              <a:rPr lang="en-IE" sz="2400"/>
              <a:t>ttendance (Child at school and parent at Parent/ Teacher Meeting) - is key to school and exam success</a:t>
            </a:r>
          </a:p>
          <a:p>
            <a:r>
              <a:rPr lang="en-IE" sz="2400" b="1"/>
              <a:t>R</a:t>
            </a:r>
            <a:r>
              <a:rPr lang="en-IE" sz="2400"/>
              <a:t>ead journal and sign to monitor and assist with Homework</a:t>
            </a:r>
          </a:p>
          <a:p>
            <a:r>
              <a:rPr lang="en-IE" sz="2400" b="1"/>
              <a:t>E</a:t>
            </a:r>
            <a:r>
              <a:rPr lang="en-IE" sz="2400"/>
              <a:t>ncourage full participation in all school activities</a:t>
            </a:r>
          </a:p>
          <a:p>
            <a:r>
              <a:rPr lang="en-IE" sz="2400" b="1"/>
              <a:t>N</a:t>
            </a:r>
            <a:r>
              <a:rPr lang="en-IE" sz="2400"/>
              <a:t>ever hesitate to contact the school if your child needs support</a:t>
            </a:r>
          </a:p>
          <a:p>
            <a:r>
              <a:rPr lang="en-IE" sz="2400" b="1"/>
              <a:t>T</a:t>
            </a:r>
            <a:r>
              <a:rPr lang="en-IE" sz="2400"/>
              <a:t>ime- support and encourage good time keeping. Give your child TIME.</a:t>
            </a:r>
          </a:p>
          <a:p>
            <a:r>
              <a:rPr lang="en-IE" sz="2400" b="1"/>
              <a:t>S</a:t>
            </a:r>
            <a:r>
              <a:rPr lang="en-IE" sz="2400"/>
              <a:t>et realistic goals with your child</a:t>
            </a:r>
          </a:p>
          <a:p>
            <a:endParaRPr lang="en-IE"/>
          </a:p>
        </p:txBody>
      </p:sp>
    </p:spTree>
    <p:extLst>
      <p:ext uri="{BB962C8B-B14F-4D97-AF65-F5344CB8AC3E}">
        <p14:creationId xmlns:p14="http://schemas.microsoft.com/office/powerpoint/2010/main" val="3432700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71449" y="20637"/>
            <a:ext cx="8596668" cy="1320800"/>
          </a:xfrm>
        </p:spPr>
        <p:txBody>
          <a:bodyPr/>
          <a:lstStyle/>
          <a:p>
            <a:pPr eaLnBrk="1" hangingPunct="1"/>
            <a:r>
              <a:rPr lang="en-IE" altLang="en-US" dirty="0"/>
              <a:t>Extra Curricular Activities</a:t>
            </a:r>
          </a:p>
        </p:txBody>
      </p:sp>
      <p:sp>
        <p:nvSpPr>
          <p:cNvPr id="38915" name="Content Placeholder 2"/>
          <p:cNvSpPr>
            <a:spLocks noGrp="1"/>
          </p:cNvSpPr>
          <p:nvPr>
            <p:ph idx="1"/>
          </p:nvPr>
        </p:nvSpPr>
        <p:spPr>
          <a:xfrm>
            <a:off x="652517" y="2192020"/>
            <a:ext cx="10515600" cy="4645343"/>
          </a:xfrm>
        </p:spPr>
        <p:txBody>
          <a:bodyPr vert="horz" lIns="91440" tIns="45720" rIns="91440" bIns="45720" rtlCol="0" anchor="t">
            <a:normAutofit/>
          </a:bodyPr>
          <a:lstStyle/>
          <a:p>
            <a:pPr eaLnBrk="1" hangingPunct="1"/>
            <a:r>
              <a:rPr lang="en-IE" altLang="en-US" sz="2400" dirty="0"/>
              <a:t>Permission to take part in activities – Note in Journal to be signed </a:t>
            </a:r>
            <a:r>
              <a:rPr lang="en-IE" altLang="en-US" sz="2400" dirty="0" err="1">
                <a:highlight>
                  <a:srgbClr val="FFFF00"/>
                </a:highlight>
              </a:rPr>
              <a:t>pg</a:t>
            </a:r>
            <a:r>
              <a:rPr lang="en-IE" altLang="en-US" sz="2400" dirty="0">
                <a:highlight>
                  <a:srgbClr val="FFFF00"/>
                </a:highlight>
              </a:rPr>
              <a:t> 46.</a:t>
            </a:r>
          </a:p>
          <a:p>
            <a:pPr eaLnBrk="1" hangingPunct="1"/>
            <a:r>
              <a:rPr lang="en-IE" altLang="en-US" sz="2400" dirty="0"/>
              <a:t>Basketball, Hurling, Soccer, Camogie, Badminton.</a:t>
            </a:r>
          </a:p>
          <a:p>
            <a:pPr eaLnBrk="1" hangingPunct="1"/>
            <a:r>
              <a:rPr lang="en-IE" altLang="en-US" sz="2400" dirty="0"/>
              <a:t>Groups play hurling, soccer, basketball at lunchtime</a:t>
            </a:r>
          </a:p>
          <a:p>
            <a:pPr eaLnBrk="1" hangingPunct="1"/>
            <a:r>
              <a:rPr lang="en-IE" altLang="en-US" sz="2400" dirty="0"/>
              <a:t>Helmets required for hurling at all times. </a:t>
            </a:r>
          </a:p>
          <a:p>
            <a:pPr eaLnBrk="1" hangingPunct="1"/>
            <a:r>
              <a:rPr lang="en-IE" altLang="en-US" sz="2400" dirty="0"/>
              <a:t>Walkway used by students at breaks</a:t>
            </a:r>
          </a:p>
          <a:p>
            <a:pPr eaLnBrk="1" hangingPunct="1"/>
            <a:r>
              <a:rPr lang="en-IE" altLang="en-US" sz="2400" b="1" dirty="0"/>
              <a:t>Positive Behaviour is very important </a:t>
            </a:r>
            <a:r>
              <a:rPr lang="en-IE" altLang="en-US" sz="2400" dirty="0"/>
              <a:t>(trips, matches away etc)</a:t>
            </a:r>
            <a:r>
              <a:rPr lang="en-IE" altLang="en-US" dirty="0"/>
              <a:t> </a:t>
            </a:r>
          </a:p>
          <a:p>
            <a:pPr eaLnBrk="1" hangingPunct="1"/>
            <a:endParaRPr lang="en-IE" altLang="en-US" dirty="0"/>
          </a:p>
          <a:p>
            <a:pPr eaLnBrk="1" hangingPunct="1"/>
            <a:endParaRPr lang="en-IE" altLang="en-US" dirty="0"/>
          </a:p>
        </p:txBody>
      </p:sp>
    </p:spTree>
    <p:extLst>
      <p:ext uri="{BB962C8B-B14F-4D97-AF65-F5344CB8AC3E}">
        <p14:creationId xmlns:p14="http://schemas.microsoft.com/office/powerpoint/2010/main" val="471425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3FF-4485-4488-BE0A-9D7C5244E286}"/>
              </a:ext>
            </a:extLst>
          </p:cNvPr>
          <p:cNvSpPr>
            <a:spLocks noGrp="1"/>
          </p:cNvSpPr>
          <p:nvPr>
            <p:ph type="title"/>
          </p:nvPr>
        </p:nvSpPr>
        <p:spPr/>
        <p:txBody>
          <a:bodyPr>
            <a:normAutofit fontScale="90000"/>
          </a:bodyPr>
          <a:lstStyle/>
          <a:p>
            <a:r>
              <a:rPr lang="en-IE"/>
              <a:t>3 key considerations</a:t>
            </a:r>
          </a:p>
        </p:txBody>
      </p:sp>
      <p:sp>
        <p:nvSpPr>
          <p:cNvPr id="3" name="Content Placeholder 2">
            <a:extLst>
              <a:ext uri="{FF2B5EF4-FFF2-40B4-BE49-F238E27FC236}">
                <a16:creationId xmlns:a16="http://schemas.microsoft.com/office/drawing/2014/main" id="{98A6714F-5429-47F5-A435-EB6077505673}"/>
              </a:ext>
            </a:extLst>
          </p:cNvPr>
          <p:cNvSpPr>
            <a:spLocks noGrp="1"/>
          </p:cNvSpPr>
          <p:nvPr>
            <p:ph idx="1"/>
          </p:nvPr>
        </p:nvSpPr>
        <p:spPr>
          <a:xfrm>
            <a:off x="677334" y="1582520"/>
            <a:ext cx="8869936" cy="4175062"/>
          </a:xfrm>
        </p:spPr>
        <p:txBody>
          <a:bodyPr vert="horz" lIns="91440" tIns="45720" rIns="91440" bIns="45720" rtlCol="0" anchor="t">
            <a:noAutofit/>
          </a:bodyPr>
          <a:lstStyle/>
          <a:p>
            <a:pPr marL="0" indent="0">
              <a:buNone/>
            </a:pPr>
            <a:r>
              <a:rPr lang="en-IE" sz="2400" b="1" dirty="0"/>
              <a:t>3 key considerations highlighted to all students, please reinforce this with them. </a:t>
            </a:r>
          </a:p>
          <a:p>
            <a:pPr marL="514350" indent="-514350">
              <a:buFont typeface="+mj-lt"/>
              <a:buAutoNum type="arabicPeriod"/>
            </a:pPr>
            <a:r>
              <a:rPr lang="en-IE" sz="2400" b="1" dirty="0"/>
              <a:t>HIGH EXPECTATIONS: </a:t>
            </a:r>
            <a:r>
              <a:rPr lang="en-IE" sz="2400" dirty="0"/>
              <a:t>We all have high expectations of you, please mirror these expectations and do your best to achieve your potential. </a:t>
            </a:r>
            <a:endParaRPr lang="en-IE" sz="2400" dirty="0">
              <a:ea typeface="Calibri"/>
              <a:cs typeface="Calibri"/>
            </a:endParaRPr>
          </a:p>
          <a:p>
            <a:pPr marL="514350" indent="-514350">
              <a:buFont typeface="+mj-lt"/>
              <a:buAutoNum type="arabicPeriod"/>
            </a:pPr>
            <a:r>
              <a:rPr lang="en-IE" sz="2400" b="1" dirty="0"/>
              <a:t>RESPECT: </a:t>
            </a:r>
            <a:r>
              <a:rPr lang="en-IE" sz="2400" dirty="0"/>
              <a:t>From the time you put on your uniform each morning, please be respectful to all members of the school community.</a:t>
            </a:r>
            <a:endParaRPr lang="en-IE" sz="2400" dirty="0">
              <a:ea typeface="Calibri"/>
              <a:cs typeface="Calibri"/>
            </a:endParaRPr>
          </a:p>
          <a:p>
            <a:pPr marL="514350" indent="-514350">
              <a:buFont typeface="+mj-lt"/>
              <a:buAutoNum type="arabicPeriod"/>
            </a:pPr>
            <a:r>
              <a:rPr lang="en-IE" sz="2400" b="1" dirty="0"/>
              <a:t>BE KIND: </a:t>
            </a:r>
            <a:r>
              <a:rPr lang="en-IE" sz="2400" dirty="0"/>
              <a:t>Be kind in your actions each day. </a:t>
            </a:r>
            <a:endParaRPr lang="en-IE" sz="2400" dirty="0">
              <a:ea typeface="Calibri"/>
              <a:cs typeface="Calibri"/>
            </a:endParaRPr>
          </a:p>
        </p:txBody>
      </p:sp>
    </p:spTree>
    <p:extLst>
      <p:ext uri="{BB962C8B-B14F-4D97-AF65-F5344CB8AC3E}">
        <p14:creationId xmlns:p14="http://schemas.microsoft.com/office/powerpoint/2010/main" val="4180849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9F95-69D6-4CE9-483D-6DB333BD1D8F}"/>
              </a:ext>
            </a:extLst>
          </p:cNvPr>
          <p:cNvSpPr>
            <a:spLocks noGrp="1"/>
          </p:cNvSpPr>
          <p:nvPr>
            <p:ph type="title"/>
          </p:nvPr>
        </p:nvSpPr>
        <p:spPr/>
        <p:txBody>
          <a:bodyPr>
            <a:normAutofit fontScale="90000"/>
          </a:bodyPr>
          <a:lstStyle/>
          <a:p>
            <a:r>
              <a:rPr lang="en-US"/>
              <a:t>Other</a:t>
            </a:r>
          </a:p>
        </p:txBody>
      </p:sp>
      <p:sp>
        <p:nvSpPr>
          <p:cNvPr id="3" name="Content Placeholder 2">
            <a:extLst>
              <a:ext uri="{FF2B5EF4-FFF2-40B4-BE49-F238E27FC236}">
                <a16:creationId xmlns:a16="http://schemas.microsoft.com/office/drawing/2014/main" id="{BE29FA82-B845-F25C-1D44-C8A38DC89034}"/>
              </a:ext>
            </a:extLst>
          </p:cNvPr>
          <p:cNvSpPr>
            <a:spLocks noGrp="1"/>
          </p:cNvSpPr>
          <p:nvPr>
            <p:ph idx="1"/>
          </p:nvPr>
        </p:nvSpPr>
        <p:spPr/>
        <p:txBody>
          <a:bodyPr vert="horz" lIns="91440" tIns="45720" rIns="91440" bIns="45720" rtlCol="0" anchor="t">
            <a:normAutofit/>
          </a:bodyPr>
          <a:lstStyle/>
          <a:p>
            <a:r>
              <a:rPr lang="en-US"/>
              <a:t>Cars </a:t>
            </a:r>
          </a:p>
          <a:p>
            <a:r>
              <a:rPr lang="en-US"/>
              <a:t>Catching up on work missed</a:t>
            </a:r>
            <a:endParaRPr lang="en-US">
              <a:ea typeface="Calibri"/>
              <a:cs typeface="Calibri"/>
            </a:endParaRPr>
          </a:p>
          <a:p>
            <a:r>
              <a:rPr lang="en-US"/>
              <a:t>Any issues contact school/send email </a:t>
            </a:r>
          </a:p>
          <a:p>
            <a:r>
              <a:rPr lang="en-US">
                <a:ea typeface="Calibri"/>
                <a:cs typeface="Calibri"/>
                <a:hlinkClick r:id="rId3"/>
              </a:rPr>
              <a:t>mark.mcginn@borrioskanecc.ie</a:t>
            </a:r>
            <a:r>
              <a:rPr lang="en-US">
                <a:ea typeface="Calibri"/>
                <a:cs typeface="Calibri"/>
              </a:rPr>
              <a:t> (5th Year Head)</a:t>
            </a:r>
            <a:endParaRPr lang="en-US"/>
          </a:p>
          <a:p>
            <a:r>
              <a:rPr lang="en-US">
                <a:ea typeface="Calibri"/>
                <a:cs typeface="Calibri"/>
                <a:hlinkClick r:id="rId4"/>
              </a:rPr>
              <a:t>tomas.maher@borrisokanecc.ie</a:t>
            </a:r>
            <a:r>
              <a:rPr lang="en-US">
                <a:ea typeface="Calibri"/>
                <a:cs typeface="Calibri"/>
              </a:rPr>
              <a:t> (6th year Head)</a:t>
            </a:r>
          </a:p>
          <a:p>
            <a:r>
              <a:rPr lang="en-US">
                <a:ea typeface="Calibri"/>
                <a:cs typeface="Calibri"/>
                <a:hlinkClick r:id="rId5"/>
              </a:rPr>
              <a:t>noel.cronin@borrisokanecc.ie</a:t>
            </a:r>
            <a:r>
              <a:rPr lang="en-US">
                <a:ea typeface="Calibri"/>
                <a:cs typeface="Calibri"/>
              </a:rPr>
              <a:t> (LCA Year Head)</a:t>
            </a:r>
            <a:endParaRPr lang="en-US"/>
          </a:p>
          <a:p>
            <a:endParaRPr lang="en-US">
              <a:ea typeface="Calibri" panose="020F0502020204030204"/>
              <a:cs typeface="Calibri" panose="020F0502020204030204"/>
            </a:endParaRPr>
          </a:p>
          <a:p>
            <a:r>
              <a:rPr lang="en-US">
                <a:ea typeface="Calibri" panose="020F0502020204030204"/>
                <a:cs typeface="Calibri" panose="020F0502020204030204"/>
              </a:rPr>
              <a:t>Thank you</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96385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1BD5-CB6F-99FD-68B8-22AD65117914}"/>
              </a:ext>
            </a:extLst>
          </p:cNvPr>
          <p:cNvSpPr>
            <a:spLocks noGrp="1"/>
          </p:cNvSpPr>
          <p:nvPr>
            <p:ph type="title"/>
          </p:nvPr>
        </p:nvSpPr>
        <p:spPr/>
        <p:txBody>
          <a:bodyPr>
            <a:normAutofit fontScale="90000"/>
          </a:bodyPr>
          <a:lstStyle/>
          <a:p>
            <a:r>
              <a:rPr lang="en-GB" dirty="0"/>
              <a:t>Key Dates</a:t>
            </a:r>
            <a:endParaRPr lang="en-US" dirty="0"/>
          </a:p>
        </p:txBody>
      </p:sp>
      <p:sp>
        <p:nvSpPr>
          <p:cNvPr id="3" name="Content Placeholder 2">
            <a:extLst>
              <a:ext uri="{FF2B5EF4-FFF2-40B4-BE49-F238E27FC236}">
                <a16:creationId xmlns:a16="http://schemas.microsoft.com/office/drawing/2014/main" id="{58F76E35-E2A4-745D-B087-832E0C41D768}"/>
              </a:ext>
            </a:extLst>
          </p:cNvPr>
          <p:cNvSpPr>
            <a:spLocks noGrp="1"/>
          </p:cNvSpPr>
          <p:nvPr>
            <p:ph idx="1"/>
          </p:nvPr>
        </p:nvSpPr>
        <p:spPr>
          <a:xfrm>
            <a:off x="-1" y="1531620"/>
            <a:ext cx="11985171" cy="4645343"/>
          </a:xfrm>
        </p:spPr>
        <p:txBody>
          <a:bodyPr/>
          <a:lstStyle/>
          <a:p>
            <a:r>
              <a:rPr lang="en-US" dirty="0"/>
              <a:t>Pre – mock exams 6</a:t>
            </a:r>
            <a:r>
              <a:rPr lang="en-US" baseline="30000" dirty="0"/>
              <a:t>th</a:t>
            </a:r>
            <a:r>
              <a:rPr lang="en-US" dirty="0"/>
              <a:t> year – 13</a:t>
            </a:r>
            <a:r>
              <a:rPr lang="en-US" baseline="30000" dirty="0"/>
              <a:t>th</a:t>
            </a:r>
            <a:r>
              <a:rPr lang="en-US" dirty="0"/>
              <a:t> – 24</a:t>
            </a:r>
            <a:r>
              <a:rPr lang="en-US" baseline="30000" dirty="0"/>
              <a:t>th</a:t>
            </a:r>
            <a:r>
              <a:rPr lang="en-US" dirty="0"/>
              <a:t> October</a:t>
            </a:r>
          </a:p>
          <a:p>
            <a:r>
              <a:rPr lang="en-US" dirty="0"/>
              <a:t>Christmas exams 5</a:t>
            </a:r>
            <a:r>
              <a:rPr lang="en-US" baseline="30000" dirty="0"/>
              <a:t>th</a:t>
            </a:r>
            <a:r>
              <a:rPr lang="en-US" dirty="0"/>
              <a:t> years – 15</a:t>
            </a:r>
            <a:r>
              <a:rPr lang="en-US" baseline="30000" dirty="0"/>
              <a:t>th</a:t>
            </a:r>
            <a:r>
              <a:rPr lang="en-US" dirty="0"/>
              <a:t> – 19</a:t>
            </a:r>
            <a:r>
              <a:rPr lang="en-US" baseline="30000" dirty="0"/>
              <a:t>th</a:t>
            </a:r>
            <a:r>
              <a:rPr lang="en-US" dirty="0"/>
              <a:t> December </a:t>
            </a:r>
          </a:p>
          <a:p>
            <a:r>
              <a:rPr lang="en-US" dirty="0"/>
              <a:t>Meeting for LC Parents on CAO – 3</a:t>
            </a:r>
            <a:r>
              <a:rPr lang="en-US" baseline="30000" dirty="0"/>
              <a:t>rd</a:t>
            </a:r>
            <a:r>
              <a:rPr lang="en-US" dirty="0"/>
              <a:t> November (Online) </a:t>
            </a:r>
          </a:p>
          <a:p>
            <a:r>
              <a:rPr lang="en-US" dirty="0"/>
              <a:t>6</a:t>
            </a:r>
            <a:r>
              <a:rPr lang="en-US" baseline="30000" dirty="0"/>
              <a:t>th</a:t>
            </a:r>
            <a:r>
              <a:rPr lang="en-US" dirty="0"/>
              <a:t> year Parent, Student, Teacher Meetings – 27</a:t>
            </a:r>
            <a:r>
              <a:rPr lang="en-US" baseline="30000" dirty="0"/>
              <a:t>th</a:t>
            </a:r>
            <a:r>
              <a:rPr lang="en-US" dirty="0"/>
              <a:t> November (4.15pm-6.45pm)</a:t>
            </a:r>
          </a:p>
          <a:p>
            <a:r>
              <a:rPr lang="en-US" dirty="0"/>
              <a:t>5</a:t>
            </a:r>
            <a:r>
              <a:rPr lang="en-US" baseline="30000" dirty="0"/>
              <a:t>th</a:t>
            </a:r>
            <a:r>
              <a:rPr lang="en-US" dirty="0"/>
              <a:t> Year Parent, Student, Teacher Meetings – 22</a:t>
            </a:r>
            <a:r>
              <a:rPr lang="en-US" baseline="30000" dirty="0"/>
              <a:t>nd</a:t>
            </a:r>
            <a:r>
              <a:rPr lang="en-US" dirty="0"/>
              <a:t> January (4.15-6.45pm)</a:t>
            </a:r>
          </a:p>
          <a:p>
            <a:r>
              <a:rPr lang="en-US" dirty="0">
                <a:ea typeface="Calibri"/>
                <a:cs typeface="Calibri"/>
              </a:rPr>
              <a:t>Mock exams 6th years  from 3rd February – 13th February 2026</a:t>
            </a:r>
          </a:p>
          <a:p>
            <a:endParaRPr lang="en-US" dirty="0"/>
          </a:p>
        </p:txBody>
      </p:sp>
    </p:spTree>
    <p:extLst>
      <p:ext uri="{BB962C8B-B14F-4D97-AF65-F5344CB8AC3E}">
        <p14:creationId xmlns:p14="http://schemas.microsoft.com/office/powerpoint/2010/main" val="76687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a:lstStyle/>
          <a:p>
            <a:r>
              <a:rPr lang="en-US" dirty="0"/>
              <a:t>Our website is being updated and you will be able to find presentations.</a:t>
            </a:r>
          </a:p>
          <a:p>
            <a:r>
              <a:rPr lang="en-US" dirty="0"/>
              <a:t>We will need your input over the next few months on our Child Protection and Child Safeguarding Statement as these have to be updated in line with new circulars.</a:t>
            </a:r>
          </a:p>
        </p:txBody>
      </p:sp>
    </p:spTree>
    <p:extLst>
      <p:ext uri="{BB962C8B-B14F-4D97-AF65-F5344CB8AC3E}">
        <p14:creationId xmlns:p14="http://schemas.microsoft.com/office/powerpoint/2010/main" val="166849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pPr marL="0" indent="0">
              <a:buNone/>
            </a:pPr>
            <a:endParaRPr lang="en-US" dirty="0"/>
          </a:p>
          <a:p>
            <a:r>
              <a:rPr lang="en-US" dirty="0" err="1"/>
              <a:t>Ms.Virginia</a:t>
            </a:r>
            <a:r>
              <a:rPr lang="en-US" dirty="0"/>
              <a:t> O'Dowd, Cllr Louise Morgan Walsh, Ms. Fiona Dunford ( elected to board by ETB)</a:t>
            </a:r>
          </a:p>
          <a:p>
            <a:r>
              <a:rPr lang="en-US" dirty="0"/>
              <a:t>Ms. Avril Murphy, Mr. Mike Fox ( Parents Rep)</a:t>
            </a:r>
          </a:p>
          <a:p>
            <a:r>
              <a:rPr lang="en-US" dirty="0" err="1"/>
              <a:t>Ms</a:t>
            </a:r>
            <a:r>
              <a:rPr lang="en-US" dirty="0"/>
              <a:t> Ceire Hogan, Mr. Sean Ryan (PE) ( Teacher Reps)</a:t>
            </a:r>
          </a:p>
          <a:p>
            <a:r>
              <a:rPr lang="en-US" dirty="0"/>
              <a:t>Paula Molloy ( Secretary) Caitríona Maher ( Recording Secretary)</a:t>
            </a:r>
          </a:p>
          <a:p>
            <a:r>
              <a:rPr lang="en-US" dirty="0"/>
              <a:t>Thomas Clarke, Paula Sullivan. Eoin Reddan (Community Reps)</a:t>
            </a:r>
          </a:p>
        </p:txBody>
      </p:sp>
    </p:spTree>
    <p:extLst>
      <p:ext uri="{BB962C8B-B14F-4D97-AF65-F5344CB8AC3E}">
        <p14:creationId xmlns:p14="http://schemas.microsoft.com/office/powerpoint/2010/main" val="185455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GB" dirty="0">
                <a:ea typeface="Calibri"/>
                <a:cs typeface="Calibri"/>
              </a:rPr>
              <a:t>P</a:t>
            </a:r>
            <a:r>
              <a:rPr lang="en-US" dirty="0" err="1">
                <a:ea typeface="Calibri"/>
                <a:cs typeface="Calibri"/>
              </a:rPr>
              <a:t>arents</a:t>
            </a:r>
            <a:r>
              <a:rPr lang="en-US" dirty="0">
                <a:ea typeface="Calibri"/>
                <a:cs typeface="Calibri"/>
              </a:rPr>
              <a:t> Association</a:t>
            </a:r>
            <a:endParaRPr lang="en-US" dirty="0"/>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b="1" dirty="0"/>
              <a:t>Parents Association Support</a:t>
            </a:r>
            <a:endParaRPr lang="en-US" dirty="0"/>
          </a:p>
          <a:p>
            <a:r>
              <a:rPr lang="en-US" dirty="0"/>
              <a:t>The Parents Association is seeking representatives from the following areas: Borrisokane, Nenagh, Newtown, </a:t>
            </a:r>
            <a:r>
              <a:rPr lang="en-US" dirty="0" err="1"/>
              <a:t>Puckane</a:t>
            </a:r>
            <a:r>
              <a:rPr lang="en-US" dirty="0"/>
              <a:t>, </a:t>
            </a:r>
            <a:r>
              <a:rPr lang="en-US" dirty="0" err="1"/>
              <a:t>Toomevara</a:t>
            </a:r>
            <a:r>
              <a:rPr lang="en-US" dirty="0"/>
              <a:t>, </a:t>
            </a:r>
            <a:r>
              <a:rPr lang="en-US" dirty="0" err="1"/>
              <a:t>Moneygall</a:t>
            </a:r>
            <a:r>
              <a:rPr lang="en-US" dirty="0"/>
              <a:t>, </a:t>
            </a:r>
            <a:r>
              <a:rPr lang="en-US" dirty="0" err="1"/>
              <a:t>Shinrone</a:t>
            </a:r>
            <a:r>
              <a:rPr lang="en-US" dirty="0"/>
              <a:t>, </a:t>
            </a:r>
            <a:r>
              <a:rPr lang="en-US" dirty="0" err="1"/>
              <a:t>Clonlisk</a:t>
            </a:r>
            <a:r>
              <a:rPr lang="en-US" dirty="0"/>
              <a:t>, </a:t>
            </a:r>
            <a:r>
              <a:rPr lang="en-US" dirty="0" err="1"/>
              <a:t>Ballingarry</a:t>
            </a:r>
            <a:r>
              <a:rPr lang="en-US" dirty="0"/>
              <a:t>, Carrig, Ballinderry, Cloughjordan, </a:t>
            </a:r>
            <a:r>
              <a:rPr lang="en-US" dirty="0" err="1"/>
              <a:t>Lorrha</a:t>
            </a:r>
            <a:r>
              <a:rPr lang="en-US" dirty="0"/>
              <a:t>, </a:t>
            </a:r>
            <a:r>
              <a:rPr lang="en-US" dirty="0" err="1"/>
              <a:t>Ardcroney</a:t>
            </a:r>
            <a:r>
              <a:rPr lang="en-US" dirty="0"/>
              <a:t>, and surrounding areas.</a:t>
            </a:r>
          </a:p>
          <a:p>
            <a:r>
              <a:rPr lang="en-US" dirty="0"/>
              <a:t>If you are interested in joining, please contact the school office by emailing </a:t>
            </a:r>
            <a:r>
              <a:rPr lang="en-US" b="1" dirty="0">
                <a:hlinkClick r:id="rId2" tooltip="mailto:info@borrisokanecc.ie"/>
              </a:rPr>
              <a:t>info@borrisokanecc.ie</a:t>
            </a:r>
            <a:r>
              <a:rPr lang="en-US" dirty="0"/>
              <a:t>.</a:t>
            </a:r>
          </a:p>
          <a:p>
            <a:pPr marL="0" indent="0">
              <a:buNone/>
            </a:pPr>
            <a:br>
              <a:rPr lang="en-US" dirty="0"/>
            </a:br>
            <a:endParaRPr lang="en-US" dirty="0">
              <a:ea typeface="Calibri"/>
              <a:cs typeface="Calibri"/>
            </a:endParaRPr>
          </a:p>
        </p:txBody>
      </p:sp>
    </p:spTree>
    <p:extLst>
      <p:ext uri="{BB962C8B-B14F-4D97-AF65-F5344CB8AC3E}">
        <p14:creationId xmlns:p14="http://schemas.microsoft.com/office/powerpoint/2010/main" val="270900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5A22-F227-42E1-F6A3-20AD807240B8}"/>
              </a:ext>
            </a:extLst>
          </p:cNvPr>
          <p:cNvSpPr>
            <a:spLocks noGrp="1"/>
          </p:cNvSpPr>
          <p:nvPr>
            <p:ph type="title"/>
          </p:nvPr>
        </p:nvSpPr>
        <p:spPr/>
        <p:txBody>
          <a:bodyPr>
            <a:normAutofit fontScale="90000"/>
          </a:bodyPr>
          <a:lstStyle/>
          <a:p>
            <a:r>
              <a:rPr lang="en-GB" dirty="0"/>
              <a:t>School Closures</a:t>
            </a:r>
            <a:endParaRPr lang="en-US" dirty="0"/>
          </a:p>
        </p:txBody>
      </p:sp>
      <p:sp>
        <p:nvSpPr>
          <p:cNvPr id="3" name="Content Placeholder 2">
            <a:extLst>
              <a:ext uri="{FF2B5EF4-FFF2-40B4-BE49-F238E27FC236}">
                <a16:creationId xmlns:a16="http://schemas.microsoft.com/office/drawing/2014/main" id="{891A6EE6-2992-97C9-60F8-6993307FA770}"/>
              </a:ext>
            </a:extLst>
          </p:cNvPr>
          <p:cNvSpPr>
            <a:spLocks noGrp="1"/>
          </p:cNvSpPr>
          <p:nvPr>
            <p:ph idx="1"/>
          </p:nvPr>
        </p:nvSpPr>
        <p:spPr/>
        <p:txBody>
          <a:bodyPr>
            <a:normAutofit/>
          </a:bodyPr>
          <a:lstStyle/>
          <a:p>
            <a:pPr marL="0" indent="0">
              <a:buNone/>
            </a:pPr>
            <a:endParaRPr lang="en-US" dirty="0"/>
          </a:p>
          <a:p>
            <a:r>
              <a:rPr lang="en-US" dirty="0"/>
              <a:t>Please note that the school will be </a:t>
            </a:r>
            <a:r>
              <a:rPr lang="en-US" b="1" dirty="0"/>
              <a:t>closed for students on Monday, 20th October 2025</a:t>
            </a:r>
            <a:r>
              <a:rPr lang="en-US" dirty="0"/>
              <a:t> for staff training. </a:t>
            </a:r>
          </a:p>
          <a:p>
            <a:r>
              <a:rPr lang="en-US" dirty="0"/>
              <a:t>Normal school hours will resume on Tuesday, 21st October.</a:t>
            </a:r>
          </a:p>
          <a:p>
            <a:r>
              <a:rPr lang="en-US" dirty="0"/>
              <a:t>School will also close for students on </a:t>
            </a:r>
            <a:r>
              <a:rPr lang="en-US" b="1" dirty="0"/>
              <a:t>Dec 15</a:t>
            </a:r>
            <a:r>
              <a:rPr lang="en-US" b="1" baseline="30000" dirty="0"/>
              <a:t>th</a:t>
            </a:r>
            <a:r>
              <a:rPr lang="en-US" b="1" dirty="0"/>
              <a:t> 2025 </a:t>
            </a:r>
            <a:r>
              <a:rPr lang="en-US" dirty="0"/>
              <a:t>for staff training with normal hours resuming on Tuesday, 16</a:t>
            </a:r>
            <a:r>
              <a:rPr lang="en-US" baseline="30000" dirty="0"/>
              <a:t>th</a:t>
            </a:r>
            <a:r>
              <a:rPr lang="en-US" dirty="0"/>
              <a:t> December </a:t>
            </a:r>
          </a:p>
          <a:p>
            <a:pPr marL="0" indent="0" fontAlgn="base">
              <a:buNone/>
            </a:pPr>
            <a:br>
              <a:rPr lang="en-US" dirty="0"/>
            </a:br>
            <a:endParaRPr lang="en-US" dirty="0"/>
          </a:p>
          <a:p>
            <a:pPr marL="0" indent="0">
              <a:buNone/>
            </a:pPr>
            <a:br>
              <a:rPr lang="en-US" dirty="0"/>
            </a:br>
            <a:endParaRPr lang="en-US" dirty="0"/>
          </a:p>
        </p:txBody>
      </p:sp>
    </p:spTree>
    <p:extLst>
      <p:ext uri="{BB962C8B-B14F-4D97-AF65-F5344CB8AC3E}">
        <p14:creationId xmlns:p14="http://schemas.microsoft.com/office/powerpoint/2010/main" val="160221961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5A691E-6CD4-47A5-8120-D9A44CE40059}">
  <ds:schemaRefs>
    <ds:schemaRef ds:uri="a4a4c517-be87-485d-8059-7f41725691a5"/>
    <ds:schemaRef ds:uri="fc2c0785-df59-4e98-9f97-8145ef4cc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3.xml><?xml version="1.0" encoding="utf-8"?>
<ds:datastoreItem xmlns:ds="http://schemas.openxmlformats.org/officeDocument/2006/customXml" ds:itemID="{AE5D87E8-BF74-48F6-BB65-188E3173576F}">
  <ds:schemaRefs>
    <ds:schemaRef ds:uri="a4a4c517-be87-485d-8059-7f41725691a5"/>
    <ds:schemaRef ds:uri="fc2c0785-df59-4e98-9f97-8145ef4cc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TotalTime>
  <Words>2452</Words>
  <Application>Microsoft Office PowerPoint</Application>
  <PresentationFormat>Widescreen</PresentationFormat>
  <Paragraphs>318</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Borrisokane CC</vt:lpstr>
      <vt:lpstr>5th/6th Year Parent/Guardian Information Evening   </vt:lpstr>
      <vt:lpstr>Our Mission Statement &amp;  ETB Ethos</vt:lpstr>
      <vt:lpstr>General Updates:</vt:lpstr>
      <vt:lpstr>Key Dates</vt:lpstr>
      <vt:lpstr>Website</vt:lpstr>
      <vt:lpstr>Board of Management</vt:lpstr>
      <vt:lpstr>Parents Association</vt:lpstr>
      <vt:lpstr>School Closures</vt:lpstr>
      <vt:lpstr>After school study</vt:lpstr>
      <vt:lpstr>Monthly assessments / Term tests:</vt:lpstr>
      <vt:lpstr>PowerPoint Presentation</vt:lpstr>
      <vt:lpstr>PowerPoint Presentation</vt:lpstr>
      <vt:lpstr>Leaving Cert Applied </vt:lpstr>
      <vt:lpstr>Leaving Certificate Applied-Aims</vt:lpstr>
      <vt:lpstr>LCA IS A Full Time Two Year Programme  </vt:lpstr>
      <vt:lpstr>Leaving Certificate Applied Terminology</vt:lpstr>
      <vt:lpstr>Leaving Certificate Applied Terminology</vt:lpstr>
      <vt:lpstr>Leaving Certificate Applied Terminology</vt:lpstr>
      <vt:lpstr>Leaving Cert Applied Terminology</vt:lpstr>
      <vt:lpstr>Leaving Cert Applied Terminology</vt:lpstr>
      <vt:lpstr> </vt:lpstr>
      <vt:lpstr>Leaving Certificate Applied Assessment  6A ONLY</vt:lpstr>
      <vt:lpstr>5A 2025/26</vt:lpstr>
      <vt:lpstr>PowerPoint Presentation</vt:lpstr>
      <vt:lpstr>Work Experience</vt:lpstr>
      <vt:lpstr>Reminders</vt:lpstr>
      <vt:lpstr> LCA Trips</vt:lpstr>
      <vt:lpstr>Role of the Year Head</vt:lpstr>
      <vt:lpstr>School Journal</vt:lpstr>
      <vt:lpstr>Attendance </vt:lpstr>
      <vt:lpstr>Punctuality</vt:lpstr>
      <vt:lpstr>Uniform</vt:lpstr>
      <vt:lpstr>Journal/Teams</vt:lpstr>
      <vt:lpstr>Charters</vt:lpstr>
      <vt:lpstr>Implementing Code of Behaviour</vt:lpstr>
      <vt:lpstr>Positive Discipline</vt:lpstr>
      <vt:lpstr>Code of Behaviour</vt:lpstr>
      <vt:lpstr>PowerPoint Presentation</vt:lpstr>
      <vt:lpstr>Mobile phone policy</vt:lpstr>
      <vt:lpstr>Bí Cineálta Policy (anti-bullying)</vt:lpstr>
      <vt:lpstr>Homework - Study</vt:lpstr>
      <vt:lpstr>Homework Hub</vt:lpstr>
      <vt:lpstr>Student Supports</vt:lpstr>
      <vt:lpstr>Parent Reminders</vt:lpstr>
      <vt:lpstr>Extra Curricular Activities</vt:lpstr>
      <vt:lpstr>3 key considerations</vt:lpstr>
      <vt:lpst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lastModifiedBy>Caitriona Maher</cp:lastModifiedBy>
  <cp:revision>61</cp:revision>
  <dcterms:created xsi:type="dcterms:W3CDTF">2023-11-10T10:29:38Z</dcterms:created>
  <dcterms:modified xsi:type="dcterms:W3CDTF">2025-09-30T19:40:16Z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