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380" r:id="rId5"/>
    <p:sldId id="283" r:id="rId6"/>
    <p:sldId id="387" r:id="rId7"/>
    <p:sldId id="284" r:id="rId8"/>
    <p:sldId id="285" r:id="rId9"/>
    <p:sldId id="286" r:id="rId10"/>
    <p:sldId id="305" r:id="rId11"/>
    <p:sldId id="266" r:id="rId12"/>
    <p:sldId id="267" r:id="rId13"/>
    <p:sldId id="268" r:id="rId14"/>
    <p:sldId id="272" r:id="rId15"/>
    <p:sldId id="382" r:id="rId16"/>
    <p:sldId id="389" r:id="rId17"/>
    <p:sldId id="275" r:id="rId18"/>
    <p:sldId id="277" r:id="rId19"/>
    <p:sldId id="377" r:id="rId20"/>
    <p:sldId id="320" r:id="rId21"/>
    <p:sldId id="276" r:id="rId22"/>
    <p:sldId id="274" r:id="rId23"/>
    <p:sldId id="299" r:id="rId24"/>
    <p:sldId id="392" r:id="rId25"/>
    <p:sldId id="278" r:id="rId26"/>
    <p:sldId id="296" r:id="rId27"/>
    <p:sldId id="393" r:id="rId28"/>
    <p:sldId id="336" r:id="rId29"/>
    <p:sldId id="394" r:id="rId30"/>
    <p:sldId id="310" r:id="rId31"/>
    <p:sldId id="315" r:id="rId32"/>
    <p:sldId id="298" r:id="rId33"/>
    <p:sldId id="290" r:id="rId34"/>
    <p:sldId id="293" r:id="rId35"/>
    <p:sldId id="395" r:id="rId36"/>
    <p:sldId id="396" r:id="rId37"/>
    <p:sldId id="379" r:id="rId38"/>
    <p:sldId id="398" r:id="rId39"/>
    <p:sldId id="391" r:id="rId40"/>
    <p:sldId id="399" r:id="rId41"/>
    <p:sldId id="400" r:id="rId42"/>
    <p:sldId id="401" r:id="rId43"/>
    <p:sldId id="4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380"/>
            <p14:sldId id="283"/>
            <p14:sldId id="387"/>
            <p14:sldId id="284"/>
            <p14:sldId id="285"/>
            <p14:sldId id="286"/>
            <p14:sldId id="305"/>
            <p14:sldId id="266"/>
            <p14:sldId id="267"/>
            <p14:sldId id="268"/>
            <p14:sldId id="272"/>
            <p14:sldId id="382"/>
            <p14:sldId id="389"/>
            <p14:sldId id="275"/>
            <p14:sldId id="277"/>
            <p14:sldId id="377"/>
            <p14:sldId id="320"/>
            <p14:sldId id="276"/>
            <p14:sldId id="274"/>
            <p14:sldId id="299"/>
            <p14:sldId id="392"/>
            <p14:sldId id="278"/>
            <p14:sldId id="296"/>
            <p14:sldId id="393"/>
            <p14:sldId id="336"/>
            <p14:sldId id="394"/>
            <p14:sldId id="310"/>
            <p14:sldId id="315"/>
            <p14:sldId id="298"/>
            <p14:sldId id="290"/>
            <p14:sldId id="293"/>
            <p14:sldId id="395"/>
            <p14:sldId id="396"/>
            <p14:sldId id="379"/>
            <p14:sldId id="398"/>
            <p14:sldId id="391"/>
            <p14:sldId id="399"/>
            <p14:sldId id="400"/>
            <p14:sldId id="401"/>
            <p14:sldId id="4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8559A-EEDF-476C-6197-363B497A3B39}" v="66" dt="2025-09-30T14:13:55.918"/>
    <p1510:client id="{8710E6FD-7B69-1C45-BABC-A8CC3D61E253}" v="39" dt="2025-09-30T13:21:47.686"/>
    <p1510:client id="{9B98F45E-BAD2-7F2E-32E6-8E23E9A6E9FC}" v="15" dt="2025-09-30T13:32:21.939"/>
    <p1510:client id="{C4179E97-067D-90BC-7A7A-49D03C7CDD83}" v="1" dt="2025-09-30T19:34:40.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viewProps" Target="viewProps.xml" Id="rId47"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notesMaster" Target="notesMasters/notesMaster1.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tableStyles" Target="tableStyles.xml" Id="rId49"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theme" Target="theme/theme1.xml" Id="rId48" /><Relationship Type="http://schemas.openxmlformats.org/officeDocument/2006/relationships/slide" Target="slides/slide4.xml" Id="rId8" /><Relationship Type="http://schemas.microsoft.com/office/2015/10/relationships/revisionInfo" Target="revisionInfo.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presProps" Target="presProps.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customXml" Target="../customXml/item1.xml" Id="rId1" /><Relationship Type="http://schemas.openxmlformats.org/officeDocument/2006/relationships/slide" Target="slides/slide2.xml" Id="rId6" /></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DED9D-6246-4F26-9F78-4D968F7B81B2}"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99442FE1-0C56-4DF4-B89D-DE57BC4AF2E0}">
      <dgm:prSet/>
      <dgm:spPr/>
      <dgm:t>
        <a:bodyPr/>
        <a:lstStyle/>
        <a:p>
          <a:pPr>
            <a:lnSpc>
              <a:spcPct val="100000"/>
            </a:lnSpc>
          </a:pPr>
          <a:r>
            <a:rPr lang="en-IE"/>
            <a:t>Monday to Thursday evenings.</a:t>
          </a:r>
          <a:endParaRPr lang="en-US"/>
        </a:p>
      </dgm:t>
    </dgm:pt>
    <dgm:pt modelId="{A1C18573-4A26-45C2-9C3C-9B93058AC14F}" type="parTrans" cxnId="{6E551580-7E65-4431-BEC3-225D0C71F839}">
      <dgm:prSet/>
      <dgm:spPr/>
      <dgm:t>
        <a:bodyPr/>
        <a:lstStyle/>
        <a:p>
          <a:endParaRPr lang="en-US"/>
        </a:p>
      </dgm:t>
    </dgm:pt>
    <dgm:pt modelId="{26526C89-C825-4840-A6B8-1C60BC9ADCF4}" type="sibTrans" cxnId="{6E551580-7E65-4431-BEC3-225D0C71F839}">
      <dgm:prSet/>
      <dgm:spPr/>
      <dgm:t>
        <a:bodyPr/>
        <a:lstStyle/>
        <a:p>
          <a:endParaRPr lang="en-US"/>
        </a:p>
      </dgm:t>
    </dgm:pt>
    <dgm:pt modelId="{1BA836EB-D319-471B-9A72-1840B1C814ED}">
      <dgm:prSet/>
      <dgm:spPr/>
      <dgm:t>
        <a:bodyPr/>
        <a:lstStyle/>
        <a:p>
          <a:pPr>
            <a:lnSpc>
              <a:spcPct val="100000"/>
            </a:lnSpc>
          </a:pPr>
          <a:r>
            <a:rPr lang="en-IE"/>
            <a:t>4.00pm to 6.15pm.</a:t>
          </a:r>
          <a:endParaRPr lang="en-US"/>
        </a:p>
      </dgm:t>
    </dgm:pt>
    <dgm:pt modelId="{37B9AE7D-45BD-4256-99B4-B4BB7E6A65B6}" type="parTrans" cxnId="{F1F9282B-F13E-4F81-8048-8F26FEC68C26}">
      <dgm:prSet/>
      <dgm:spPr/>
      <dgm:t>
        <a:bodyPr/>
        <a:lstStyle/>
        <a:p>
          <a:endParaRPr lang="en-US"/>
        </a:p>
      </dgm:t>
    </dgm:pt>
    <dgm:pt modelId="{49E73BBF-763D-4617-A611-FCD95EDDFC95}" type="sibTrans" cxnId="{F1F9282B-F13E-4F81-8048-8F26FEC68C26}">
      <dgm:prSet/>
      <dgm:spPr/>
      <dgm:t>
        <a:bodyPr/>
        <a:lstStyle/>
        <a:p>
          <a:endParaRPr lang="en-US"/>
        </a:p>
      </dgm:t>
    </dgm:pt>
    <dgm:pt modelId="{E33AF93B-D291-4C6B-B9E6-9428CA19DF04}">
      <dgm:prSet/>
      <dgm:spPr/>
      <dgm:t>
        <a:bodyPr/>
        <a:lstStyle/>
        <a:p>
          <a:pPr>
            <a:lnSpc>
              <a:spcPct val="100000"/>
            </a:lnSpc>
          </a:pPr>
          <a:r>
            <a:rPr lang="en-IE"/>
            <a:t>€3 per evening, pay on Way2Pay – Email marie</a:t>
          </a:r>
          <a:r>
            <a:rPr lang="en-IE">
              <a:latin typeface="Calibri" panose="020F0502020204030204"/>
            </a:rPr>
            <a:t>.coffey@</a:t>
          </a:r>
          <a:r>
            <a:rPr lang="en-IE"/>
            <a:t>borrisokanecc.ie </a:t>
          </a:r>
          <a:endParaRPr lang="en-US"/>
        </a:p>
      </dgm:t>
    </dgm:pt>
    <dgm:pt modelId="{83A9B90D-7E20-49AA-91CA-6DC4C5F5C662}" type="parTrans" cxnId="{22017928-5B14-4A69-ADC7-6524F18EB36B}">
      <dgm:prSet/>
      <dgm:spPr/>
      <dgm:t>
        <a:bodyPr/>
        <a:lstStyle/>
        <a:p>
          <a:endParaRPr lang="en-US"/>
        </a:p>
      </dgm:t>
    </dgm:pt>
    <dgm:pt modelId="{5C04F52D-B37D-4943-8F2A-13A8E7A109B6}" type="sibTrans" cxnId="{22017928-5B14-4A69-ADC7-6524F18EB36B}">
      <dgm:prSet/>
      <dgm:spPr/>
      <dgm:t>
        <a:bodyPr/>
        <a:lstStyle/>
        <a:p>
          <a:endParaRPr lang="en-US"/>
        </a:p>
      </dgm:t>
    </dgm:pt>
    <dgm:pt modelId="{980248C3-5D57-4A54-90A0-DF07C202F51C}">
      <dgm:prSet/>
      <dgm:spPr/>
      <dgm:t>
        <a:bodyPr/>
        <a:lstStyle/>
        <a:p>
          <a:pPr>
            <a:lnSpc>
              <a:spcPct val="100000"/>
            </a:lnSpc>
          </a:pPr>
          <a:r>
            <a:rPr lang="en-IE"/>
            <a:t>Extra study at home. </a:t>
          </a:r>
          <a:endParaRPr lang="en-US"/>
        </a:p>
      </dgm:t>
    </dgm:pt>
    <dgm:pt modelId="{589BFE23-9638-454A-A640-17E6A223B05B}" type="parTrans" cxnId="{E4519A7A-5B17-4C7C-8F6D-13EA19FAAC4B}">
      <dgm:prSet/>
      <dgm:spPr/>
      <dgm:t>
        <a:bodyPr/>
        <a:lstStyle/>
        <a:p>
          <a:endParaRPr lang="en-US"/>
        </a:p>
      </dgm:t>
    </dgm:pt>
    <dgm:pt modelId="{47A14758-4E8D-4385-9F05-FBB10AC7F0BA}" type="sibTrans" cxnId="{E4519A7A-5B17-4C7C-8F6D-13EA19FAAC4B}">
      <dgm:prSet/>
      <dgm:spPr/>
      <dgm:t>
        <a:bodyPr/>
        <a:lstStyle/>
        <a:p>
          <a:endParaRPr lang="en-US"/>
        </a:p>
      </dgm:t>
    </dgm:pt>
    <dgm:pt modelId="{E35496E5-8B1A-4C30-9848-CD0D193C5898}">
      <dgm:prSet/>
      <dgm:spPr/>
      <dgm:t>
        <a:bodyPr/>
        <a:lstStyle/>
        <a:p>
          <a:pPr>
            <a:lnSpc>
              <a:spcPct val="100000"/>
            </a:lnSpc>
          </a:pPr>
          <a:r>
            <a:rPr lang="en-IE"/>
            <a:t>2-3 hours per school night in total as year progresses.</a:t>
          </a:r>
          <a:endParaRPr lang="en-US"/>
        </a:p>
      </dgm:t>
    </dgm:pt>
    <dgm:pt modelId="{C1C1517C-59B0-4A30-8D47-27B018FDA723}" type="parTrans" cxnId="{E4E0D3D2-7C38-45E4-9216-250DE8BA6737}">
      <dgm:prSet/>
      <dgm:spPr/>
      <dgm:t>
        <a:bodyPr/>
        <a:lstStyle/>
        <a:p>
          <a:endParaRPr lang="en-US"/>
        </a:p>
      </dgm:t>
    </dgm:pt>
    <dgm:pt modelId="{45A4784A-086E-478C-9F69-A521E765BAA9}" type="sibTrans" cxnId="{E4E0D3D2-7C38-45E4-9216-250DE8BA6737}">
      <dgm:prSet/>
      <dgm:spPr/>
      <dgm:t>
        <a:bodyPr/>
        <a:lstStyle/>
        <a:p>
          <a:endParaRPr lang="en-US"/>
        </a:p>
      </dgm:t>
    </dgm:pt>
    <dgm:pt modelId="{6FE6DDC9-6B32-454D-B913-C51EEBCB7B5B}" type="pres">
      <dgm:prSet presAssocID="{B6BDED9D-6246-4F26-9F78-4D968F7B81B2}" presName="vert0" presStyleCnt="0">
        <dgm:presLayoutVars>
          <dgm:dir/>
          <dgm:animOne val="branch"/>
          <dgm:animLvl val="lvl"/>
        </dgm:presLayoutVars>
      </dgm:prSet>
      <dgm:spPr/>
    </dgm:pt>
    <dgm:pt modelId="{66F421E7-1EF1-4232-90F1-00CCD2659BFF}" type="pres">
      <dgm:prSet presAssocID="{99442FE1-0C56-4DF4-B89D-DE57BC4AF2E0}" presName="thickLine" presStyleLbl="alignNode1" presStyleIdx="0" presStyleCnt="5"/>
      <dgm:spPr/>
    </dgm:pt>
    <dgm:pt modelId="{1FD48A53-0454-4443-A86C-0FA7588F3239}" type="pres">
      <dgm:prSet presAssocID="{99442FE1-0C56-4DF4-B89D-DE57BC4AF2E0}" presName="horz1" presStyleCnt="0"/>
      <dgm:spPr/>
    </dgm:pt>
    <dgm:pt modelId="{1C13C4F5-7284-4FA7-BC11-899C7BDF7277}" type="pres">
      <dgm:prSet presAssocID="{99442FE1-0C56-4DF4-B89D-DE57BC4AF2E0}" presName="tx1" presStyleLbl="revTx" presStyleIdx="0" presStyleCnt="5"/>
      <dgm:spPr/>
    </dgm:pt>
    <dgm:pt modelId="{489FA620-6D4D-4C02-9DE9-8EA96A2EA5BF}" type="pres">
      <dgm:prSet presAssocID="{99442FE1-0C56-4DF4-B89D-DE57BC4AF2E0}" presName="vert1" presStyleCnt="0"/>
      <dgm:spPr/>
    </dgm:pt>
    <dgm:pt modelId="{BC0A613F-A589-47AC-A1B7-4091729625FD}" type="pres">
      <dgm:prSet presAssocID="{1BA836EB-D319-471B-9A72-1840B1C814ED}" presName="thickLine" presStyleLbl="alignNode1" presStyleIdx="1" presStyleCnt="5"/>
      <dgm:spPr/>
    </dgm:pt>
    <dgm:pt modelId="{A667FC8E-9533-4CF9-A65F-D072F6DFC9BC}" type="pres">
      <dgm:prSet presAssocID="{1BA836EB-D319-471B-9A72-1840B1C814ED}" presName="horz1" presStyleCnt="0"/>
      <dgm:spPr/>
    </dgm:pt>
    <dgm:pt modelId="{8D149B0F-B6C6-4D77-B52A-7AED646FDAB5}" type="pres">
      <dgm:prSet presAssocID="{1BA836EB-D319-471B-9A72-1840B1C814ED}" presName="tx1" presStyleLbl="revTx" presStyleIdx="1" presStyleCnt="5"/>
      <dgm:spPr/>
    </dgm:pt>
    <dgm:pt modelId="{8EB39260-910F-4A15-9942-F31C21869907}" type="pres">
      <dgm:prSet presAssocID="{1BA836EB-D319-471B-9A72-1840B1C814ED}" presName="vert1" presStyleCnt="0"/>
      <dgm:spPr/>
    </dgm:pt>
    <dgm:pt modelId="{03296986-5EDE-441C-ACB8-515A8493A9D2}" type="pres">
      <dgm:prSet presAssocID="{E33AF93B-D291-4C6B-B9E6-9428CA19DF04}" presName="thickLine" presStyleLbl="alignNode1" presStyleIdx="2" presStyleCnt="5"/>
      <dgm:spPr/>
    </dgm:pt>
    <dgm:pt modelId="{864CECC5-9BF6-47E2-B532-9EC1B19E4131}" type="pres">
      <dgm:prSet presAssocID="{E33AF93B-D291-4C6B-B9E6-9428CA19DF04}" presName="horz1" presStyleCnt="0"/>
      <dgm:spPr/>
    </dgm:pt>
    <dgm:pt modelId="{5061C8E7-C585-4D0F-B2A9-114406BC67F4}" type="pres">
      <dgm:prSet presAssocID="{E33AF93B-D291-4C6B-B9E6-9428CA19DF04}" presName="tx1" presStyleLbl="revTx" presStyleIdx="2" presStyleCnt="5"/>
      <dgm:spPr/>
    </dgm:pt>
    <dgm:pt modelId="{24952185-E894-4AED-AB0C-D10469A4B27F}" type="pres">
      <dgm:prSet presAssocID="{E33AF93B-D291-4C6B-B9E6-9428CA19DF04}" presName="vert1" presStyleCnt="0"/>
      <dgm:spPr/>
    </dgm:pt>
    <dgm:pt modelId="{48075700-0BAF-4010-BC4F-0EB01F064A18}" type="pres">
      <dgm:prSet presAssocID="{980248C3-5D57-4A54-90A0-DF07C202F51C}" presName="thickLine" presStyleLbl="alignNode1" presStyleIdx="3" presStyleCnt="5"/>
      <dgm:spPr/>
    </dgm:pt>
    <dgm:pt modelId="{51E9D33A-2ED7-45DA-AF5F-FF54857EB012}" type="pres">
      <dgm:prSet presAssocID="{980248C3-5D57-4A54-90A0-DF07C202F51C}" presName="horz1" presStyleCnt="0"/>
      <dgm:spPr/>
    </dgm:pt>
    <dgm:pt modelId="{5122BCD5-47DD-4D28-AC65-571BF2251CC1}" type="pres">
      <dgm:prSet presAssocID="{980248C3-5D57-4A54-90A0-DF07C202F51C}" presName="tx1" presStyleLbl="revTx" presStyleIdx="3" presStyleCnt="5"/>
      <dgm:spPr/>
    </dgm:pt>
    <dgm:pt modelId="{672DDDBD-30FD-470B-827C-8E91F6515742}" type="pres">
      <dgm:prSet presAssocID="{980248C3-5D57-4A54-90A0-DF07C202F51C}" presName="vert1" presStyleCnt="0"/>
      <dgm:spPr/>
    </dgm:pt>
    <dgm:pt modelId="{4154DD08-6A19-4B00-BBD5-2FA8D007D58F}" type="pres">
      <dgm:prSet presAssocID="{E35496E5-8B1A-4C30-9848-CD0D193C5898}" presName="thickLine" presStyleLbl="alignNode1" presStyleIdx="4" presStyleCnt="5"/>
      <dgm:spPr/>
    </dgm:pt>
    <dgm:pt modelId="{8FDD1912-7D8A-499D-9053-6EDB4058A5C5}" type="pres">
      <dgm:prSet presAssocID="{E35496E5-8B1A-4C30-9848-CD0D193C5898}" presName="horz1" presStyleCnt="0"/>
      <dgm:spPr/>
    </dgm:pt>
    <dgm:pt modelId="{6F5C2BCF-D67C-4932-B82E-CBD2B4CC797A}" type="pres">
      <dgm:prSet presAssocID="{E35496E5-8B1A-4C30-9848-CD0D193C5898}" presName="tx1" presStyleLbl="revTx" presStyleIdx="4" presStyleCnt="5"/>
      <dgm:spPr/>
    </dgm:pt>
    <dgm:pt modelId="{D302DBD1-D4EE-47AA-80DB-0E5F4BDBA739}" type="pres">
      <dgm:prSet presAssocID="{E35496E5-8B1A-4C30-9848-CD0D193C5898}" presName="vert1" presStyleCnt="0"/>
      <dgm:spPr/>
    </dgm:pt>
  </dgm:ptLst>
  <dgm:cxnLst>
    <dgm:cxn modelId="{99E24E1E-CCBB-4AA7-85C8-5BC7AB680F4E}" type="presOf" srcId="{E35496E5-8B1A-4C30-9848-CD0D193C5898}" destId="{6F5C2BCF-D67C-4932-B82E-CBD2B4CC797A}" srcOrd="0" destOrd="0" presId="urn:microsoft.com/office/officeart/2008/layout/LinedList"/>
    <dgm:cxn modelId="{0775A622-0E79-4927-9590-EA1386E87D34}" type="presOf" srcId="{99442FE1-0C56-4DF4-B89D-DE57BC4AF2E0}" destId="{1C13C4F5-7284-4FA7-BC11-899C7BDF7277}" srcOrd="0" destOrd="0" presId="urn:microsoft.com/office/officeart/2008/layout/LinedList"/>
    <dgm:cxn modelId="{22017928-5B14-4A69-ADC7-6524F18EB36B}" srcId="{B6BDED9D-6246-4F26-9F78-4D968F7B81B2}" destId="{E33AF93B-D291-4C6B-B9E6-9428CA19DF04}" srcOrd="2" destOrd="0" parTransId="{83A9B90D-7E20-49AA-91CA-6DC4C5F5C662}" sibTransId="{5C04F52D-B37D-4943-8F2A-13A8E7A109B6}"/>
    <dgm:cxn modelId="{F1F9282B-F13E-4F81-8048-8F26FEC68C26}" srcId="{B6BDED9D-6246-4F26-9F78-4D968F7B81B2}" destId="{1BA836EB-D319-471B-9A72-1840B1C814ED}" srcOrd="1" destOrd="0" parTransId="{37B9AE7D-45BD-4256-99B4-B4BB7E6A65B6}" sibTransId="{49E73BBF-763D-4617-A611-FCD95EDDFC95}"/>
    <dgm:cxn modelId="{7B42292E-C3C6-4581-A130-1F8362123897}" type="presOf" srcId="{1BA836EB-D319-471B-9A72-1840B1C814ED}" destId="{8D149B0F-B6C6-4D77-B52A-7AED646FDAB5}" srcOrd="0" destOrd="0" presId="urn:microsoft.com/office/officeart/2008/layout/LinedList"/>
    <dgm:cxn modelId="{06C8CF4B-8639-4EF6-AC85-E9E3D1DC60F6}" type="presOf" srcId="{980248C3-5D57-4A54-90A0-DF07C202F51C}" destId="{5122BCD5-47DD-4D28-AC65-571BF2251CC1}" srcOrd="0" destOrd="0" presId="urn:microsoft.com/office/officeart/2008/layout/LinedList"/>
    <dgm:cxn modelId="{99350F74-6E3C-4038-8820-865BE01EC9A7}" type="presOf" srcId="{E33AF93B-D291-4C6B-B9E6-9428CA19DF04}" destId="{5061C8E7-C585-4D0F-B2A9-114406BC67F4}" srcOrd="0" destOrd="0" presId="urn:microsoft.com/office/officeart/2008/layout/LinedList"/>
    <dgm:cxn modelId="{E4519A7A-5B17-4C7C-8F6D-13EA19FAAC4B}" srcId="{B6BDED9D-6246-4F26-9F78-4D968F7B81B2}" destId="{980248C3-5D57-4A54-90A0-DF07C202F51C}" srcOrd="3" destOrd="0" parTransId="{589BFE23-9638-454A-A640-17E6A223B05B}" sibTransId="{47A14758-4E8D-4385-9F05-FBB10AC7F0BA}"/>
    <dgm:cxn modelId="{6E551580-7E65-4431-BEC3-225D0C71F839}" srcId="{B6BDED9D-6246-4F26-9F78-4D968F7B81B2}" destId="{99442FE1-0C56-4DF4-B89D-DE57BC4AF2E0}" srcOrd="0" destOrd="0" parTransId="{A1C18573-4A26-45C2-9C3C-9B93058AC14F}" sibTransId="{26526C89-C825-4840-A6B8-1C60BC9ADCF4}"/>
    <dgm:cxn modelId="{E4E0D3D2-7C38-45E4-9216-250DE8BA6737}" srcId="{B6BDED9D-6246-4F26-9F78-4D968F7B81B2}" destId="{E35496E5-8B1A-4C30-9848-CD0D193C5898}" srcOrd="4" destOrd="0" parTransId="{C1C1517C-59B0-4A30-8D47-27B018FDA723}" sibTransId="{45A4784A-086E-478C-9F69-A521E765BAA9}"/>
    <dgm:cxn modelId="{0E4A04DA-25A6-4696-B1BA-BE3A217CF382}" type="presOf" srcId="{B6BDED9D-6246-4F26-9F78-4D968F7B81B2}" destId="{6FE6DDC9-6B32-454D-B913-C51EEBCB7B5B}" srcOrd="0" destOrd="0" presId="urn:microsoft.com/office/officeart/2008/layout/LinedList"/>
    <dgm:cxn modelId="{96B154A7-AB09-44E6-9775-77BB13078470}" type="presParOf" srcId="{6FE6DDC9-6B32-454D-B913-C51EEBCB7B5B}" destId="{66F421E7-1EF1-4232-90F1-00CCD2659BFF}" srcOrd="0" destOrd="0" presId="urn:microsoft.com/office/officeart/2008/layout/LinedList"/>
    <dgm:cxn modelId="{99B0CA01-638E-4DE1-8E91-673434211FFF}" type="presParOf" srcId="{6FE6DDC9-6B32-454D-B913-C51EEBCB7B5B}" destId="{1FD48A53-0454-4443-A86C-0FA7588F3239}" srcOrd="1" destOrd="0" presId="urn:microsoft.com/office/officeart/2008/layout/LinedList"/>
    <dgm:cxn modelId="{B77EA1D8-2329-4D7B-9E03-7EA6F910E943}" type="presParOf" srcId="{1FD48A53-0454-4443-A86C-0FA7588F3239}" destId="{1C13C4F5-7284-4FA7-BC11-899C7BDF7277}" srcOrd="0" destOrd="0" presId="urn:microsoft.com/office/officeart/2008/layout/LinedList"/>
    <dgm:cxn modelId="{C03207C0-2E6A-4B71-83FC-6B574CC2668C}" type="presParOf" srcId="{1FD48A53-0454-4443-A86C-0FA7588F3239}" destId="{489FA620-6D4D-4C02-9DE9-8EA96A2EA5BF}" srcOrd="1" destOrd="0" presId="urn:microsoft.com/office/officeart/2008/layout/LinedList"/>
    <dgm:cxn modelId="{D25C8082-2E63-43F5-8802-08D29B21F2F4}" type="presParOf" srcId="{6FE6DDC9-6B32-454D-B913-C51EEBCB7B5B}" destId="{BC0A613F-A589-47AC-A1B7-4091729625FD}" srcOrd="2" destOrd="0" presId="urn:microsoft.com/office/officeart/2008/layout/LinedList"/>
    <dgm:cxn modelId="{093E27F1-0075-464C-94A1-88A6ADE7D71C}" type="presParOf" srcId="{6FE6DDC9-6B32-454D-B913-C51EEBCB7B5B}" destId="{A667FC8E-9533-4CF9-A65F-D072F6DFC9BC}" srcOrd="3" destOrd="0" presId="urn:microsoft.com/office/officeart/2008/layout/LinedList"/>
    <dgm:cxn modelId="{66A95B0F-730F-436B-B829-3A9477F659A4}" type="presParOf" srcId="{A667FC8E-9533-4CF9-A65F-D072F6DFC9BC}" destId="{8D149B0F-B6C6-4D77-B52A-7AED646FDAB5}" srcOrd="0" destOrd="0" presId="urn:microsoft.com/office/officeart/2008/layout/LinedList"/>
    <dgm:cxn modelId="{720B5FDD-8AD3-4803-9223-886354012E6F}" type="presParOf" srcId="{A667FC8E-9533-4CF9-A65F-D072F6DFC9BC}" destId="{8EB39260-910F-4A15-9942-F31C21869907}" srcOrd="1" destOrd="0" presId="urn:microsoft.com/office/officeart/2008/layout/LinedList"/>
    <dgm:cxn modelId="{3DA82BB0-1B71-42B3-AC24-92ED08DD7130}" type="presParOf" srcId="{6FE6DDC9-6B32-454D-B913-C51EEBCB7B5B}" destId="{03296986-5EDE-441C-ACB8-515A8493A9D2}" srcOrd="4" destOrd="0" presId="urn:microsoft.com/office/officeart/2008/layout/LinedList"/>
    <dgm:cxn modelId="{D399561A-B77A-40EB-82F1-C6BFCCF90CCE}" type="presParOf" srcId="{6FE6DDC9-6B32-454D-B913-C51EEBCB7B5B}" destId="{864CECC5-9BF6-47E2-B532-9EC1B19E4131}" srcOrd="5" destOrd="0" presId="urn:microsoft.com/office/officeart/2008/layout/LinedList"/>
    <dgm:cxn modelId="{263E9220-1C52-4DC2-81D5-CE7A29B59BDB}" type="presParOf" srcId="{864CECC5-9BF6-47E2-B532-9EC1B19E4131}" destId="{5061C8E7-C585-4D0F-B2A9-114406BC67F4}" srcOrd="0" destOrd="0" presId="urn:microsoft.com/office/officeart/2008/layout/LinedList"/>
    <dgm:cxn modelId="{6AED7A77-0B90-4A36-A798-3499A28CD78A}" type="presParOf" srcId="{864CECC5-9BF6-47E2-B532-9EC1B19E4131}" destId="{24952185-E894-4AED-AB0C-D10469A4B27F}" srcOrd="1" destOrd="0" presId="urn:microsoft.com/office/officeart/2008/layout/LinedList"/>
    <dgm:cxn modelId="{D2DD0BB1-65DC-4225-A687-45D28795A7B8}" type="presParOf" srcId="{6FE6DDC9-6B32-454D-B913-C51EEBCB7B5B}" destId="{48075700-0BAF-4010-BC4F-0EB01F064A18}" srcOrd="6" destOrd="0" presId="urn:microsoft.com/office/officeart/2008/layout/LinedList"/>
    <dgm:cxn modelId="{852F3854-CEE8-439B-8F12-0930F09054F4}" type="presParOf" srcId="{6FE6DDC9-6B32-454D-B913-C51EEBCB7B5B}" destId="{51E9D33A-2ED7-45DA-AF5F-FF54857EB012}" srcOrd="7" destOrd="0" presId="urn:microsoft.com/office/officeart/2008/layout/LinedList"/>
    <dgm:cxn modelId="{638AFC5E-BB25-4081-83CB-562C3B3F7B3A}" type="presParOf" srcId="{51E9D33A-2ED7-45DA-AF5F-FF54857EB012}" destId="{5122BCD5-47DD-4D28-AC65-571BF2251CC1}" srcOrd="0" destOrd="0" presId="urn:microsoft.com/office/officeart/2008/layout/LinedList"/>
    <dgm:cxn modelId="{F30CF724-87A7-4238-B923-4DB8D51FEE8D}" type="presParOf" srcId="{51E9D33A-2ED7-45DA-AF5F-FF54857EB012}" destId="{672DDDBD-30FD-470B-827C-8E91F6515742}" srcOrd="1" destOrd="0" presId="urn:microsoft.com/office/officeart/2008/layout/LinedList"/>
    <dgm:cxn modelId="{75649314-87D3-40AB-8A8D-4C833862D014}" type="presParOf" srcId="{6FE6DDC9-6B32-454D-B913-C51EEBCB7B5B}" destId="{4154DD08-6A19-4B00-BBD5-2FA8D007D58F}" srcOrd="8" destOrd="0" presId="urn:microsoft.com/office/officeart/2008/layout/LinedList"/>
    <dgm:cxn modelId="{5327373F-CC76-4673-8F7C-999DF88A1599}" type="presParOf" srcId="{6FE6DDC9-6B32-454D-B913-C51EEBCB7B5B}" destId="{8FDD1912-7D8A-499D-9053-6EDB4058A5C5}" srcOrd="9" destOrd="0" presId="urn:microsoft.com/office/officeart/2008/layout/LinedList"/>
    <dgm:cxn modelId="{AD59C517-6DBF-45B8-902C-1EF455CD95D2}" type="presParOf" srcId="{8FDD1912-7D8A-499D-9053-6EDB4058A5C5}" destId="{6F5C2BCF-D67C-4932-B82E-CBD2B4CC797A}" srcOrd="0" destOrd="0" presId="urn:microsoft.com/office/officeart/2008/layout/LinedList"/>
    <dgm:cxn modelId="{EC55A269-4245-4AC2-AC58-0176E9F1D8B3}" type="presParOf" srcId="{8FDD1912-7D8A-499D-9053-6EDB4058A5C5}" destId="{D302DBD1-D4EE-47AA-80DB-0E5F4BDBA7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C620B-4B74-42BF-9449-DACB8201CF8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0D1AD20-0DDF-4943-B5BD-BDB7773B4186}">
      <dgm:prSet/>
      <dgm:spPr/>
      <dgm:t>
        <a:bodyPr/>
        <a:lstStyle/>
        <a:p>
          <a:r>
            <a:rPr lang="en-IE"/>
            <a:t>Each student must complete a minimum of one CBA in each subject and short course</a:t>
          </a:r>
          <a:endParaRPr lang="en-US"/>
        </a:p>
      </dgm:t>
    </dgm:pt>
    <dgm:pt modelId="{10C923F8-4008-4F5A-837F-9E39806560DF}" type="parTrans" cxnId="{5C2E8F53-80A6-4B40-936B-BEDEA7E3A4A0}">
      <dgm:prSet/>
      <dgm:spPr/>
      <dgm:t>
        <a:bodyPr/>
        <a:lstStyle/>
        <a:p>
          <a:endParaRPr lang="en-US"/>
        </a:p>
      </dgm:t>
    </dgm:pt>
    <dgm:pt modelId="{7D62C009-82BC-4012-A15D-9277D92074FE}" type="sibTrans" cxnId="{5C2E8F53-80A6-4B40-936B-BEDEA7E3A4A0}">
      <dgm:prSet/>
      <dgm:spPr/>
      <dgm:t>
        <a:bodyPr/>
        <a:lstStyle/>
        <a:p>
          <a:endParaRPr lang="en-US"/>
        </a:p>
      </dgm:t>
    </dgm:pt>
    <dgm:pt modelId="{FA4BF9D2-FB47-4536-BB81-DD7CC155E97C}">
      <dgm:prSet/>
      <dgm:spPr/>
      <dgm:t>
        <a:bodyPr/>
        <a:lstStyle/>
        <a:p>
          <a:r>
            <a:rPr lang="en-IE"/>
            <a:t>Students taking the junior cycle final examinations in 2025 will not be required to complete Assessment Tasks for the relevant subjects.</a:t>
          </a:r>
          <a:endParaRPr lang="en-US"/>
        </a:p>
      </dgm:t>
    </dgm:pt>
    <dgm:pt modelId="{9D81BC6D-1D72-4B8E-A118-ADFAB24F3708}" type="parTrans" cxnId="{EC971466-D5B5-4754-AD01-DB8E107E71EA}">
      <dgm:prSet/>
      <dgm:spPr/>
      <dgm:t>
        <a:bodyPr/>
        <a:lstStyle/>
        <a:p>
          <a:endParaRPr lang="en-US"/>
        </a:p>
      </dgm:t>
    </dgm:pt>
    <dgm:pt modelId="{871BCB04-79A9-4CE4-9955-11DCDCB12D79}" type="sibTrans" cxnId="{EC971466-D5B5-4754-AD01-DB8E107E71EA}">
      <dgm:prSet/>
      <dgm:spPr/>
      <dgm:t>
        <a:bodyPr/>
        <a:lstStyle/>
        <a:p>
          <a:endParaRPr lang="en-US"/>
        </a:p>
      </dgm:t>
    </dgm:pt>
    <dgm:pt modelId="{40844252-B4C7-40AB-838C-26520D721D0E}">
      <dgm:prSet/>
      <dgm:spPr/>
      <dgm:t>
        <a:bodyPr/>
        <a:lstStyle/>
        <a:p>
          <a:r>
            <a:rPr lang="en-IE"/>
            <a:t>The grade descriptor awarded for these subjects will be based on the examination paper only.</a:t>
          </a:r>
          <a:endParaRPr lang="en-US"/>
        </a:p>
      </dgm:t>
    </dgm:pt>
    <dgm:pt modelId="{2CCC71B1-2DDE-433D-953A-103BA7E96E88}" type="parTrans" cxnId="{2ED7270C-4519-4F2E-8513-E5B69EDEFF8F}">
      <dgm:prSet/>
      <dgm:spPr/>
      <dgm:t>
        <a:bodyPr/>
        <a:lstStyle/>
        <a:p>
          <a:endParaRPr lang="en-US"/>
        </a:p>
      </dgm:t>
    </dgm:pt>
    <dgm:pt modelId="{E10616A1-C564-4224-BD95-A6DCC4FC0259}" type="sibTrans" cxnId="{2ED7270C-4519-4F2E-8513-E5B69EDEFF8F}">
      <dgm:prSet/>
      <dgm:spPr/>
      <dgm:t>
        <a:bodyPr/>
        <a:lstStyle/>
        <a:p>
          <a:endParaRPr lang="en-US"/>
        </a:p>
      </dgm:t>
    </dgm:pt>
    <dgm:pt modelId="{FD58608D-9271-4FA1-846B-AC64A3C3A2CF}">
      <dgm:prSet/>
      <dgm:spPr/>
      <dgm:t>
        <a:bodyPr/>
        <a:lstStyle/>
        <a:p>
          <a:r>
            <a:rPr lang="en-US"/>
            <a:t>Exam Papers – teachers are ordering papers at the moment for JC Subjects. </a:t>
          </a:r>
        </a:p>
      </dgm:t>
    </dgm:pt>
    <dgm:pt modelId="{A1F70D3B-8C3E-4F5E-A9BD-99049DDEDD23}" type="parTrans" cxnId="{709D112C-C9D1-40FE-BDD6-A152F3DEDE62}">
      <dgm:prSet/>
      <dgm:spPr/>
      <dgm:t>
        <a:bodyPr/>
        <a:lstStyle/>
        <a:p>
          <a:endParaRPr lang="en-US"/>
        </a:p>
      </dgm:t>
    </dgm:pt>
    <dgm:pt modelId="{B5E72183-0C04-4B90-BC60-DB323CCBFFAA}" type="sibTrans" cxnId="{709D112C-C9D1-40FE-BDD6-A152F3DEDE62}">
      <dgm:prSet/>
      <dgm:spPr/>
      <dgm:t>
        <a:bodyPr/>
        <a:lstStyle/>
        <a:p>
          <a:endParaRPr lang="en-US"/>
        </a:p>
      </dgm:t>
    </dgm:pt>
    <dgm:pt modelId="{DC08738F-1ECB-4F3C-B74C-2EE042BBBEF2}" type="pres">
      <dgm:prSet presAssocID="{6F8C620B-4B74-42BF-9449-DACB8201CF80}" presName="outerComposite" presStyleCnt="0">
        <dgm:presLayoutVars>
          <dgm:chMax val="5"/>
          <dgm:dir/>
          <dgm:resizeHandles val="exact"/>
        </dgm:presLayoutVars>
      </dgm:prSet>
      <dgm:spPr/>
    </dgm:pt>
    <dgm:pt modelId="{B1EFE368-3FDE-47DC-BA18-A4EF7F9FF255}" type="pres">
      <dgm:prSet presAssocID="{6F8C620B-4B74-42BF-9449-DACB8201CF80}" presName="dummyMaxCanvas" presStyleCnt="0">
        <dgm:presLayoutVars/>
      </dgm:prSet>
      <dgm:spPr/>
    </dgm:pt>
    <dgm:pt modelId="{46FED3A8-0F88-4865-89CD-3FEE9C0B7912}" type="pres">
      <dgm:prSet presAssocID="{6F8C620B-4B74-42BF-9449-DACB8201CF80}" presName="FourNodes_1" presStyleLbl="node1" presStyleIdx="0" presStyleCnt="4">
        <dgm:presLayoutVars>
          <dgm:bulletEnabled val="1"/>
        </dgm:presLayoutVars>
      </dgm:prSet>
      <dgm:spPr/>
    </dgm:pt>
    <dgm:pt modelId="{96DDFD6D-9965-4802-9733-C6FEAC556DA1}" type="pres">
      <dgm:prSet presAssocID="{6F8C620B-4B74-42BF-9449-DACB8201CF80}" presName="FourNodes_2" presStyleLbl="node1" presStyleIdx="1" presStyleCnt="4">
        <dgm:presLayoutVars>
          <dgm:bulletEnabled val="1"/>
        </dgm:presLayoutVars>
      </dgm:prSet>
      <dgm:spPr/>
    </dgm:pt>
    <dgm:pt modelId="{4456134E-212E-4003-81A0-0EC90CBB2751}" type="pres">
      <dgm:prSet presAssocID="{6F8C620B-4B74-42BF-9449-DACB8201CF80}" presName="FourNodes_3" presStyleLbl="node1" presStyleIdx="2" presStyleCnt="4">
        <dgm:presLayoutVars>
          <dgm:bulletEnabled val="1"/>
        </dgm:presLayoutVars>
      </dgm:prSet>
      <dgm:spPr/>
    </dgm:pt>
    <dgm:pt modelId="{52BD19ED-81C8-4810-9402-4DDB678142F0}" type="pres">
      <dgm:prSet presAssocID="{6F8C620B-4B74-42BF-9449-DACB8201CF80}" presName="FourNodes_4" presStyleLbl="node1" presStyleIdx="3" presStyleCnt="4">
        <dgm:presLayoutVars>
          <dgm:bulletEnabled val="1"/>
        </dgm:presLayoutVars>
      </dgm:prSet>
      <dgm:spPr/>
    </dgm:pt>
    <dgm:pt modelId="{3B7AE2EE-B6F2-4417-8E23-73C91E8C3B48}" type="pres">
      <dgm:prSet presAssocID="{6F8C620B-4B74-42BF-9449-DACB8201CF80}" presName="FourConn_1-2" presStyleLbl="fgAccFollowNode1" presStyleIdx="0" presStyleCnt="3">
        <dgm:presLayoutVars>
          <dgm:bulletEnabled val="1"/>
        </dgm:presLayoutVars>
      </dgm:prSet>
      <dgm:spPr/>
    </dgm:pt>
    <dgm:pt modelId="{D4BD3F1B-63FA-4D32-B888-BDA4A0F1BA18}" type="pres">
      <dgm:prSet presAssocID="{6F8C620B-4B74-42BF-9449-DACB8201CF80}" presName="FourConn_2-3" presStyleLbl="fgAccFollowNode1" presStyleIdx="1" presStyleCnt="3">
        <dgm:presLayoutVars>
          <dgm:bulletEnabled val="1"/>
        </dgm:presLayoutVars>
      </dgm:prSet>
      <dgm:spPr/>
    </dgm:pt>
    <dgm:pt modelId="{52F7E091-A0C7-4678-9DFE-26D3811624B6}" type="pres">
      <dgm:prSet presAssocID="{6F8C620B-4B74-42BF-9449-DACB8201CF80}" presName="FourConn_3-4" presStyleLbl="fgAccFollowNode1" presStyleIdx="2" presStyleCnt="3">
        <dgm:presLayoutVars>
          <dgm:bulletEnabled val="1"/>
        </dgm:presLayoutVars>
      </dgm:prSet>
      <dgm:spPr/>
    </dgm:pt>
    <dgm:pt modelId="{3FA209DC-DC12-46C3-9047-45E0FC14A537}" type="pres">
      <dgm:prSet presAssocID="{6F8C620B-4B74-42BF-9449-DACB8201CF80}" presName="FourNodes_1_text" presStyleLbl="node1" presStyleIdx="3" presStyleCnt="4">
        <dgm:presLayoutVars>
          <dgm:bulletEnabled val="1"/>
        </dgm:presLayoutVars>
      </dgm:prSet>
      <dgm:spPr/>
    </dgm:pt>
    <dgm:pt modelId="{EDE6FA5F-A985-4AF0-8562-3A8602A5AB53}" type="pres">
      <dgm:prSet presAssocID="{6F8C620B-4B74-42BF-9449-DACB8201CF80}" presName="FourNodes_2_text" presStyleLbl="node1" presStyleIdx="3" presStyleCnt="4">
        <dgm:presLayoutVars>
          <dgm:bulletEnabled val="1"/>
        </dgm:presLayoutVars>
      </dgm:prSet>
      <dgm:spPr/>
    </dgm:pt>
    <dgm:pt modelId="{CD4221A2-52FE-4CDE-8016-48B7B780D263}" type="pres">
      <dgm:prSet presAssocID="{6F8C620B-4B74-42BF-9449-DACB8201CF80}" presName="FourNodes_3_text" presStyleLbl="node1" presStyleIdx="3" presStyleCnt="4">
        <dgm:presLayoutVars>
          <dgm:bulletEnabled val="1"/>
        </dgm:presLayoutVars>
      </dgm:prSet>
      <dgm:spPr/>
    </dgm:pt>
    <dgm:pt modelId="{DF7D2501-B04B-445C-BBFF-114E0837B7C6}" type="pres">
      <dgm:prSet presAssocID="{6F8C620B-4B74-42BF-9449-DACB8201CF80}" presName="FourNodes_4_text" presStyleLbl="node1" presStyleIdx="3" presStyleCnt="4">
        <dgm:presLayoutVars>
          <dgm:bulletEnabled val="1"/>
        </dgm:presLayoutVars>
      </dgm:prSet>
      <dgm:spPr/>
    </dgm:pt>
  </dgm:ptLst>
  <dgm:cxnLst>
    <dgm:cxn modelId="{2ED7270C-4519-4F2E-8513-E5B69EDEFF8F}" srcId="{6F8C620B-4B74-42BF-9449-DACB8201CF80}" destId="{40844252-B4C7-40AB-838C-26520D721D0E}" srcOrd="2" destOrd="0" parTransId="{2CCC71B1-2DDE-433D-953A-103BA7E96E88}" sibTransId="{E10616A1-C564-4224-BD95-A6DCC4FC0259}"/>
    <dgm:cxn modelId="{1E7E9117-3F5D-402A-A89E-771A19E59E91}" type="presOf" srcId="{FA4BF9D2-FB47-4536-BB81-DD7CC155E97C}" destId="{EDE6FA5F-A985-4AF0-8562-3A8602A5AB53}" srcOrd="1" destOrd="0" presId="urn:microsoft.com/office/officeart/2005/8/layout/vProcess5"/>
    <dgm:cxn modelId="{709D112C-C9D1-40FE-BDD6-A152F3DEDE62}" srcId="{6F8C620B-4B74-42BF-9449-DACB8201CF80}" destId="{FD58608D-9271-4FA1-846B-AC64A3C3A2CF}" srcOrd="3" destOrd="0" parTransId="{A1F70D3B-8C3E-4F5E-A9BD-99049DDEDD23}" sibTransId="{B5E72183-0C04-4B90-BC60-DB323CCBFFAA}"/>
    <dgm:cxn modelId="{41AB8F3F-083B-477E-A067-10D5F28FE08E}" type="presOf" srcId="{7D62C009-82BC-4012-A15D-9277D92074FE}" destId="{3B7AE2EE-B6F2-4417-8E23-73C91E8C3B48}" srcOrd="0" destOrd="0" presId="urn:microsoft.com/office/officeart/2005/8/layout/vProcess5"/>
    <dgm:cxn modelId="{EC971466-D5B5-4754-AD01-DB8E107E71EA}" srcId="{6F8C620B-4B74-42BF-9449-DACB8201CF80}" destId="{FA4BF9D2-FB47-4536-BB81-DD7CC155E97C}" srcOrd="1" destOrd="0" parTransId="{9D81BC6D-1D72-4B8E-A118-ADFAB24F3708}" sibTransId="{871BCB04-79A9-4CE4-9955-11DCDCB12D79}"/>
    <dgm:cxn modelId="{5C2E8F53-80A6-4B40-936B-BEDEA7E3A4A0}" srcId="{6F8C620B-4B74-42BF-9449-DACB8201CF80}" destId="{90D1AD20-0DDF-4943-B5BD-BDB7773B4186}" srcOrd="0" destOrd="0" parTransId="{10C923F8-4008-4F5A-837F-9E39806560DF}" sibTransId="{7D62C009-82BC-4012-A15D-9277D92074FE}"/>
    <dgm:cxn modelId="{43187D55-D6A7-4988-8672-267298E0D996}" type="presOf" srcId="{90D1AD20-0DDF-4943-B5BD-BDB7773B4186}" destId="{3FA209DC-DC12-46C3-9047-45E0FC14A537}" srcOrd="1" destOrd="0" presId="urn:microsoft.com/office/officeart/2005/8/layout/vProcess5"/>
    <dgm:cxn modelId="{CD4B027C-03E5-486B-9DA0-1158611C03CC}" type="presOf" srcId="{40844252-B4C7-40AB-838C-26520D721D0E}" destId="{CD4221A2-52FE-4CDE-8016-48B7B780D263}" srcOrd="1" destOrd="0" presId="urn:microsoft.com/office/officeart/2005/8/layout/vProcess5"/>
    <dgm:cxn modelId="{B2F63CA4-FF38-4F11-9949-EEE74AB1894D}" type="presOf" srcId="{871BCB04-79A9-4CE4-9955-11DCDCB12D79}" destId="{D4BD3F1B-63FA-4D32-B888-BDA4A0F1BA18}" srcOrd="0" destOrd="0" presId="urn:microsoft.com/office/officeart/2005/8/layout/vProcess5"/>
    <dgm:cxn modelId="{DC62A3AE-AC66-4D43-93BC-18EFC09AA398}" type="presOf" srcId="{E10616A1-C564-4224-BD95-A6DCC4FC0259}" destId="{52F7E091-A0C7-4678-9DFE-26D3811624B6}" srcOrd="0" destOrd="0" presId="urn:microsoft.com/office/officeart/2005/8/layout/vProcess5"/>
    <dgm:cxn modelId="{1088E6B3-C721-4647-9392-F375569FC4BD}" type="presOf" srcId="{FD58608D-9271-4FA1-846B-AC64A3C3A2CF}" destId="{DF7D2501-B04B-445C-BBFF-114E0837B7C6}" srcOrd="1" destOrd="0" presId="urn:microsoft.com/office/officeart/2005/8/layout/vProcess5"/>
    <dgm:cxn modelId="{BB9660C1-DD80-4618-BC27-882BE5ECED18}" type="presOf" srcId="{FD58608D-9271-4FA1-846B-AC64A3C3A2CF}" destId="{52BD19ED-81C8-4810-9402-4DDB678142F0}" srcOrd="0" destOrd="0" presId="urn:microsoft.com/office/officeart/2005/8/layout/vProcess5"/>
    <dgm:cxn modelId="{DA1981C1-2EAB-4696-8582-E4AA544C0A43}" type="presOf" srcId="{40844252-B4C7-40AB-838C-26520D721D0E}" destId="{4456134E-212E-4003-81A0-0EC90CBB2751}" srcOrd="0" destOrd="0" presId="urn:microsoft.com/office/officeart/2005/8/layout/vProcess5"/>
    <dgm:cxn modelId="{3D4A44D5-ADD4-4C06-8E57-9E9333DF09FB}" type="presOf" srcId="{6F8C620B-4B74-42BF-9449-DACB8201CF80}" destId="{DC08738F-1ECB-4F3C-B74C-2EE042BBBEF2}" srcOrd="0" destOrd="0" presId="urn:microsoft.com/office/officeart/2005/8/layout/vProcess5"/>
    <dgm:cxn modelId="{690A82DB-147B-49FA-AE11-CCC168BD24B3}" type="presOf" srcId="{FA4BF9D2-FB47-4536-BB81-DD7CC155E97C}" destId="{96DDFD6D-9965-4802-9733-C6FEAC556DA1}" srcOrd="0" destOrd="0" presId="urn:microsoft.com/office/officeart/2005/8/layout/vProcess5"/>
    <dgm:cxn modelId="{FFA126E5-5938-48ED-BF59-8E655CF07CE4}" type="presOf" srcId="{90D1AD20-0DDF-4943-B5BD-BDB7773B4186}" destId="{46FED3A8-0F88-4865-89CD-3FEE9C0B7912}" srcOrd="0" destOrd="0" presId="urn:microsoft.com/office/officeart/2005/8/layout/vProcess5"/>
    <dgm:cxn modelId="{6436FE2F-30C0-414C-8305-A7A237B38038}" type="presParOf" srcId="{DC08738F-1ECB-4F3C-B74C-2EE042BBBEF2}" destId="{B1EFE368-3FDE-47DC-BA18-A4EF7F9FF255}" srcOrd="0" destOrd="0" presId="urn:microsoft.com/office/officeart/2005/8/layout/vProcess5"/>
    <dgm:cxn modelId="{651CE2E0-218F-412E-9A70-AFAD4B9DB7B2}" type="presParOf" srcId="{DC08738F-1ECB-4F3C-B74C-2EE042BBBEF2}" destId="{46FED3A8-0F88-4865-89CD-3FEE9C0B7912}" srcOrd="1" destOrd="0" presId="urn:microsoft.com/office/officeart/2005/8/layout/vProcess5"/>
    <dgm:cxn modelId="{16733C4C-C511-40E9-ABFC-19726E1AA9F3}" type="presParOf" srcId="{DC08738F-1ECB-4F3C-B74C-2EE042BBBEF2}" destId="{96DDFD6D-9965-4802-9733-C6FEAC556DA1}" srcOrd="2" destOrd="0" presId="urn:microsoft.com/office/officeart/2005/8/layout/vProcess5"/>
    <dgm:cxn modelId="{D923A4B3-C290-4E86-AE45-B00A046008A4}" type="presParOf" srcId="{DC08738F-1ECB-4F3C-B74C-2EE042BBBEF2}" destId="{4456134E-212E-4003-81A0-0EC90CBB2751}" srcOrd="3" destOrd="0" presId="urn:microsoft.com/office/officeart/2005/8/layout/vProcess5"/>
    <dgm:cxn modelId="{7A917B9D-EA96-4E8B-8A73-ED55C817BB52}" type="presParOf" srcId="{DC08738F-1ECB-4F3C-B74C-2EE042BBBEF2}" destId="{52BD19ED-81C8-4810-9402-4DDB678142F0}" srcOrd="4" destOrd="0" presId="urn:microsoft.com/office/officeart/2005/8/layout/vProcess5"/>
    <dgm:cxn modelId="{D26AA9E3-980C-40A2-A431-7578569E1095}" type="presParOf" srcId="{DC08738F-1ECB-4F3C-B74C-2EE042BBBEF2}" destId="{3B7AE2EE-B6F2-4417-8E23-73C91E8C3B48}" srcOrd="5" destOrd="0" presId="urn:microsoft.com/office/officeart/2005/8/layout/vProcess5"/>
    <dgm:cxn modelId="{C4AE635A-5D30-479C-9073-C057AE36876A}" type="presParOf" srcId="{DC08738F-1ECB-4F3C-B74C-2EE042BBBEF2}" destId="{D4BD3F1B-63FA-4D32-B888-BDA4A0F1BA18}" srcOrd="6" destOrd="0" presId="urn:microsoft.com/office/officeart/2005/8/layout/vProcess5"/>
    <dgm:cxn modelId="{46DA5F78-A164-4F51-AF20-9AB6DCA64AC2}" type="presParOf" srcId="{DC08738F-1ECB-4F3C-B74C-2EE042BBBEF2}" destId="{52F7E091-A0C7-4678-9DFE-26D3811624B6}" srcOrd="7" destOrd="0" presId="urn:microsoft.com/office/officeart/2005/8/layout/vProcess5"/>
    <dgm:cxn modelId="{29BF9174-CEF0-48CE-A508-23E9FA6D6049}" type="presParOf" srcId="{DC08738F-1ECB-4F3C-B74C-2EE042BBBEF2}" destId="{3FA209DC-DC12-46C3-9047-45E0FC14A537}" srcOrd="8" destOrd="0" presId="urn:microsoft.com/office/officeart/2005/8/layout/vProcess5"/>
    <dgm:cxn modelId="{C5D61E42-1FF2-4B60-A9D0-48CC31353BA2}" type="presParOf" srcId="{DC08738F-1ECB-4F3C-B74C-2EE042BBBEF2}" destId="{EDE6FA5F-A985-4AF0-8562-3A8602A5AB53}" srcOrd="9" destOrd="0" presId="urn:microsoft.com/office/officeart/2005/8/layout/vProcess5"/>
    <dgm:cxn modelId="{8062A74E-EBF6-4D94-BED5-978577390CA6}" type="presParOf" srcId="{DC08738F-1ECB-4F3C-B74C-2EE042BBBEF2}" destId="{CD4221A2-52FE-4CDE-8016-48B7B780D263}" srcOrd="10" destOrd="0" presId="urn:microsoft.com/office/officeart/2005/8/layout/vProcess5"/>
    <dgm:cxn modelId="{038293BC-2347-4E30-975D-295463A2731F}" type="presParOf" srcId="{DC08738F-1ECB-4F3C-B74C-2EE042BBBEF2}" destId="{DF7D2501-B04B-445C-BBFF-114E0837B7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4A8DE-0D29-4536-97D4-88B1DD23E5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12EC659-6C86-4AFA-85D0-A45B907DB203}">
      <dgm:prSet/>
      <dgm:spPr/>
      <dgm:t>
        <a:bodyPr/>
        <a:lstStyle/>
        <a:p>
          <a:r>
            <a:rPr lang="en-IE"/>
            <a:t>Permission to take part in activities – Note in Journal to be signed pg 46</a:t>
          </a:r>
          <a:endParaRPr lang="en-US"/>
        </a:p>
      </dgm:t>
    </dgm:pt>
    <dgm:pt modelId="{2493D6BC-9473-4D11-BA88-1A3EED0A1B6A}" type="parTrans" cxnId="{CE825D8D-898B-4272-8AB7-F9D7AFF7170E}">
      <dgm:prSet/>
      <dgm:spPr/>
      <dgm:t>
        <a:bodyPr/>
        <a:lstStyle/>
        <a:p>
          <a:endParaRPr lang="en-US"/>
        </a:p>
      </dgm:t>
    </dgm:pt>
    <dgm:pt modelId="{1D2D287C-4C08-4443-9DB7-EB8C775C7983}" type="sibTrans" cxnId="{CE825D8D-898B-4272-8AB7-F9D7AFF7170E}">
      <dgm:prSet/>
      <dgm:spPr/>
      <dgm:t>
        <a:bodyPr/>
        <a:lstStyle/>
        <a:p>
          <a:endParaRPr lang="en-US"/>
        </a:p>
      </dgm:t>
    </dgm:pt>
    <dgm:pt modelId="{4909DC68-16B9-4067-8B23-56F411B688DB}">
      <dgm:prSet/>
      <dgm:spPr/>
      <dgm:t>
        <a:bodyPr/>
        <a:lstStyle/>
        <a:p>
          <a:r>
            <a:rPr lang="en-IE"/>
            <a:t>Basketball, Hurling, Soccer, Camogie, Badminton, Football, Rugby</a:t>
          </a:r>
          <a:endParaRPr lang="en-US"/>
        </a:p>
      </dgm:t>
    </dgm:pt>
    <dgm:pt modelId="{AB872395-740C-4BE6-9002-2F3F92477AA9}" type="parTrans" cxnId="{3FC09DEF-697C-4D34-B78F-A4C8B9882519}">
      <dgm:prSet/>
      <dgm:spPr/>
      <dgm:t>
        <a:bodyPr/>
        <a:lstStyle/>
        <a:p>
          <a:endParaRPr lang="en-US"/>
        </a:p>
      </dgm:t>
    </dgm:pt>
    <dgm:pt modelId="{9ABCC61E-DD54-44A3-8FE2-3C767E0135E3}" type="sibTrans" cxnId="{3FC09DEF-697C-4D34-B78F-A4C8B9882519}">
      <dgm:prSet/>
      <dgm:spPr/>
      <dgm:t>
        <a:bodyPr/>
        <a:lstStyle/>
        <a:p>
          <a:endParaRPr lang="en-US"/>
        </a:p>
      </dgm:t>
    </dgm:pt>
    <dgm:pt modelId="{0E98B067-0B80-45D9-A9CD-919FAF60024D}">
      <dgm:prSet/>
      <dgm:spPr/>
      <dgm:t>
        <a:bodyPr/>
        <a:lstStyle/>
        <a:p>
          <a:r>
            <a:rPr lang="en-IE"/>
            <a:t>First years play basketball blitz at lunchtime</a:t>
          </a:r>
          <a:endParaRPr lang="en-US"/>
        </a:p>
      </dgm:t>
    </dgm:pt>
    <dgm:pt modelId="{45075E20-E237-4313-BBAA-FB79B2FD1E73}" type="parTrans" cxnId="{56DF3A16-8FAA-4CE5-B13A-957627174937}">
      <dgm:prSet/>
      <dgm:spPr/>
      <dgm:t>
        <a:bodyPr/>
        <a:lstStyle/>
        <a:p>
          <a:endParaRPr lang="en-US"/>
        </a:p>
      </dgm:t>
    </dgm:pt>
    <dgm:pt modelId="{B99EEAD9-3EF4-4F94-B2DC-3AF56E05BA38}" type="sibTrans" cxnId="{56DF3A16-8FAA-4CE5-B13A-957627174937}">
      <dgm:prSet/>
      <dgm:spPr/>
      <dgm:t>
        <a:bodyPr/>
        <a:lstStyle/>
        <a:p>
          <a:endParaRPr lang="en-US"/>
        </a:p>
      </dgm:t>
    </dgm:pt>
    <dgm:pt modelId="{D75BD155-E30C-46C8-81C7-611BE3123A25}">
      <dgm:prSet/>
      <dgm:spPr/>
      <dgm:t>
        <a:bodyPr/>
        <a:lstStyle/>
        <a:p>
          <a:r>
            <a:rPr lang="en-IE"/>
            <a:t>Helmets required for hurling at all times, hurling on the grass. </a:t>
          </a:r>
          <a:endParaRPr lang="en-US"/>
        </a:p>
      </dgm:t>
    </dgm:pt>
    <dgm:pt modelId="{F60B180A-CF7B-4CDE-9842-D1ACA2007DC5}" type="parTrans" cxnId="{727F074C-1AF2-4C09-AFCA-AD88FA2AF60B}">
      <dgm:prSet/>
      <dgm:spPr/>
      <dgm:t>
        <a:bodyPr/>
        <a:lstStyle/>
        <a:p>
          <a:endParaRPr lang="en-US"/>
        </a:p>
      </dgm:t>
    </dgm:pt>
    <dgm:pt modelId="{907C7BF9-3099-44CD-816E-46A726CBC184}" type="sibTrans" cxnId="{727F074C-1AF2-4C09-AFCA-AD88FA2AF60B}">
      <dgm:prSet/>
      <dgm:spPr/>
      <dgm:t>
        <a:bodyPr/>
        <a:lstStyle/>
        <a:p>
          <a:endParaRPr lang="en-US"/>
        </a:p>
      </dgm:t>
    </dgm:pt>
    <dgm:pt modelId="{3A801637-155A-48F7-AF2F-EC7BB54B35DC}">
      <dgm:prSet/>
      <dgm:spPr/>
      <dgm:t>
        <a:bodyPr/>
        <a:lstStyle/>
        <a:p>
          <a:r>
            <a:rPr lang="en-IE"/>
            <a:t>Walkway used by students at breaks</a:t>
          </a:r>
          <a:endParaRPr lang="en-US"/>
        </a:p>
      </dgm:t>
    </dgm:pt>
    <dgm:pt modelId="{7EABD2EE-4463-4BEF-8496-E851E8601FA3}" type="parTrans" cxnId="{10B7A4B5-F401-46C5-BCA6-CC0F1D9BDFFF}">
      <dgm:prSet/>
      <dgm:spPr/>
      <dgm:t>
        <a:bodyPr/>
        <a:lstStyle/>
        <a:p>
          <a:endParaRPr lang="en-US"/>
        </a:p>
      </dgm:t>
    </dgm:pt>
    <dgm:pt modelId="{C362ECC9-8783-44D7-857B-A8AD5ABA40FC}" type="sibTrans" cxnId="{10B7A4B5-F401-46C5-BCA6-CC0F1D9BDFFF}">
      <dgm:prSet/>
      <dgm:spPr/>
      <dgm:t>
        <a:bodyPr/>
        <a:lstStyle/>
        <a:p>
          <a:endParaRPr lang="en-US"/>
        </a:p>
      </dgm:t>
    </dgm:pt>
    <dgm:pt modelId="{90DE8644-047A-4ECB-AB44-BC48D31FEFF9}">
      <dgm:prSet/>
      <dgm:spPr/>
      <dgm:t>
        <a:bodyPr/>
        <a:lstStyle/>
        <a:p>
          <a:r>
            <a:rPr lang="en-IE" b="1"/>
            <a:t>Positive Behaviour is very important </a:t>
          </a:r>
          <a:r>
            <a:rPr lang="en-IE"/>
            <a:t>(trips, matches away etc) </a:t>
          </a:r>
          <a:endParaRPr lang="en-US"/>
        </a:p>
      </dgm:t>
    </dgm:pt>
    <dgm:pt modelId="{A799A1DD-68D4-4BC3-88F9-98F26F33F065}" type="parTrans" cxnId="{7E09FA33-3BA9-4FEF-BC4F-A2AF127A38B5}">
      <dgm:prSet/>
      <dgm:spPr/>
      <dgm:t>
        <a:bodyPr/>
        <a:lstStyle/>
        <a:p>
          <a:endParaRPr lang="en-US"/>
        </a:p>
      </dgm:t>
    </dgm:pt>
    <dgm:pt modelId="{43EE3F43-5F5F-4C48-8AEB-2960F888157C}" type="sibTrans" cxnId="{7E09FA33-3BA9-4FEF-BC4F-A2AF127A38B5}">
      <dgm:prSet/>
      <dgm:spPr/>
      <dgm:t>
        <a:bodyPr/>
        <a:lstStyle/>
        <a:p>
          <a:endParaRPr lang="en-US"/>
        </a:p>
      </dgm:t>
    </dgm:pt>
    <dgm:pt modelId="{74D4FEE9-E6FD-491F-8DCC-92E89EDAAECA}" type="pres">
      <dgm:prSet presAssocID="{4794A8DE-0D29-4536-97D4-88B1DD23E543}" presName="root" presStyleCnt="0">
        <dgm:presLayoutVars>
          <dgm:dir/>
          <dgm:resizeHandles val="exact"/>
        </dgm:presLayoutVars>
      </dgm:prSet>
      <dgm:spPr/>
    </dgm:pt>
    <dgm:pt modelId="{5FC62067-EA86-47CE-83BE-E4F41EDE5B35}" type="pres">
      <dgm:prSet presAssocID="{D12EC659-6C86-4AFA-85D0-A45B907DB203}" presName="compNode" presStyleCnt="0"/>
      <dgm:spPr/>
    </dgm:pt>
    <dgm:pt modelId="{F0A1E90C-1AA8-436D-B254-8832EBE45C46}" type="pres">
      <dgm:prSet presAssocID="{D12EC659-6C86-4AFA-85D0-A45B907DB203}" presName="bgRect" presStyleLbl="bgShp" presStyleIdx="0" presStyleCnt="6"/>
      <dgm:spPr/>
    </dgm:pt>
    <dgm:pt modelId="{8511EF42-3CC1-464C-8FE6-B88660BF835B}" type="pres">
      <dgm:prSet presAssocID="{D12EC659-6C86-4AFA-85D0-A45B907DB20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B2634843-EBDF-43E7-83A2-715E2133793F}" type="pres">
      <dgm:prSet presAssocID="{D12EC659-6C86-4AFA-85D0-A45B907DB203}" presName="spaceRect" presStyleCnt="0"/>
      <dgm:spPr/>
    </dgm:pt>
    <dgm:pt modelId="{BDAAB7E5-D766-4A78-9AEB-2B6171D31095}" type="pres">
      <dgm:prSet presAssocID="{D12EC659-6C86-4AFA-85D0-A45B907DB203}" presName="parTx" presStyleLbl="revTx" presStyleIdx="0" presStyleCnt="6">
        <dgm:presLayoutVars>
          <dgm:chMax val="0"/>
          <dgm:chPref val="0"/>
        </dgm:presLayoutVars>
      </dgm:prSet>
      <dgm:spPr/>
    </dgm:pt>
    <dgm:pt modelId="{4C522E2A-1817-42BF-8F69-9B0244703A1B}" type="pres">
      <dgm:prSet presAssocID="{1D2D287C-4C08-4443-9DB7-EB8C775C7983}" presName="sibTrans" presStyleCnt="0"/>
      <dgm:spPr/>
    </dgm:pt>
    <dgm:pt modelId="{E3098BBD-945B-423E-BDF6-DC336E62E588}" type="pres">
      <dgm:prSet presAssocID="{4909DC68-16B9-4067-8B23-56F411B688DB}" presName="compNode" presStyleCnt="0"/>
      <dgm:spPr/>
    </dgm:pt>
    <dgm:pt modelId="{029BA4AD-5C3E-45F9-8B53-6562ABDB33FB}" type="pres">
      <dgm:prSet presAssocID="{4909DC68-16B9-4067-8B23-56F411B688DB}" presName="bgRect" presStyleLbl="bgShp" presStyleIdx="1" presStyleCnt="6"/>
      <dgm:spPr/>
    </dgm:pt>
    <dgm:pt modelId="{6295D583-0237-4F33-B332-6BE129242A4E}" type="pres">
      <dgm:prSet presAssocID="{4909DC68-16B9-4067-8B23-56F411B688D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 Balls"/>
        </a:ext>
      </dgm:extLst>
    </dgm:pt>
    <dgm:pt modelId="{B6FBA532-6F16-40FD-BE4B-ED948634BDA0}" type="pres">
      <dgm:prSet presAssocID="{4909DC68-16B9-4067-8B23-56F411B688DB}" presName="spaceRect" presStyleCnt="0"/>
      <dgm:spPr/>
    </dgm:pt>
    <dgm:pt modelId="{001CDB5E-186B-4DC7-AB7C-6E8C7EA8F7EF}" type="pres">
      <dgm:prSet presAssocID="{4909DC68-16B9-4067-8B23-56F411B688DB}" presName="parTx" presStyleLbl="revTx" presStyleIdx="1" presStyleCnt="6">
        <dgm:presLayoutVars>
          <dgm:chMax val="0"/>
          <dgm:chPref val="0"/>
        </dgm:presLayoutVars>
      </dgm:prSet>
      <dgm:spPr/>
    </dgm:pt>
    <dgm:pt modelId="{1789206E-BD66-486E-AA6A-94940D6E320E}" type="pres">
      <dgm:prSet presAssocID="{9ABCC61E-DD54-44A3-8FE2-3C767E0135E3}" presName="sibTrans" presStyleCnt="0"/>
      <dgm:spPr/>
    </dgm:pt>
    <dgm:pt modelId="{59A6CA7A-3461-4C57-BD91-37BAC84D986F}" type="pres">
      <dgm:prSet presAssocID="{0E98B067-0B80-45D9-A9CD-919FAF60024D}" presName="compNode" presStyleCnt="0"/>
      <dgm:spPr/>
    </dgm:pt>
    <dgm:pt modelId="{D37D66D3-98C7-490D-B2BC-4509D4E0F657}" type="pres">
      <dgm:prSet presAssocID="{0E98B067-0B80-45D9-A9CD-919FAF60024D}" presName="bgRect" presStyleLbl="bgShp" presStyleIdx="2" presStyleCnt="6"/>
      <dgm:spPr/>
    </dgm:pt>
    <dgm:pt modelId="{DCAD6048-B603-4AF2-884C-2725C1AA84DF}" type="pres">
      <dgm:prSet presAssocID="{0E98B067-0B80-45D9-A9CD-919FAF60024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ketball"/>
        </a:ext>
      </dgm:extLst>
    </dgm:pt>
    <dgm:pt modelId="{7C0E1A48-BC63-4D2B-BA0C-E8297184A668}" type="pres">
      <dgm:prSet presAssocID="{0E98B067-0B80-45D9-A9CD-919FAF60024D}" presName="spaceRect" presStyleCnt="0"/>
      <dgm:spPr/>
    </dgm:pt>
    <dgm:pt modelId="{3E6CB7E2-BEA1-45AF-AB67-A345885C0167}" type="pres">
      <dgm:prSet presAssocID="{0E98B067-0B80-45D9-A9CD-919FAF60024D}" presName="parTx" presStyleLbl="revTx" presStyleIdx="2" presStyleCnt="6">
        <dgm:presLayoutVars>
          <dgm:chMax val="0"/>
          <dgm:chPref val="0"/>
        </dgm:presLayoutVars>
      </dgm:prSet>
      <dgm:spPr/>
    </dgm:pt>
    <dgm:pt modelId="{D8B190DA-0458-45AB-AD7C-BC42E9A5AE84}" type="pres">
      <dgm:prSet presAssocID="{B99EEAD9-3EF4-4F94-B2DC-3AF56E05BA38}" presName="sibTrans" presStyleCnt="0"/>
      <dgm:spPr/>
    </dgm:pt>
    <dgm:pt modelId="{DB59BA24-4490-4CCC-AB82-C5A7A43623B4}" type="pres">
      <dgm:prSet presAssocID="{D75BD155-E30C-46C8-81C7-611BE3123A25}" presName="compNode" presStyleCnt="0"/>
      <dgm:spPr/>
    </dgm:pt>
    <dgm:pt modelId="{DBEDC403-2FEC-46A5-AEF7-F448BE0AA122}" type="pres">
      <dgm:prSet presAssocID="{D75BD155-E30C-46C8-81C7-611BE3123A25}" presName="bgRect" presStyleLbl="bgShp" presStyleIdx="3" presStyleCnt="6"/>
      <dgm:spPr/>
    </dgm:pt>
    <dgm:pt modelId="{63692CDF-F398-48AB-B0E7-BAF7C0F98A68}" type="pres">
      <dgm:prSet presAssocID="{D75BD155-E30C-46C8-81C7-611BE3123A2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eball"/>
        </a:ext>
      </dgm:extLst>
    </dgm:pt>
    <dgm:pt modelId="{13562AED-9F06-400E-A0CC-5D4E841B9D77}" type="pres">
      <dgm:prSet presAssocID="{D75BD155-E30C-46C8-81C7-611BE3123A25}" presName="spaceRect" presStyleCnt="0"/>
      <dgm:spPr/>
    </dgm:pt>
    <dgm:pt modelId="{9B3E308F-C4B0-40C4-B20F-6CF68FA0E400}" type="pres">
      <dgm:prSet presAssocID="{D75BD155-E30C-46C8-81C7-611BE3123A25}" presName="parTx" presStyleLbl="revTx" presStyleIdx="3" presStyleCnt="6">
        <dgm:presLayoutVars>
          <dgm:chMax val="0"/>
          <dgm:chPref val="0"/>
        </dgm:presLayoutVars>
      </dgm:prSet>
      <dgm:spPr/>
    </dgm:pt>
    <dgm:pt modelId="{AD38AF6A-F1F3-4656-BC41-901637E84C2C}" type="pres">
      <dgm:prSet presAssocID="{907C7BF9-3099-44CD-816E-46A726CBC184}" presName="sibTrans" presStyleCnt="0"/>
      <dgm:spPr/>
    </dgm:pt>
    <dgm:pt modelId="{63E841BC-A8FF-40DA-9688-08424EBF9D0E}" type="pres">
      <dgm:prSet presAssocID="{3A801637-155A-48F7-AF2F-EC7BB54B35DC}" presName="compNode" presStyleCnt="0"/>
      <dgm:spPr/>
    </dgm:pt>
    <dgm:pt modelId="{A5CE5110-07F2-4B49-BDAE-8C57744F20E2}" type="pres">
      <dgm:prSet presAssocID="{3A801637-155A-48F7-AF2F-EC7BB54B35DC}" presName="bgRect" presStyleLbl="bgShp" presStyleIdx="4" presStyleCnt="6"/>
      <dgm:spPr/>
    </dgm:pt>
    <dgm:pt modelId="{10166753-CC6D-4F3F-8215-1511FC207C00}" type="pres">
      <dgm:prSet presAssocID="{3A801637-155A-48F7-AF2F-EC7BB54B35D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
        </a:ext>
      </dgm:extLst>
    </dgm:pt>
    <dgm:pt modelId="{B171C3A0-EA66-43D1-8F78-95CEB64C1714}" type="pres">
      <dgm:prSet presAssocID="{3A801637-155A-48F7-AF2F-EC7BB54B35DC}" presName="spaceRect" presStyleCnt="0"/>
      <dgm:spPr/>
    </dgm:pt>
    <dgm:pt modelId="{732D6907-0E7A-4017-BF54-51193A392785}" type="pres">
      <dgm:prSet presAssocID="{3A801637-155A-48F7-AF2F-EC7BB54B35DC}" presName="parTx" presStyleLbl="revTx" presStyleIdx="4" presStyleCnt="6">
        <dgm:presLayoutVars>
          <dgm:chMax val="0"/>
          <dgm:chPref val="0"/>
        </dgm:presLayoutVars>
      </dgm:prSet>
      <dgm:spPr/>
    </dgm:pt>
    <dgm:pt modelId="{3790CE6C-7634-4BB8-959F-9ADA067CAAFA}" type="pres">
      <dgm:prSet presAssocID="{C362ECC9-8783-44D7-857B-A8AD5ABA40FC}" presName="sibTrans" presStyleCnt="0"/>
      <dgm:spPr/>
    </dgm:pt>
    <dgm:pt modelId="{D4E2702E-B666-499D-842C-C9F051E5E6C7}" type="pres">
      <dgm:prSet presAssocID="{90DE8644-047A-4ECB-AB44-BC48D31FEFF9}" presName="compNode" presStyleCnt="0"/>
      <dgm:spPr/>
    </dgm:pt>
    <dgm:pt modelId="{84CAEA00-2AB8-4B2A-A35C-DC125E7BEF0D}" type="pres">
      <dgm:prSet presAssocID="{90DE8644-047A-4ECB-AB44-BC48D31FEFF9}" presName="bgRect" presStyleLbl="bgShp" presStyleIdx="5" presStyleCnt="6"/>
      <dgm:spPr/>
    </dgm:pt>
    <dgm:pt modelId="{3CC99726-2664-442E-B89B-38BA3F73326F}" type="pres">
      <dgm:prSet presAssocID="{90DE8644-047A-4ECB-AB44-BC48D31FEFF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otecting Hand"/>
        </a:ext>
      </dgm:extLst>
    </dgm:pt>
    <dgm:pt modelId="{B2D93E7A-5D0B-4558-AC67-6A849EC9C617}" type="pres">
      <dgm:prSet presAssocID="{90DE8644-047A-4ECB-AB44-BC48D31FEFF9}" presName="spaceRect" presStyleCnt="0"/>
      <dgm:spPr/>
    </dgm:pt>
    <dgm:pt modelId="{6745587A-DEF2-4B29-92BF-F781AAA95612}" type="pres">
      <dgm:prSet presAssocID="{90DE8644-047A-4ECB-AB44-BC48D31FEFF9}" presName="parTx" presStyleLbl="revTx" presStyleIdx="5" presStyleCnt="6">
        <dgm:presLayoutVars>
          <dgm:chMax val="0"/>
          <dgm:chPref val="0"/>
        </dgm:presLayoutVars>
      </dgm:prSet>
      <dgm:spPr/>
    </dgm:pt>
  </dgm:ptLst>
  <dgm:cxnLst>
    <dgm:cxn modelId="{56DF3A16-8FAA-4CE5-B13A-957627174937}" srcId="{4794A8DE-0D29-4536-97D4-88B1DD23E543}" destId="{0E98B067-0B80-45D9-A9CD-919FAF60024D}" srcOrd="2" destOrd="0" parTransId="{45075E20-E237-4313-BBAA-FB79B2FD1E73}" sibTransId="{B99EEAD9-3EF4-4F94-B2DC-3AF56E05BA38}"/>
    <dgm:cxn modelId="{7E09FA33-3BA9-4FEF-BC4F-A2AF127A38B5}" srcId="{4794A8DE-0D29-4536-97D4-88B1DD23E543}" destId="{90DE8644-047A-4ECB-AB44-BC48D31FEFF9}" srcOrd="5" destOrd="0" parTransId="{A799A1DD-68D4-4BC3-88F9-98F26F33F065}" sibTransId="{43EE3F43-5F5F-4C48-8AEB-2960F888157C}"/>
    <dgm:cxn modelId="{D9096A4A-424A-4E62-B0E8-E028B40D3017}" type="presOf" srcId="{D75BD155-E30C-46C8-81C7-611BE3123A25}" destId="{9B3E308F-C4B0-40C4-B20F-6CF68FA0E400}" srcOrd="0" destOrd="0" presId="urn:microsoft.com/office/officeart/2018/2/layout/IconVerticalSolidList"/>
    <dgm:cxn modelId="{727F074C-1AF2-4C09-AFCA-AD88FA2AF60B}" srcId="{4794A8DE-0D29-4536-97D4-88B1DD23E543}" destId="{D75BD155-E30C-46C8-81C7-611BE3123A25}" srcOrd="3" destOrd="0" parTransId="{F60B180A-CF7B-4CDE-9842-D1ACA2007DC5}" sibTransId="{907C7BF9-3099-44CD-816E-46A726CBC184}"/>
    <dgm:cxn modelId="{08B52373-E703-4FEF-8702-6FDAF109883F}" type="presOf" srcId="{4794A8DE-0D29-4536-97D4-88B1DD23E543}" destId="{74D4FEE9-E6FD-491F-8DCC-92E89EDAAECA}" srcOrd="0" destOrd="0" presId="urn:microsoft.com/office/officeart/2018/2/layout/IconVerticalSolidList"/>
    <dgm:cxn modelId="{91A54B55-BC78-481C-829B-11B61B8CA992}" type="presOf" srcId="{3A801637-155A-48F7-AF2F-EC7BB54B35DC}" destId="{732D6907-0E7A-4017-BF54-51193A392785}" srcOrd="0" destOrd="0" presId="urn:microsoft.com/office/officeart/2018/2/layout/IconVerticalSolidList"/>
    <dgm:cxn modelId="{CE825D8D-898B-4272-8AB7-F9D7AFF7170E}" srcId="{4794A8DE-0D29-4536-97D4-88B1DD23E543}" destId="{D12EC659-6C86-4AFA-85D0-A45B907DB203}" srcOrd="0" destOrd="0" parTransId="{2493D6BC-9473-4D11-BA88-1A3EED0A1B6A}" sibTransId="{1D2D287C-4C08-4443-9DB7-EB8C775C7983}"/>
    <dgm:cxn modelId="{BDF54294-FD97-44A0-B674-14F929B328D6}" type="presOf" srcId="{90DE8644-047A-4ECB-AB44-BC48D31FEFF9}" destId="{6745587A-DEF2-4B29-92BF-F781AAA95612}" srcOrd="0" destOrd="0" presId="urn:microsoft.com/office/officeart/2018/2/layout/IconVerticalSolidList"/>
    <dgm:cxn modelId="{10B7A4B5-F401-46C5-BCA6-CC0F1D9BDFFF}" srcId="{4794A8DE-0D29-4536-97D4-88B1DD23E543}" destId="{3A801637-155A-48F7-AF2F-EC7BB54B35DC}" srcOrd="4" destOrd="0" parTransId="{7EABD2EE-4463-4BEF-8496-E851E8601FA3}" sibTransId="{C362ECC9-8783-44D7-857B-A8AD5ABA40FC}"/>
    <dgm:cxn modelId="{1787F7B6-A2B1-4FDB-827C-F51C35445BA1}" type="presOf" srcId="{D12EC659-6C86-4AFA-85D0-A45B907DB203}" destId="{BDAAB7E5-D766-4A78-9AEB-2B6171D31095}" srcOrd="0" destOrd="0" presId="urn:microsoft.com/office/officeart/2018/2/layout/IconVerticalSolidList"/>
    <dgm:cxn modelId="{F3BEE2DC-287E-45E3-84D9-497DD39D9A36}" type="presOf" srcId="{0E98B067-0B80-45D9-A9CD-919FAF60024D}" destId="{3E6CB7E2-BEA1-45AF-AB67-A345885C0167}" srcOrd="0" destOrd="0" presId="urn:microsoft.com/office/officeart/2018/2/layout/IconVerticalSolidList"/>
    <dgm:cxn modelId="{14B0E0DE-47F9-449A-AFCA-FCAB9B1A8E53}" type="presOf" srcId="{4909DC68-16B9-4067-8B23-56F411B688DB}" destId="{001CDB5E-186B-4DC7-AB7C-6E8C7EA8F7EF}" srcOrd="0" destOrd="0" presId="urn:microsoft.com/office/officeart/2018/2/layout/IconVerticalSolidList"/>
    <dgm:cxn modelId="{3FC09DEF-697C-4D34-B78F-A4C8B9882519}" srcId="{4794A8DE-0D29-4536-97D4-88B1DD23E543}" destId="{4909DC68-16B9-4067-8B23-56F411B688DB}" srcOrd="1" destOrd="0" parTransId="{AB872395-740C-4BE6-9002-2F3F92477AA9}" sibTransId="{9ABCC61E-DD54-44A3-8FE2-3C767E0135E3}"/>
    <dgm:cxn modelId="{D00AB5A5-F8D4-46D0-A992-E2EFF36176EF}" type="presParOf" srcId="{74D4FEE9-E6FD-491F-8DCC-92E89EDAAECA}" destId="{5FC62067-EA86-47CE-83BE-E4F41EDE5B35}" srcOrd="0" destOrd="0" presId="urn:microsoft.com/office/officeart/2018/2/layout/IconVerticalSolidList"/>
    <dgm:cxn modelId="{51872218-3ECA-4146-B2E3-3D775388D2CB}" type="presParOf" srcId="{5FC62067-EA86-47CE-83BE-E4F41EDE5B35}" destId="{F0A1E90C-1AA8-436D-B254-8832EBE45C46}" srcOrd="0" destOrd="0" presId="urn:microsoft.com/office/officeart/2018/2/layout/IconVerticalSolidList"/>
    <dgm:cxn modelId="{95CC5E2E-2DE3-4084-9DBC-B9E2F6936C64}" type="presParOf" srcId="{5FC62067-EA86-47CE-83BE-E4F41EDE5B35}" destId="{8511EF42-3CC1-464C-8FE6-B88660BF835B}" srcOrd="1" destOrd="0" presId="urn:microsoft.com/office/officeart/2018/2/layout/IconVerticalSolidList"/>
    <dgm:cxn modelId="{7DB8A991-5D53-40F3-8A5B-76DFE0A32027}" type="presParOf" srcId="{5FC62067-EA86-47CE-83BE-E4F41EDE5B35}" destId="{B2634843-EBDF-43E7-83A2-715E2133793F}" srcOrd="2" destOrd="0" presId="urn:microsoft.com/office/officeart/2018/2/layout/IconVerticalSolidList"/>
    <dgm:cxn modelId="{ED68E4D0-722B-40AB-B9F3-90DF15BB47B5}" type="presParOf" srcId="{5FC62067-EA86-47CE-83BE-E4F41EDE5B35}" destId="{BDAAB7E5-D766-4A78-9AEB-2B6171D31095}" srcOrd="3" destOrd="0" presId="urn:microsoft.com/office/officeart/2018/2/layout/IconVerticalSolidList"/>
    <dgm:cxn modelId="{1026578C-3FE3-4E61-B3D5-22090537706A}" type="presParOf" srcId="{74D4FEE9-E6FD-491F-8DCC-92E89EDAAECA}" destId="{4C522E2A-1817-42BF-8F69-9B0244703A1B}" srcOrd="1" destOrd="0" presId="urn:microsoft.com/office/officeart/2018/2/layout/IconVerticalSolidList"/>
    <dgm:cxn modelId="{28D49EF5-BC53-4B55-BEA2-CEADFCB03E8A}" type="presParOf" srcId="{74D4FEE9-E6FD-491F-8DCC-92E89EDAAECA}" destId="{E3098BBD-945B-423E-BDF6-DC336E62E588}" srcOrd="2" destOrd="0" presId="urn:microsoft.com/office/officeart/2018/2/layout/IconVerticalSolidList"/>
    <dgm:cxn modelId="{C0BFD43F-2D7C-4821-BD6A-FB551C7F3D21}" type="presParOf" srcId="{E3098BBD-945B-423E-BDF6-DC336E62E588}" destId="{029BA4AD-5C3E-45F9-8B53-6562ABDB33FB}" srcOrd="0" destOrd="0" presId="urn:microsoft.com/office/officeart/2018/2/layout/IconVerticalSolidList"/>
    <dgm:cxn modelId="{64899C8B-FC79-4BCF-88BF-E64D37EBE6E5}" type="presParOf" srcId="{E3098BBD-945B-423E-BDF6-DC336E62E588}" destId="{6295D583-0237-4F33-B332-6BE129242A4E}" srcOrd="1" destOrd="0" presId="urn:microsoft.com/office/officeart/2018/2/layout/IconVerticalSolidList"/>
    <dgm:cxn modelId="{208C1521-2BAC-4B8B-8D90-6547981284AF}" type="presParOf" srcId="{E3098BBD-945B-423E-BDF6-DC336E62E588}" destId="{B6FBA532-6F16-40FD-BE4B-ED948634BDA0}" srcOrd="2" destOrd="0" presId="urn:microsoft.com/office/officeart/2018/2/layout/IconVerticalSolidList"/>
    <dgm:cxn modelId="{70D5F1DC-B4DE-426C-A429-8EB3DB89B546}" type="presParOf" srcId="{E3098BBD-945B-423E-BDF6-DC336E62E588}" destId="{001CDB5E-186B-4DC7-AB7C-6E8C7EA8F7EF}" srcOrd="3" destOrd="0" presId="urn:microsoft.com/office/officeart/2018/2/layout/IconVerticalSolidList"/>
    <dgm:cxn modelId="{4E2948B1-5EA1-429F-BC92-29CA90D66699}" type="presParOf" srcId="{74D4FEE9-E6FD-491F-8DCC-92E89EDAAECA}" destId="{1789206E-BD66-486E-AA6A-94940D6E320E}" srcOrd="3" destOrd="0" presId="urn:microsoft.com/office/officeart/2018/2/layout/IconVerticalSolidList"/>
    <dgm:cxn modelId="{6D37AADE-8DDA-4681-8F86-5D4F7E3E64C5}" type="presParOf" srcId="{74D4FEE9-E6FD-491F-8DCC-92E89EDAAECA}" destId="{59A6CA7A-3461-4C57-BD91-37BAC84D986F}" srcOrd="4" destOrd="0" presId="urn:microsoft.com/office/officeart/2018/2/layout/IconVerticalSolidList"/>
    <dgm:cxn modelId="{E83FE2F7-3CEB-4352-B111-B5691182549B}" type="presParOf" srcId="{59A6CA7A-3461-4C57-BD91-37BAC84D986F}" destId="{D37D66D3-98C7-490D-B2BC-4509D4E0F657}" srcOrd="0" destOrd="0" presId="urn:microsoft.com/office/officeart/2018/2/layout/IconVerticalSolidList"/>
    <dgm:cxn modelId="{2AE6251F-FE44-4520-957D-DFB4B9724433}" type="presParOf" srcId="{59A6CA7A-3461-4C57-BD91-37BAC84D986F}" destId="{DCAD6048-B603-4AF2-884C-2725C1AA84DF}" srcOrd="1" destOrd="0" presId="urn:microsoft.com/office/officeart/2018/2/layout/IconVerticalSolidList"/>
    <dgm:cxn modelId="{FFAD854D-A857-454E-B434-12C6F50279B5}" type="presParOf" srcId="{59A6CA7A-3461-4C57-BD91-37BAC84D986F}" destId="{7C0E1A48-BC63-4D2B-BA0C-E8297184A668}" srcOrd="2" destOrd="0" presId="urn:microsoft.com/office/officeart/2018/2/layout/IconVerticalSolidList"/>
    <dgm:cxn modelId="{0D6DAC2F-50F4-4B11-B9D0-A62026441938}" type="presParOf" srcId="{59A6CA7A-3461-4C57-BD91-37BAC84D986F}" destId="{3E6CB7E2-BEA1-45AF-AB67-A345885C0167}" srcOrd="3" destOrd="0" presId="urn:microsoft.com/office/officeart/2018/2/layout/IconVerticalSolidList"/>
    <dgm:cxn modelId="{7AA20000-A5C4-41EE-9536-F8B10E43DFF1}" type="presParOf" srcId="{74D4FEE9-E6FD-491F-8DCC-92E89EDAAECA}" destId="{D8B190DA-0458-45AB-AD7C-BC42E9A5AE84}" srcOrd="5" destOrd="0" presId="urn:microsoft.com/office/officeart/2018/2/layout/IconVerticalSolidList"/>
    <dgm:cxn modelId="{168FDD6E-1895-48AF-9C51-AD23F8B9F6C6}" type="presParOf" srcId="{74D4FEE9-E6FD-491F-8DCC-92E89EDAAECA}" destId="{DB59BA24-4490-4CCC-AB82-C5A7A43623B4}" srcOrd="6" destOrd="0" presId="urn:microsoft.com/office/officeart/2018/2/layout/IconVerticalSolidList"/>
    <dgm:cxn modelId="{B89B18D1-AFF3-4B93-B696-7A079D6FF51E}" type="presParOf" srcId="{DB59BA24-4490-4CCC-AB82-C5A7A43623B4}" destId="{DBEDC403-2FEC-46A5-AEF7-F448BE0AA122}" srcOrd="0" destOrd="0" presId="urn:microsoft.com/office/officeart/2018/2/layout/IconVerticalSolidList"/>
    <dgm:cxn modelId="{23A2AB49-4232-4B90-96C5-73313575E0DE}" type="presParOf" srcId="{DB59BA24-4490-4CCC-AB82-C5A7A43623B4}" destId="{63692CDF-F398-48AB-B0E7-BAF7C0F98A68}" srcOrd="1" destOrd="0" presId="urn:microsoft.com/office/officeart/2018/2/layout/IconVerticalSolidList"/>
    <dgm:cxn modelId="{8F68CCC7-82FA-4EDB-8CD0-71613089A1F8}" type="presParOf" srcId="{DB59BA24-4490-4CCC-AB82-C5A7A43623B4}" destId="{13562AED-9F06-400E-A0CC-5D4E841B9D77}" srcOrd="2" destOrd="0" presId="urn:microsoft.com/office/officeart/2018/2/layout/IconVerticalSolidList"/>
    <dgm:cxn modelId="{13532791-0608-42D4-98ED-B35A3A20DC21}" type="presParOf" srcId="{DB59BA24-4490-4CCC-AB82-C5A7A43623B4}" destId="{9B3E308F-C4B0-40C4-B20F-6CF68FA0E400}" srcOrd="3" destOrd="0" presId="urn:microsoft.com/office/officeart/2018/2/layout/IconVerticalSolidList"/>
    <dgm:cxn modelId="{14E9954D-106B-41C8-9210-A435E031456E}" type="presParOf" srcId="{74D4FEE9-E6FD-491F-8DCC-92E89EDAAECA}" destId="{AD38AF6A-F1F3-4656-BC41-901637E84C2C}" srcOrd="7" destOrd="0" presId="urn:microsoft.com/office/officeart/2018/2/layout/IconVerticalSolidList"/>
    <dgm:cxn modelId="{3B277C6B-CAE7-400C-848A-743B1510ACEF}" type="presParOf" srcId="{74D4FEE9-E6FD-491F-8DCC-92E89EDAAECA}" destId="{63E841BC-A8FF-40DA-9688-08424EBF9D0E}" srcOrd="8" destOrd="0" presId="urn:microsoft.com/office/officeart/2018/2/layout/IconVerticalSolidList"/>
    <dgm:cxn modelId="{4E09848C-3010-42D8-BDD7-053D87615A6C}" type="presParOf" srcId="{63E841BC-A8FF-40DA-9688-08424EBF9D0E}" destId="{A5CE5110-07F2-4B49-BDAE-8C57744F20E2}" srcOrd="0" destOrd="0" presId="urn:microsoft.com/office/officeart/2018/2/layout/IconVerticalSolidList"/>
    <dgm:cxn modelId="{2BF6535A-17FD-4799-9022-104A95212E5E}" type="presParOf" srcId="{63E841BC-A8FF-40DA-9688-08424EBF9D0E}" destId="{10166753-CC6D-4F3F-8215-1511FC207C00}" srcOrd="1" destOrd="0" presId="urn:microsoft.com/office/officeart/2018/2/layout/IconVerticalSolidList"/>
    <dgm:cxn modelId="{334BEC6B-B842-416F-8324-00A2EA9CE40D}" type="presParOf" srcId="{63E841BC-A8FF-40DA-9688-08424EBF9D0E}" destId="{B171C3A0-EA66-43D1-8F78-95CEB64C1714}" srcOrd="2" destOrd="0" presId="urn:microsoft.com/office/officeart/2018/2/layout/IconVerticalSolidList"/>
    <dgm:cxn modelId="{72486F8B-BF41-4A9A-9D7C-F90AC3C19DBF}" type="presParOf" srcId="{63E841BC-A8FF-40DA-9688-08424EBF9D0E}" destId="{732D6907-0E7A-4017-BF54-51193A392785}" srcOrd="3" destOrd="0" presId="urn:microsoft.com/office/officeart/2018/2/layout/IconVerticalSolidList"/>
    <dgm:cxn modelId="{B70A967D-F001-42A9-879D-A2F8368D6FF1}" type="presParOf" srcId="{74D4FEE9-E6FD-491F-8DCC-92E89EDAAECA}" destId="{3790CE6C-7634-4BB8-959F-9ADA067CAAFA}" srcOrd="9" destOrd="0" presId="urn:microsoft.com/office/officeart/2018/2/layout/IconVerticalSolidList"/>
    <dgm:cxn modelId="{690B02EA-4AA2-4B89-A4F3-F70C87675AA3}" type="presParOf" srcId="{74D4FEE9-E6FD-491F-8DCC-92E89EDAAECA}" destId="{D4E2702E-B666-499D-842C-C9F051E5E6C7}" srcOrd="10" destOrd="0" presId="urn:microsoft.com/office/officeart/2018/2/layout/IconVerticalSolidList"/>
    <dgm:cxn modelId="{3EAD2166-1848-45EE-B710-2911429BE820}" type="presParOf" srcId="{D4E2702E-B666-499D-842C-C9F051E5E6C7}" destId="{84CAEA00-2AB8-4B2A-A35C-DC125E7BEF0D}" srcOrd="0" destOrd="0" presId="urn:microsoft.com/office/officeart/2018/2/layout/IconVerticalSolidList"/>
    <dgm:cxn modelId="{B3F52D71-BB7E-43AF-AF35-19FE4CEB0157}" type="presParOf" srcId="{D4E2702E-B666-499D-842C-C9F051E5E6C7}" destId="{3CC99726-2664-442E-B89B-38BA3F73326F}" srcOrd="1" destOrd="0" presId="urn:microsoft.com/office/officeart/2018/2/layout/IconVerticalSolidList"/>
    <dgm:cxn modelId="{A2149518-EB8E-477E-9FC7-E4D814021450}" type="presParOf" srcId="{D4E2702E-B666-499D-842C-C9F051E5E6C7}" destId="{B2D93E7A-5D0B-4558-AC67-6A849EC9C617}" srcOrd="2" destOrd="0" presId="urn:microsoft.com/office/officeart/2018/2/layout/IconVerticalSolidList"/>
    <dgm:cxn modelId="{08D7EFD7-66B6-46EE-80BC-245E7ADFDE2D}" type="presParOf" srcId="{D4E2702E-B666-499D-842C-C9F051E5E6C7}" destId="{6745587A-DEF2-4B29-92BF-F781AAA956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1E7-1EF1-4232-90F1-00CCD2659BFF}">
      <dsp:nvSpPr>
        <dsp:cNvPr id="0" name=""/>
        <dsp:cNvSpPr/>
      </dsp:nvSpPr>
      <dsp:spPr>
        <a:xfrm>
          <a:off x="0" y="499"/>
          <a:ext cx="96181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3C4F5-7284-4FA7-BC11-899C7BDF7277}">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Monday to Thursday evenings.</a:t>
          </a:r>
          <a:endParaRPr lang="en-US" sz="2500" kern="1200"/>
        </a:p>
      </dsp:txBody>
      <dsp:txXfrm>
        <a:off x="0" y="499"/>
        <a:ext cx="9618133" cy="818496"/>
      </dsp:txXfrm>
    </dsp:sp>
    <dsp:sp modelId="{BC0A613F-A589-47AC-A1B7-4091729625FD}">
      <dsp:nvSpPr>
        <dsp:cNvPr id="0" name=""/>
        <dsp:cNvSpPr/>
      </dsp:nvSpPr>
      <dsp:spPr>
        <a:xfrm>
          <a:off x="0" y="818996"/>
          <a:ext cx="96181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49B0F-B6C6-4D77-B52A-7AED646FDAB5}">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4.00pm to 6.15pm.</a:t>
          </a:r>
          <a:endParaRPr lang="en-US" sz="2500" kern="1200"/>
        </a:p>
      </dsp:txBody>
      <dsp:txXfrm>
        <a:off x="0" y="818996"/>
        <a:ext cx="9618133" cy="818496"/>
      </dsp:txXfrm>
    </dsp:sp>
    <dsp:sp modelId="{03296986-5EDE-441C-ACB8-515A8493A9D2}">
      <dsp:nvSpPr>
        <dsp:cNvPr id="0" name=""/>
        <dsp:cNvSpPr/>
      </dsp:nvSpPr>
      <dsp:spPr>
        <a:xfrm>
          <a:off x="0" y="1637492"/>
          <a:ext cx="96181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C8E7-C585-4D0F-B2A9-114406BC67F4}">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€3 per evening, pay on Way2Pay – Email marie</a:t>
          </a:r>
          <a:r>
            <a:rPr lang="en-IE" sz="2500" kern="1200">
              <a:latin typeface="Calibri" panose="020F0502020204030204"/>
            </a:rPr>
            <a:t>.coffey@</a:t>
          </a:r>
          <a:r>
            <a:rPr lang="en-IE" sz="2500" kern="1200"/>
            <a:t>borrisokanecc.ie </a:t>
          </a:r>
          <a:endParaRPr lang="en-US" sz="2500" kern="1200"/>
        </a:p>
      </dsp:txBody>
      <dsp:txXfrm>
        <a:off x="0" y="1637492"/>
        <a:ext cx="9618133" cy="818496"/>
      </dsp:txXfrm>
    </dsp:sp>
    <dsp:sp modelId="{48075700-0BAF-4010-BC4F-0EB01F064A18}">
      <dsp:nvSpPr>
        <dsp:cNvPr id="0" name=""/>
        <dsp:cNvSpPr/>
      </dsp:nvSpPr>
      <dsp:spPr>
        <a:xfrm>
          <a:off x="0" y="2455989"/>
          <a:ext cx="96181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BCD5-47DD-4D28-AC65-571BF2251CC1}">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Extra study at home. </a:t>
          </a:r>
          <a:endParaRPr lang="en-US" sz="2500" kern="1200"/>
        </a:p>
      </dsp:txBody>
      <dsp:txXfrm>
        <a:off x="0" y="2455989"/>
        <a:ext cx="9618133" cy="818496"/>
      </dsp:txXfrm>
    </dsp:sp>
    <dsp:sp modelId="{4154DD08-6A19-4B00-BBD5-2FA8D007D58F}">
      <dsp:nvSpPr>
        <dsp:cNvPr id="0" name=""/>
        <dsp:cNvSpPr/>
      </dsp:nvSpPr>
      <dsp:spPr>
        <a:xfrm>
          <a:off x="0" y="3274485"/>
          <a:ext cx="96181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C2BCF-D67C-4932-B82E-CBD2B4CC797A}">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2-3 hours per school night in total as year progresses.</a:t>
          </a:r>
          <a:endParaRPr lang="en-US" sz="2500" kern="1200"/>
        </a:p>
      </dsp:txBody>
      <dsp:txXfrm>
        <a:off x="0" y="3274485"/>
        <a:ext cx="9618133"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ED3A8-0F88-4865-89CD-3FEE9C0B7912}">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Each student must complete a minimum of one CBA in each subject and short course</a:t>
          </a:r>
          <a:endParaRPr lang="en-US" sz="1700" kern="1200"/>
        </a:p>
      </dsp:txBody>
      <dsp:txXfrm>
        <a:off x="26377" y="26377"/>
        <a:ext cx="6646626" cy="847812"/>
      </dsp:txXfrm>
    </dsp:sp>
    <dsp:sp modelId="{96DDFD6D-9965-4802-9733-C6FEAC556DA1}">
      <dsp:nvSpPr>
        <dsp:cNvPr id="0" name=""/>
        <dsp:cNvSpPr/>
      </dsp:nvSpPr>
      <dsp:spPr>
        <a:xfrm>
          <a:off x="644414" y="1064305"/>
          <a:ext cx="7694506" cy="900566"/>
        </a:xfrm>
        <a:prstGeom prst="roundRect">
          <a:avLst>
            <a:gd name="adj" fmla="val 10000"/>
          </a:avLst>
        </a:prstGeom>
        <a:solidFill>
          <a:schemeClr val="accent2">
            <a:hueOff val="2041924"/>
            <a:satOff val="0"/>
            <a:lumOff val="-5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Students taking the junior cycle final examinations in 2025 will not be required to complete Assessment Tasks for the relevant subjects.</a:t>
          </a:r>
          <a:endParaRPr lang="en-US" sz="1700" kern="1200"/>
        </a:p>
      </dsp:txBody>
      <dsp:txXfrm>
        <a:off x="670791" y="1090682"/>
        <a:ext cx="6411969" cy="847812"/>
      </dsp:txXfrm>
    </dsp:sp>
    <dsp:sp modelId="{4456134E-212E-4003-81A0-0EC90CBB2751}">
      <dsp:nvSpPr>
        <dsp:cNvPr id="0" name=""/>
        <dsp:cNvSpPr/>
      </dsp:nvSpPr>
      <dsp:spPr>
        <a:xfrm>
          <a:off x="1279211" y="2128610"/>
          <a:ext cx="7694506" cy="900566"/>
        </a:xfrm>
        <a:prstGeom prst="roundRect">
          <a:avLst>
            <a:gd name="adj" fmla="val 10000"/>
          </a:avLst>
        </a:prstGeom>
        <a:solidFill>
          <a:schemeClr val="accent2">
            <a:hueOff val="4083848"/>
            <a:satOff val="0"/>
            <a:lumOff val="-10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E" sz="1700" kern="1200"/>
            <a:t>The grade descriptor awarded for these subjects will be based on the examination paper only.</a:t>
          </a:r>
          <a:endParaRPr lang="en-US" sz="1700" kern="1200"/>
        </a:p>
      </dsp:txBody>
      <dsp:txXfrm>
        <a:off x="1305588" y="2154987"/>
        <a:ext cx="6421587" cy="847812"/>
      </dsp:txXfrm>
    </dsp:sp>
    <dsp:sp modelId="{52BD19ED-81C8-4810-9402-4DDB678142F0}">
      <dsp:nvSpPr>
        <dsp:cNvPr id="0" name=""/>
        <dsp:cNvSpPr/>
      </dsp:nvSpPr>
      <dsp:spPr>
        <a:xfrm>
          <a:off x="1923626" y="3192915"/>
          <a:ext cx="7694506" cy="900566"/>
        </a:xfrm>
        <a:prstGeom prst="roundRect">
          <a:avLst>
            <a:gd name="adj" fmla="val 10000"/>
          </a:avLst>
        </a:prstGeom>
        <a:solidFill>
          <a:schemeClr val="accent2">
            <a:hueOff val="6125771"/>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Exam Papers – teachers are ordering papers at the moment for JC Subjects. </a:t>
          </a:r>
        </a:p>
      </dsp:txBody>
      <dsp:txXfrm>
        <a:off x="1950003" y="3219292"/>
        <a:ext cx="6411969" cy="847812"/>
      </dsp:txXfrm>
    </dsp:sp>
    <dsp:sp modelId="{3B7AE2EE-B6F2-4417-8E23-73C91E8C3B48}">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40846" y="689751"/>
        <a:ext cx="321951" cy="440489"/>
      </dsp:txXfrm>
    </dsp:sp>
    <dsp:sp modelId="{D4BD3F1B-63FA-4D32-B888-BDA4A0F1BA18}">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2938993"/>
            <a:satOff val="-34596"/>
            <a:lumOff val="-2674"/>
            <a:alphaOff val="0"/>
          </a:schemeClr>
        </a:solidFill>
        <a:ln w="12700" cap="flat" cmpd="sng" algn="ctr">
          <a:solidFill>
            <a:schemeClr val="accent2">
              <a:tint val="40000"/>
              <a:alpha val="90000"/>
              <a:hueOff val="2938993"/>
              <a:satOff val="-34596"/>
              <a:lumOff val="-26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885261" y="1754057"/>
        <a:ext cx="321951" cy="440489"/>
      </dsp:txXfrm>
    </dsp:sp>
    <dsp:sp modelId="{52F7E091-A0C7-4678-9DFE-26D3811624B6}">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5877986"/>
            <a:satOff val="-69191"/>
            <a:lumOff val="-5349"/>
            <a:alphaOff val="0"/>
          </a:schemeClr>
        </a:solidFill>
        <a:ln w="12700" cap="flat" cmpd="sng" algn="ctr">
          <a:solidFill>
            <a:schemeClr val="accent2">
              <a:tint val="40000"/>
              <a:alpha val="90000"/>
              <a:hueOff val="5877986"/>
              <a:satOff val="-69191"/>
              <a:lumOff val="-53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520058" y="2818362"/>
        <a:ext cx="321951" cy="440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1E90C-1AA8-436D-B254-8832EBE45C46}">
      <dsp:nvSpPr>
        <dsp:cNvPr id="0" name=""/>
        <dsp:cNvSpPr/>
      </dsp:nvSpPr>
      <dsp:spPr>
        <a:xfrm>
          <a:off x="0" y="1502"/>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EF42-3CC1-464C-8FE6-B88660BF835B}">
      <dsp:nvSpPr>
        <dsp:cNvPr id="0" name=""/>
        <dsp:cNvSpPr/>
      </dsp:nvSpPr>
      <dsp:spPr>
        <a:xfrm>
          <a:off x="193697" y="145575"/>
          <a:ext cx="352177" cy="352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AAB7E5-D766-4A78-9AEB-2B6171D31095}">
      <dsp:nvSpPr>
        <dsp:cNvPr id="0" name=""/>
        <dsp:cNvSpPr/>
      </dsp:nvSpPr>
      <dsp:spPr>
        <a:xfrm>
          <a:off x="739572" y="1502"/>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44550">
            <a:lnSpc>
              <a:spcPct val="90000"/>
            </a:lnSpc>
            <a:spcBef>
              <a:spcPct val="0"/>
            </a:spcBef>
            <a:spcAft>
              <a:spcPct val="35000"/>
            </a:spcAft>
            <a:buNone/>
          </a:pPr>
          <a:r>
            <a:rPr lang="en-IE" sz="1900" kern="1200"/>
            <a:t>Permission to take part in activities – Note in Journal to be signed pg 46</a:t>
          </a:r>
          <a:endParaRPr lang="en-US" sz="1900" kern="1200"/>
        </a:p>
      </dsp:txBody>
      <dsp:txXfrm>
        <a:off x="739572" y="1502"/>
        <a:ext cx="9776027" cy="640322"/>
      </dsp:txXfrm>
    </dsp:sp>
    <dsp:sp modelId="{029BA4AD-5C3E-45F9-8B53-6562ABDB33FB}">
      <dsp:nvSpPr>
        <dsp:cNvPr id="0" name=""/>
        <dsp:cNvSpPr/>
      </dsp:nvSpPr>
      <dsp:spPr>
        <a:xfrm>
          <a:off x="0" y="801905"/>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5D583-0237-4F33-B332-6BE129242A4E}">
      <dsp:nvSpPr>
        <dsp:cNvPr id="0" name=""/>
        <dsp:cNvSpPr/>
      </dsp:nvSpPr>
      <dsp:spPr>
        <a:xfrm>
          <a:off x="193697" y="945978"/>
          <a:ext cx="352177" cy="352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CDB5E-186B-4DC7-AB7C-6E8C7EA8F7EF}">
      <dsp:nvSpPr>
        <dsp:cNvPr id="0" name=""/>
        <dsp:cNvSpPr/>
      </dsp:nvSpPr>
      <dsp:spPr>
        <a:xfrm>
          <a:off x="739572" y="801905"/>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44550">
            <a:lnSpc>
              <a:spcPct val="90000"/>
            </a:lnSpc>
            <a:spcBef>
              <a:spcPct val="0"/>
            </a:spcBef>
            <a:spcAft>
              <a:spcPct val="35000"/>
            </a:spcAft>
            <a:buNone/>
          </a:pPr>
          <a:r>
            <a:rPr lang="en-IE" sz="1900" kern="1200"/>
            <a:t>Basketball, Hurling, Soccer, Camogie, Badminton, Football, Rugby</a:t>
          </a:r>
          <a:endParaRPr lang="en-US" sz="1900" kern="1200"/>
        </a:p>
      </dsp:txBody>
      <dsp:txXfrm>
        <a:off x="739572" y="801905"/>
        <a:ext cx="9776027" cy="640322"/>
      </dsp:txXfrm>
    </dsp:sp>
    <dsp:sp modelId="{D37D66D3-98C7-490D-B2BC-4509D4E0F657}">
      <dsp:nvSpPr>
        <dsp:cNvPr id="0" name=""/>
        <dsp:cNvSpPr/>
      </dsp:nvSpPr>
      <dsp:spPr>
        <a:xfrm>
          <a:off x="0" y="1602308"/>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D6048-B603-4AF2-884C-2725C1AA84DF}">
      <dsp:nvSpPr>
        <dsp:cNvPr id="0" name=""/>
        <dsp:cNvSpPr/>
      </dsp:nvSpPr>
      <dsp:spPr>
        <a:xfrm>
          <a:off x="193697" y="1746381"/>
          <a:ext cx="352177" cy="352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CB7E2-BEA1-45AF-AB67-A345885C0167}">
      <dsp:nvSpPr>
        <dsp:cNvPr id="0" name=""/>
        <dsp:cNvSpPr/>
      </dsp:nvSpPr>
      <dsp:spPr>
        <a:xfrm>
          <a:off x="739572" y="1602308"/>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44550">
            <a:lnSpc>
              <a:spcPct val="90000"/>
            </a:lnSpc>
            <a:spcBef>
              <a:spcPct val="0"/>
            </a:spcBef>
            <a:spcAft>
              <a:spcPct val="35000"/>
            </a:spcAft>
            <a:buNone/>
          </a:pPr>
          <a:r>
            <a:rPr lang="en-IE" sz="1900" kern="1200"/>
            <a:t>First years play basketball blitz at lunchtime</a:t>
          </a:r>
          <a:endParaRPr lang="en-US" sz="1900" kern="1200"/>
        </a:p>
      </dsp:txBody>
      <dsp:txXfrm>
        <a:off x="739572" y="1602308"/>
        <a:ext cx="9776027" cy="640322"/>
      </dsp:txXfrm>
    </dsp:sp>
    <dsp:sp modelId="{DBEDC403-2FEC-46A5-AEF7-F448BE0AA122}">
      <dsp:nvSpPr>
        <dsp:cNvPr id="0" name=""/>
        <dsp:cNvSpPr/>
      </dsp:nvSpPr>
      <dsp:spPr>
        <a:xfrm>
          <a:off x="0" y="2402711"/>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92CDF-F398-48AB-B0E7-BAF7C0F98A68}">
      <dsp:nvSpPr>
        <dsp:cNvPr id="0" name=""/>
        <dsp:cNvSpPr/>
      </dsp:nvSpPr>
      <dsp:spPr>
        <a:xfrm>
          <a:off x="193697" y="2546784"/>
          <a:ext cx="352177" cy="352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E308F-C4B0-40C4-B20F-6CF68FA0E400}">
      <dsp:nvSpPr>
        <dsp:cNvPr id="0" name=""/>
        <dsp:cNvSpPr/>
      </dsp:nvSpPr>
      <dsp:spPr>
        <a:xfrm>
          <a:off x="739572" y="2402711"/>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44550">
            <a:lnSpc>
              <a:spcPct val="90000"/>
            </a:lnSpc>
            <a:spcBef>
              <a:spcPct val="0"/>
            </a:spcBef>
            <a:spcAft>
              <a:spcPct val="35000"/>
            </a:spcAft>
            <a:buNone/>
          </a:pPr>
          <a:r>
            <a:rPr lang="en-IE" sz="1900" kern="1200"/>
            <a:t>Helmets required for hurling at all times, hurling on the grass. </a:t>
          </a:r>
          <a:endParaRPr lang="en-US" sz="1900" kern="1200"/>
        </a:p>
      </dsp:txBody>
      <dsp:txXfrm>
        <a:off x="739572" y="2402711"/>
        <a:ext cx="9776027" cy="640322"/>
      </dsp:txXfrm>
    </dsp:sp>
    <dsp:sp modelId="{A5CE5110-07F2-4B49-BDAE-8C57744F20E2}">
      <dsp:nvSpPr>
        <dsp:cNvPr id="0" name=""/>
        <dsp:cNvSpPr/>
      </dsp:nvSpPr>
      <dsp:spPr>
        <a:xfrm>
          <a:off x="0" y="3203114"/>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66753-CC6D-4F3F-8215-1511FC207C00}">
      <dsp:nvSpPr>
        <dsp:cNvPr id="0" name=""/>
        <dsp:cNvSpPr/>
      </dsp:nvSpPr>
      <dsp:spPr>
        <a:xfrm>
          <a:off x="193697" y="3347187"/>
          <a:ext cx="352177" cy="3521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2D6907-0E7A-4017-BF54-51193A392785}">
      <dsp:nvSpPr>
        <dsp:cNvPr id="0" name=""/>
        <dsp:cNvSpPr/>
      </dsp:nvSpPr>
      <dsp:spPr>
        <a:xfrm>
          <a:off x="739572" y="3203114"/>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44550">
            <a:lnSpc>
              <a:spcPct val="90000"/>
            </a:lnSpc>
            <a:spcBef>
              <a:spcPct val="0"/>
            </a:spcBef>
            <a:spcAft>
              <a:spcPct val="35000"/>
            </a:spcAft>
            <a:buNone/>
          </a:pPr>
          <a:r>
            <a:rPr lang="en-IE" sz="1900" kern="1200"/>
            <a:t>Walkway used by students at breaks</a:t>
          </a:r>
          <a:endParaRPr lang="en-US" sz="1900" kern="1200"/>
        </a:p>
      </dsp:txBody>
      <dsp:txXfrm>
        <a:off x="739572" y="3203114"/>
        <a:ext cx="9776027" cy="640322"/>
      </dsp:txXfrm>
    </dsp:sp>
    <dsp:sp modelId="{84CAEA00-2AB8-4B2A-A35C-DC125E7BEF0D}">
      <dsp:nvSpPr>
        <dsp:cNvPr id="0" name=""/>
        <dsp:cNvSpPr/>
      </dsp:nvSpPr>
      <dsp:spPr>
        <a:xfrm>
          <a:off x="0" y="4003517"/>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99726-2664-442E-B89B-38BA3F73326F}">
      <dsp:nvSpPr>
        <dsp:cNvPr id="0" name=""/>
        <dsp:cNvSpPr/>
      </dsp:nvSpPr>
      <dsp:spPr>
        <a:xfrm>
          <a:off x="193697" y="4147590"/>
          <a:ext cx="352177" cy="3521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45587A-DEF2-4B29-92BF-F781AAA95612}">
      <dsp:nvSpPr>
        <dsp:cNvPr id="0" name=""/>
        <dsp:cNvSpPr/>
      </dsp:nvSpPr>
      <dsp:spPr>
        <a:xfrm>
          <a:off x="739572" y="4003517"/>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44550">
            <a:lnSpc>
              <a:spcPct val="90000"/>
            </a:lnSpc>
            <a:spcBef>
              <a:spcPct val="0"/>
            </a:spcBef>
            <a:spcAft>
              <a:spcPct val="35000"/>
            </a:spcAft>
            <a:buNone/>
          </a:pPr>
          <a:r>
            <a:rPr lang="en-IE" sz="1900" b="1" kern="1200"/>
            <a:t>Positive Behaviour is very important </a:t>
          </a:r>
          <a:r>
            <a:rPr lang="en-IE" sz="1900" kern="1200"/>
            <a:t>(trips, matches away etc) </a:t>
          </a:r>
          <a:endParaRPr lang="en-US" sz="1900" kern="1200"/>
        </a:p>
      </dsp:txBody>
      <dsp:txXfrm>
        <a:off x="739572" y="4003517"/>
        <a:ext cx="9776027" cy="6403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30/09/2025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Records – behaviour, attendance.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8CA4F8-2530-FA4C-A939-CBD14C9E3355}" type="slidenum">
              <a:rPr lang="en-IE" altLang="en-US"/>
              <a:pPr/>
              <a:t>14</a:t>
            </a:fld>
            <a:endParaRPr lang="en-IE" altLang="en-US"/>
          </a:p>
        </p:txBody>
      </p:sp>
    </p:spTree>
    <p:extLst>
      <p:ext uri="{BB962C8B-B14F-4D97-AF65-F5344CB8AC3E}">
        <p14:creationId xmlns:p14="http://schemas.microsoft.com/office/powerpoint/2010/main" val="11025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No runners. If looks like runners then no. No canvas footwear.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8F1CA2-AF5F-0749-B76B-70DD3113528C}" type="slidenum">
              <a:rPr lang="en-IE" altLang="en-US"/>
              <a:pPr/>
              <a:t>22</a:t>
            </a:fld>
            <a:endParaRPr lang="en-IE" altLang="en-US"/>
          </a:p>
        </p:txBody>
      </p:sp>
    </p:spTree>
    <p:extLst>
      <p:ext uri="{BB962C8B-B14F-4D97-AF65-F5344CB8AC3E}">
        <p14:creationId xmlns:p14="http://schemas.microsoft.com/office/powerpoint/2010/main" val="20448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Review of Code of Behaviour two years ago - charters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3AA441-D9A2-C343-BB24-2A6852E707BC}" type="slidenum">
              <a:rPr lang="en-IE" altLang="en-US"/>
              <a:pPr/>
              <a:t>24</a:t>
            </a:fld>
            <a:endParaRPr lang="en-IE" altLang="en-US"/>
          </a:p>
        </p:txBody>
      </p:sp>
    </p:spTree>
    <p:extLst>
      <p:ext uri="{BB962C8B-B14F-4D97-AF65-F5344CB8AC3E}">
        <p14:creationId xmlns:p14="http://schemas.microsoft.com/office/powerpoint/2010/main" val="19675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26</a:t>
            </a:fld>
            <a:endParaRPr lang="en-IE" altLang="en-US"/>
          </a:p>
        </p:txBody>
      </p:sp>
    </p:spTree>
    <p:extLst>
      <p:ext uri="{BB962C8B-B14F-4D97-AF65-F5344CB8AC3E}">
        <p14:creationId xmlns:p14="http://schemas.microsoft.com/office/powerpoint/2010/main" val="136518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Mobile phones</a:t>
            </a:r>
          </a:p>
          <a:p>
            <a:pPr eaLnBrk="1" hangingPunct="1">
              <a:spcBef>
                <a:spcPct val="0"/>
              </a:spcBef>
            </a:pPr>
            <a:endParaRPr lang="en-IE" altLang="en-US"/>
          </a:p>
          <a:p>
            <a:pPr eaLnBrk="1" hangingPunct="1">
              <a:spcBef>
                <a:spcPct val="0"/>
              </a:spcBef>
            </a:pPr>
            <a:r>
              <a:rPr lang="en-IE" altLang="en-US"/>
              <a:t>Social networking websites – Bebo, Facebook.</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929EAD-0885-EC42-9BE1-421CAF690E48}" type="slidenum">
              <a:rPr lang="en-IE" altLang="en-US"/>
              <a:pPr/>
              <a:t>30</a:t>
            </a:fld>
            <a:endParaRPr lang="en-IE" altLang="en-US"/>
          </a:p>
        </p:txBody>
      </p:sp>
    </p:spTree>
    <p:extLst>
      <p:ext uri="{BB962C8B-B14F-4D97-AF65-F5344CB8AC3E}">
        <p14:creationId xmlns:p14="http://schemas.microsoft.com/office/powerpoint/2010/main" val="30408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30/09/2025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CEFAE976-93F1-4D94-BDCA-EA3674B2B8B7}" type="datetimeFigureOut">
              <a:rPr lang="en-IE" smtClean="0"/>
              <a:t>30/09/2025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30/09/2025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30/09/2025</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Borrisokane Community College</a:t>
            </a:r>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borrisokanecc.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C1D4-8B44-4DDF-6F38-47F7B0036431}"/>
              </a:ext>
            </a:extLst>
          </p:cNvPr>
          <p:cNvSpPr>
            <a:spLocks noGrp="1"/>
          </p:cNvSpPr>
          <p:nvPr>
            <p:ph type="title"/>
          </p:nvPr>
        </p:nvSpPr>
        <p:spPr/>
        <p:txBody>
          <a:bodyPr>
            <a:normAutofit fontScale="90000"/>
          </a:bodyPr>
          <a:lstStyle/>
          <a:p>
            <a:r>
              <a:rPr lang="en-US" sz="4800">
                <a:cs typeface="Calibri"/>
              </a:rPr>
              <a:t>Coláiste </a:t>
            </a:r>
            <a:r>
              <a:rPr lang="en-US" sz="4800" err="1">
                <a:cs typeface="Calibri"/>
              </a:rPr>
              <a:t>Pobail</a:t>
            </a:r>
            <a:r>
              <a:rPr lang="en-US" sz="4800">
                <a:cs typeface="Calibri"/>
              </a:rPr>
              <a:t> </a:t>
            </a:r>
            <a:r>
              <a:rPr lang="en-US" sz="4800" err="1">
                <a:cs typeface="Calibri"/>
              </a:rPr>
              <a:t>Buiríos</a:t>
            </a:r>
            <a:r>
              <a:rPr lang="en-US" sz="4800">
                <a:cs typeface="Calibri"/>
              </a:rPr>
              <a:t> Uí </a:t>
            </a:r>
            <a:r>
              <a:rPr lang="en-US" sz="4800" err="1">
                <a:cs typeface="Calibri"/>
              </a:rPr>
              <a:t>Chéin</a:t>
            </a:r>
            <a:endParaRPr lang="en-US" sz="4800">
              <a:cs typeface="Calibri"/>
            </a:endParaRPr>
          </a:p>
        </p:txBody>
      </p:sp>
      <p:sp>
        <p:nvSpPr>
          <p:cNvPr id="3" name="Content Placeholder 2">
            <a:extLst>
              <a:ext uri="{FF2B5EF4-FFF2-40B4-BE49-F238E27FC236}">
                <a16:creationId xmlns:a16="http://schemas.microsoft.com/office/drawing/2014/main" id="{7CAFDEAE-DFA4-F22F-1EEC-AC67354C60D7}"/>
              </a:ext>
            </a:extLst>
          </p:cNvPr>
          <p:cNvSpPr>
            <a:spLocks noGrp="1"/>
          </p:cNvSpPr>
          <p:nvPr>
            <p:ph idx="1"/>
          </p:nvPr>
        </p:nvSpPr>
        <p:spPr>
          <a:xfrm>
            <a:off x="1566631" y="1267097"/>
            <a:ext cx="8789313" cy="5057782"/>
          </a:xfrm>
        </p:spPr>
        <p:txBody>
          <a:bodyPr vert="horz" lIns="91440" tIns="45720" rIns="91440" bIns="45720" rtlCol="0" anchor="t">
            <a:normAutofit lnSpcReduction="10000"/>
          </a:bodyPr>
          <a:lstStyle/>
          <a:p>
            <a:pPr marL="0" indent="0" algn="ctr">
              <a:buNone/>
            </a:pPr>
            <a:endParaRPr lang="en-US" sz="5800"/>
          </a:p>
          <a:p>
            <a:pPr marL="0" indent="0" algn="ctr">
              <a:buNone/>
            </a:pPr>
            <a:r>
              <a:rPr lang="en-US" sz="4600" err="1"/>
              <a:t>Borrisokane</a:t>
            </a:r>
            <a:r>
              <a:rPr lang="en-US" sz="4600"/>
              <a:t> Community College</a:t>
            </a:r>
          </a:p>
          <a:p>
            <a:pPr marL="0" indent="0" algn="ctr">
              <a:buNone/>
            </a:pPr>
            <a:endParaRPr lang="en-US"/>
          </a:p>
          <a:p>
            <a:pPr marL="0" indent="0" algn="ctr">
              <a:buNone/>
            </a:pPr>
            <a:r>
              <a:rPr lang="en-US"/>
              <a:t>1st Year Parent Information Evening</a:t>
            </a:r>
          </a:p>
          <a:p>
            <a:endParaRPr lang="en-US"/>
          </a:p>
          <a:p>
            <a:endParaRPr lang="en-US"/>
          </a:p>
          <a:p>
            <a:r>
              <a:rPr lang="en-US"/>
              <a:t>Ms. Paula Molloy</a:t>
            </a:r>
          </a:p>
          <a:p>
            <a:r>
              <a:rPr lang="en-US"/>
              <a:t>Ms. Caitríona Maher</a:t>
            </a:r>
          </a:p>
          <a:p>
            <a:r>
              <a:rPr lang="en-US"/>
              <a:t>Ms. Davina Fogarty</a:t>
            </a:r>
          </a:p>
        </p:txBody>
      </p:sp>
    </p:spTree>
    <p:extLst>
      <p:ext uri="{BB962C8B-B14F-4D97-AF65-F5344CB8AC3E}">
        <p14:creationId xmlns:p14="http://schemas.microsoft.com/office/powerpoint/2010/main" val="91250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4BA9-EB84-9120-7131-21E284258852}"/>
              </a:ext>
            </a:extLst>
          </p:cNvPr>
          <p:cNvSpPr>
            <a:spLocks noGrp="1"/>
          </p:cNvSpPr>
          <p:nvPr>
            <p:ph type="title"/>
          </p:nvPr>
        </p:nvSpPr>
        <p:spPr>
          <a:xfrm>
            <a:off x="2464091" y="0"/>
            <a:ext cx="6763991" cy="1320800"/>
          </a:xfrm>
        </p:spPr>
        <p:txBody>
          <a:bodyPr>
            <a:normAutofit/>
          </a:bodyPr>
          <a:lstStyle/>
          <a:p>
            <a:pPr>
              <a:lnSpc>
                <a:spcPct val="90000"/>
              </a:lnSpc>
            </a:pPr>
            <a:r>
              <a:rPr lang="en-US" sz="3600"/>
              <a:t>Monthly assessments / Term tests:</a:t>
            </a:r>
          </a:p>
        </p:txBody>
      </p:sp>
      <p:sp>
        <p:nvSpPr>
          <p:cNvPr id="3" name="Content Placeholder 2">
            <a:extLst>
              <a:ext uri="{FF2B5EF4-FFF2-40B4-BE49-F238E27FC236}">
                <a16:creationId xmlns:a16="http://schemas.microsoft.com/office/drawing/2014/main" id="{363404F0-9C5A-0533-5905-DD20B3C3F6E3}"/>
              </a:ext>
            </a:extLst>
          </p:cNvPr>
          <p:cNvSpPr>
            <a:spLocks noGrp="1"/>
          </p:cNvSpPr>
          <p:nvPr>
            <p:ph idx="1"/>
          </p:nvPr>
        </p:nvSpPr>
        <p:spPr>
          <a:xfrm>
            <a:off x="1097748" y="1687624"/>
            <a:ext cx="5239990" cy="3880773"/>
          </a:xfrm>
        </p:spPr>
        <p:txBody>
          <a:bodyPr vert="horz" lIns="91440" tIns="45720" rIns="91440" bIns="45720" rtlCol="0" anchor="t">
            <a:normAutofit/>
          </a:bodyPr>
          <a:lstStyle/>
          <a:p>
            <a:endParaRPr lang="en-US"/>
          </a:p>
          <a:p>
            <a:r>
              <a:rPr lang="en-US"/>
              <a:t>Regular Assessments by subject teachers recorded on </a:t>
            </a:r>
            <a:r>
              <a:rPr lang="en-US" err="1"/>
              <a:t>Vsware</a:t>
            </a:r>
            <a:r>
              <a:rPr lang="en-US"/>
              <a:t>. </a:t>
            </a:r>
            <a:endParaRPr lang="en-US">
              <a:ea typeface="Calibri"/>
              <a:cs typeface="Calibri"/>
            </a:endParaRPr>
          </a:p>
          <a:p>
            <a:r>
              <a:rPr lang="en-US"/>
              <a:t>Formative feedback with results January, March &amp; June</a:t>
            </a:r>
          </a:p>
          <a:p>
            <a:pPr marL="0" indent="0">
              <a:buNone/>
            </a:pPr>
            <a:endParaRPr lang="en-US"/>
          </a:p>
        </p:txBody>
      </p:sp>
      <p:pic>
        <p:nvPicPr>
          <p:cNvPr id="14" name="Picture 13">
            <a:extLst>
              <a:ext uri="{FF2B5EF4-FFF2-40B4-BE49-F238E27FC236}">
                <a16:creationId xmlns:a16="http://schemas.microsoft.com/office/drawing/2014/main" id="{73EB403C-0AD7-2DB2-278B-9ADA3AF1BC93}"/>
              </a:ext>
            </a:extLst>
          </p:cNvPr>
          <p:cNvPicPr>
            <a:picLocks noChangeAspect="1"/>
          </p:cNvPicPr>
          <p:nvPr/>
        </p:nvPicPr>
        <p:blipFill>
          <a:blip r:embed="rId2"/>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240318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439056"/>
            <a:ext cx="4809879" cy="5296114"/>
          </a:xfrm>
        </p:spPr>
        <p:txBody>
          <a:bodyPr>
            <a:noAutofit/>
          </a:bodyPr>
          <a:lstStyle/>
          <a:p>
            <a:r>
              <a:rPr lang="en-US" sz="2100" b="1"/>
              <a:t>All Junior Cycle classes have Guidance Related Learning classes.</a:t>
            </a:r>
          </a:p>
          <a:p>
            <a:endParaRPr lang="en-US" sz="700" b="1"/>
          </a:p>
          <a:p>
            <a:r>
              <a:rPr lang="en-US" sz="2100" b="1"/>
              <a:t>All Senior Cycle classes have a weekly Career Guidance class and can take part in trips to Colleges and Apprenticeship </a:t>
            </a:r>
            <a:r>
              <a:rPr lang="en-US" sz="2100" b="1" err="1"/>
              <a:t>centres</a:t>
            </a:r>
            <a:r>
              <a:rPr lang="en-US" sz="2100" b="1"/>
              <a:t>. </a:t>
            </a:r>
          </a:p>
          <a:p>
            <a:endParaRPr lang="en-US" sz="800" b="1"/>
          </a:p>
          <a:p>
            <a:r>
              <a:rPr lang="en-US" sz="2100" b="1"/>
              <a:t>Provide one-to-one personal, academic and career support.</a:t>
            </a:r>
          </a:p>
          <a:p>
            <a:endParaRPr lang="en-US" sz="800" b="1"/>
          </a:p>
          <a:p>
            <a:r>
              <a:rPr lang="en-US" sz="2100" b="1"/>
              <a:t>Parents &amp; Guardians are welcome to get in contact and can also avail of our Guidance page on the school website which has info on courses, apprenticeships, LC points and Open Days etc.</a:t>
            </a:r>
          </a:p>
          <a:p>
            <a:endParaRPr lang="en-US" sz="2100" b="1"/>
          </a:p>
        </p:txBody>
      </p:sp>
      <p:sp>
        <p:nvSpPr>
          <p:cNvPr id="3" name="TextBox 2">
            <a:extLst>
              <a:ext uri="{FF2B5EF4-FFF2-40B4-BE49-F238E27FC236}">
                <a16:creationId xmlns:a16="http://schemas.microsoft.com/office/drawing/2014/main" id="{76BF46E2-215C-C35E-2547-88909A0F2BA5}"/>
              </a:ext>
            </a:extLst>
          </p:cNvPr>
          <p:cNvSpPr txBox="1"/>
          <p:nvPr/>
        </p:nvSpPr>
        <p:spPr>
          <a:xfrm>
            <a:off x="2214349" y="340773"/>
            <a:ext cx="8799393" cy="584775"/>
          </a:xfrm>
          <a:prstGeom prst="rect">
            <a:avLst/>
          </a:prstGeom>
          <a:noFill/>
        </p:spPr>
        <p:txBody>
          <a:bodyPr wrap="square" lIns="91440" tIns="45720" rIns="91440" bIns="45720" anchor="t">
            <a:spAutoFit/>
          </a:bodyPr>
          <a:lstStyle/>
          <a:p>
            <a:r>
              <a:rPr lang="en-US" sz="3200" b="1">
                <a:solidFill>
                  <a:schemeClr val="bg1"/>
                </a:solidFill>
              </a:rPr>
              <a:t>The Guidance Dept at BCC.</a:t>
            </a:r>
            <a:endParaRPr lang="en-US" sz="3200" b="1">
              <a:solidFill>
                <a:schemeClr val="bg1"/>
              </a:solidFill>
              <a:ea typeface="Calibri"/>
              <a:cs typeface="Calibri"/>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4809879" y="1936678"/>
            <a:ext cx="7382121" cy="3649485"/>
          </a:xfrm>
          <a:prstGeom prst="rect">
            <a:avLst/>
          </a:prstGeom>
        </p:spPr>
      </p:pic>
    </p:spTree>
    <p:extLst>
      <p:ext uri="{BB962C8B-B14F-4D97-AF65-F5344CB8AC3E}">
        <p14:creationId xmlns:p14="http://schemas.microsoft.com/office/powerpoint/2010/main" val="164907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BABA-70D6-D365-8E82-AB546333D8EB}"/>
              </a:ext>
            </a:extLst>
          </p:cNvPr>
          <p:cNvSpPr>
            <a:spLocks noGrp="1"/>
          </p:cNvSpPr>
          <p:nvPr>
            <p:ph type="title"/>
          </p:nvPr>
        </p:nvSpPr>
        <p:spPr/>
        <p:txBody>
          <a:bodyPr>
            <a:normAutofit fontScale="90000"/>
          </a:bodyPr>
          <a:lstStyle/>
          <a:p>
            <a:r>
              <a:rPr lang="en-US">
                <a:cs typeface="Calibri"/>
              </a:rPr>
              <a:t>Option Subjects- Rotations</a:t>
            </a:r>
            <a:endParaRPr lang="en-US"/>
          </a:p>
        </p:txBody>
      </p:sp>
      <p:sp>
        <p:nvSpPr>
          <p:cNvPr id="3" name="Content Placeholder 2">
            <a:extLst>
              <a:ext uri="{FF2B5EF4-FFF2-40B4-BE49-F238E27FC236}">
                <a16:creationId xmlns:a16="http://schemas.microsoft.com/office/drawing/2014/main" id="{ABC46B46-0B6A-6B86-BCEB-04C4141596A5}"/>
              </a:ext>
            </a:extLst>
          </p:cNvPr>
          <p:cNvSpPr>
            <a:spLocks noGrp="1"/>
          </p:cNvSpPr>
          <p:nvPr>
            <p:ph idx="1"/>
          </p:nvPr>
        </p:nvSpPr>
        <p:spPr/>
        <p:txBody>
          <a:bodyPr>
            <a:normAutofit/>
          </a:bodyPr>
          <a:lstStyle/>
          <a:p>
            <a:r>
              <a:rPr lang="en-US"/>
              <a:t>Options are rotating every 3 weeks- some classes will get to experience certain subjects twice/3 times.</a:t>
            </a:r>
          </a:p>
          <a:p>
            <a:r>
              <a:rPr lang="en-US"/>
              <a:t>Next rotation – Monday 6</a:t>
            </a:r>
            <a:r>
              <a:rPr lang="en-US" baseline="30000"/>
              <a:t>th</a:t>
            </a:r>
            <a:r>
              <a:rPr lang="en-US"/>
              <a:t> October.</a:t>
            </a:r>
          </a:p>
          <a:p>
            <a:r>
              <a:rPr lang="en-US"/>
              <a:t>1</a:t>
            </a:r>
            <a:r>
              <a:rPr lang="en-US" baseline="30000"/>
              <a:t>st</a:t>
            </a:r>
            <a:r>
              <a:rPr lang="en-US"/>
              <a:t> Year Options online meeting Tues 6</a:t>
            </a:r>
            <a:r>
              <a:rPr lang="en-US" baseline="30000"/>
              <a:t>th</a:t>
            </a:r>
            <a:r>
              <a:rPr lang="en-US"/>
              <a:t> Jan (subject options will be sent out after this meeting on </a:t>
            </a:r>
            <a:r>
              <a:rPr lang="en-US" err="1"/>
              <a:t>VSWare</a:t>
            </a:r>
            <a:r>
              <a:rPr lang="en-US"/>
              <a:t> – ensure you have login)</a:t>
            </a:r>
          </a:p>
          <a:p>
            <a:r>
              <a:rPr lang="en-US"/>
              <a:t>1</a:t>
            </a:r>
            <a:r>
              <a:rPr lang="en-US" baseline="30000"/>
              <a:t>st</a:t>
            </a:r>
            <a:r>
              <a:rPr lang="en-US"/>
              <a:t> Year Parent/Student/Teacher Meeting Thurs 8</a:t>
            </a:r>
            <a:r>
              <a:rPr lang="en-US" baseline="30000"/>
              <a:t>th</a:t>
            </a:r>
            <a:r>
              <a:rPr lang="en-US"/>
              <a:t> Jan</a:t>
            </a:r>
          </a:p>
          <a:p>
            <a:r>
              <a:rPr lang="en-US"/>
              <a:t>Select in mid January, to commence selected options in late Jan</a:t>
            </a:r>
          </a:p>
        </p:txBody>
      </p:sp>
    </p:spTree>
    <p:extLst>
      <p:ext uri="{BB962C8B-B14F-4D97-AF65-F5344CB8AC3E}">
        <p14:creationId xmlns:p14="http://schemas.microsoft.com/office/powerpoint/2010/main" val="41628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81200" y="381000"/>
            <a:ext cx="8229600" cy="1143000"/>
          </a:xfrm>
        </p:spPr>
        <p:txBody>
          <a:bodyPr/>
          <a:lstStyle/>
          <a:p>
            <a:pPr algn="ctr" eaLnBrk="1" hangingPunct="1"/>
            <a:r>
              <a:rPr lang="en-US" altLang="en-US"/>
              <a:t>Year Head: Ms. Fogarty</a:t>
            </a:r>
          </a:p>
        </p:txBody>
      </p:sp>
      <p:sp>
        <p:nvSpPr>
          <p:cNvPr id="14339" name="Rectangle 3"/>
          <p:cNvSpPr>
            <a:spLocks noGrp="1" noRot="1" noChangeArrowheads="1"/>
          </p:cNvSpPr>
          <p:nvPr>
            <p:ph idx="1"/>
          </p:nvPr>
        </p:nvSpPr>
        <p:spPr>
          <a:xfrm>
            <a:off x="2860040" y="1447801"/>
            <a:ext cx="8763000" cy="4389437"/>
          </a:xfrm>
        </p:spPr>
        <p:txBody>
          <a:bodyPr>
            <a:normAutofit fontScale="92500" lnSpcReduction="10000"/>
          </a:bodyPr>
          <a:lstStyle/>
          <a:p>
            <a:pPr marL="0" indent="0">
              <a:buNone/>
            </a:pPr>
            <a:r>
              <a:rPr lang="en-US" altLang="en-US"/>
              <a:t>			</a:t>
            </a:r>
          </a:p>
          <a:p>
            <a:pPr eaLnBrk="1" hangingPunct="1"/>
            <a:r>
              <a:rPr lang="en-US" altLang="en-US" b="1"/>
              <a:t>Leader</a:t>
            </a:r>
            <a:r>
              <a:rPr lang="en-US" altLang="en-US"/>
              <a:t> of Teaching and Learning focusing on First Year. </a:t>
            </a:r>
          </a:p>
          <a:p>
            <a:pPr eaLnBrk="1" hangingPunct="1"/>
            <a:r>
              <a:rPr lang="en-US" altLang="en-US" b="1"/>
              <a:t>Support</a:t>
            </a:r>
            <a:r>
              <a:rPr lang="en-US" altLang="en-US"/>
              <a:t> students and parents throughout the school year.</a:t>
            </a:r>
          </a:p>
          <a:p>
            <a:pPr eaLnBrk="1" hangingPunct="1"/>
            <a:r>
              <a:rPr lang="en-US" altLang="en-US" b="1"/>
              <a:t>Monitoring </a:t>
            </a:r>
            <a:r>
              <a:rPr lang="en-US" altLang="en-US"/>
              <a:t>the attendance, punctuality and engagement of each student.</a:t>
            </a:r>
          </a:p>
          <a:p>
            <a:pPr eaLnBrk="1" hangingPunct="1"/>
            <a:r>
              <a:rPr lang="en-US" altLang="en-US"/>
              <a:t>Monitoring uniform (</a:t>
            </a:r>
            <a:r>
              <a:rPr lang="en-US" altLang="en-US" b="1"/>
              <a:t>including PE uniform</a:t>
            </a:r>
            <a:r>
              <a:rPr lang="en-US" altLang="en-US"/>
              <a:t>)</a:t>
            </a:r>
          </a:p>
          <a:p>
            <a:pPr eaLnBrk="1" hangingPunct="1"/>
            <a:r>
              <a:rPr lang="en-US" altLang="en-US"/>
              <a:t>Ensuring that students adhere to the code of behavior and behave in a </a:t>
            </a:r>
            <a:r>
              <a:rPr lang="en-US" altLang="en-US" b="1"/>
              <a:t>positive</a:t>
            </a:r>
            <a:r>
              <a:rPr lang="en-US" altLang="en-US"/>
              <a:t> manner in line with the ethos of our school.</a:t>
            </a:r>
          </a:p>
          <a:p>
            <a:pPr eaLnBrk="1" hangingPunct="1"/>
            <a:r>
              <a:rPr lang="en-US" altLang="en-US"/>
              <a:t>Active </a:t>
            </a:r>
            <a:r>
              <a:rPr lang="en-US" altLang="en-US" b="1"/>
              <a:t>communication</a:t>
            </a:r>
            <a:r>
              <a:rPr lang="en-US" altLang="en-US"/>
              <a:t> is very important. </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981200" y="87086"/>
            <a:ext cx="8229600" cy="1143000"/>
          </a:xfrm>
        </p:spPr>
        <p:txBody>
          <a:bodyPr/>
          <a:lstStyle/>
          <a:p>
            <a:pPr algn="ctr" eaLnBrk="1" hangingPunct="1"/>
            <a:r>
              <a:rPr lang="en-US" altLang="en-US"/>
              <a:t>School Journal</a:t>
            </a:r>
          </a:p>
        </p:txBody>
      </p:sp>
      <p:sp>
        <p:nvSpPr>
          <p:cNvPr id="19459" name="Rectangle 3"/>
          <p:cNvSpPr>
            <a:spLocks noGrp="1" noRot="1" noChangeArrowheads="1"/>
          </p:cNvSpPr>
          <p:nvPr>
            <p:ph idx="1"/>
          </p:nvPr>
        </p:nvSpPr>
        <p:spPr>
          <a:xfrm>
            <a:off x="2197922" y="1838092"/>
            <a:ext cx="8539976" cy="5019908"/>
          </a:xfrm>
        </p:spPr>
        <p:txBody>
          <a:bodyPr vert="horz" lIns="91440" tIns="45720" rIns="91440" bIns="45720" rtlCol="0" anchor="t">
            <a:normAutofit fontScale="92500" lnSpcReduction="20000"/>
          </a:bodyPr>
          <a:lstStyle/>
          <a:p>
            <a:pPr>
              <a:lnSpc>
                <a:spcPct val="90000"/>
              </a:lnSpc>
            </a:pPr>
            <a:r>
              <a:rPr lang="en-US" altLang="en-US"/>
              <a:t>Allows vital </a:t>
            </a:r>
            <a:r>
              <a:rPr lang="en-US" altLang="en-US" b="1">
                <a:solidFill>
                  <a:schemeClr val="accent1"/>
                </a:solidFill>
              </a:rPr>
              <a:t>communication</a:t>
            </a:r>
            <a:r>
              <a:rPr lang="en-US" altLang="en-US"/>
              <a:t> between teachers and parents. </a:t>
            </a:r>
            <a:endParaRPr lang="en-US"/>
          </a:p>
          <a:p>
            <a:pPr>
              <a:lnSpc>
                <a:spcPct val="90000"/>
              </a:lnSpc>
            </a:pPr>
            <a:r>
              <a:rPr lang="en-US" altLang="en-US"/>
              <a:t>Parents can see where they need to </a:t>
            </a:r>
            <a:r>
              <a:rPr lang="en-US" altLang="en-US" b="1">
                <a:solidFill>
                  <a:srgbClr val="FF0000"/>
                </a:solidFill>
              </a:rPr>
              <a:t>provide support</a:t>
            </a:r>
            <a:r>
              <a:rPr lang="en-US" altLang="en-US"/>
              <a:t> for their child. </a:t>
            </a:r>
            <a:endParaRPr lang="en-US"/>
          </a:p>
          <a:p>
            <a:pPr eaLnBrk="1" hangingPunct="1">
              <a:lnSpc>
                <a:spcPct val="90000"/>
              </a:lnSpc>
            </a:pPr>
            <a:r>
              <a:rPr lang="en-US" altLang="en-US"/>
              <a:t>Helps students to write down important </a:t>
            </a:r>
            <a:r>
              <a:rPr lang="en-US" altLang="en-US" b="1">
                <a:solidFill>
                  <a:schemeClr val="accent1"/>
                </a:solidFill>
              </a:rPr>
              <a:t>reminders</a:t>
            </a:r>
            <a:r>
              <a:rPr lang="en-US" altLang="en-US"/>
              <a:t>. </a:t>
            </a:r>
          </a:p>
          <a:p>
            <a:pPr eaLnBrk="1" hangingPunct="1">
              <a:lnSpc>
                <a:spcPct val="90000"/>
              </a:lnSpc>
            </a:pPr>
            <a:r>
              <a:rPr lang="en-US" altLang="en-US"/>
              <a:t>Provides detailed information in relation to the Code of behavior and important school policies </a:t>
            </a:r>
          </a:p>
          <a:p>
            <a:pPr marL="0" indent="0">
              <a:lnSpc>
                <a:spcPct val="90000"/>
              </a:lnSpc>
              <a:buNone/>
            </a:pPr>
            <a:r>
              <a:rPr lang="en-US" altLang="en-US"/>
              <a:t>	e.g. </a:t>
            </a:r>
            <a:r>
              <a:rPr lang="en-US" altLang="en-US" b="1" i="1" err="1">
                <a:solidFill>
                  <a:schemeClr val="accent1"/>
                </a:solidFill>
              </a:rPr>
              <a:t>Bí</a:t>
            </a:r>
            <a:r>
              <a:rPr lang="en-US" altLang="en-US" b="1" i="1">
                <a:solidFill>
                  <a:schemeClr val="accent1"/>
                </a:solidFill>
              </a:rPr>
              <a:t> </a:t>
            </a:r>
            <a:r>
              <a:rPr lang="en-US" altLang="en-US" b="1" i="1" err="1">
                <a:solidFill>
                  <a:schemeClr val="accent1"/>
                </a:solidFill>
              </a:rPr>
              <a:t>Cineálta</a:t>
            </a:r>
            <a:r>
              <a:rPr lang="en-US" altLang="en-US">
                <a:solidFill>
                  <a:schemeClr val="accent1"/>
                </a:solidFill>
              </a:rPr>
              <a:t>, </a:t>
            </a:r>
            <a:r>
              <a:rPr lang="en-US" altLang="en-US" b="1" i="1">
                <a:solidFill>
                  <a:schemeClr val="accent1"/>
                </a:solidFill>
              </a:rPr>
              <a:t>Acceptable Use Policy,</a:t>
            </a:r>
            <a:r>
              <a:rPr lang="en-US" altLang="en-US">
                <a:solidFill>
                  <a:schemeClr val="accent1"/>
                </a:solidFill>
              </a:rPr>
              <a:t> </a:t>
            </a:r>
          </a:p>
          <a:p>
            <a:pPr marL="0" indent="0">
              <a:lnSpc>
                <a:spcPct val="90000"/>
              </a:lnSpc>
              <a:buNone/>
            </a:pPr>
            <a:r>
              <a:rPr lang="en-US" altLang="en-US" b="1" i="1">
                <a:solidFill>
                  <a:schemeClr val="accent1"/>
                </a:solidFill>
              </a:rPr>
              <a:t>     Student Rights and Responsibilities</a:t>
            </a:r>
            <a:r>
              <a:rPr lang="en-US" altLang="en-US">
                <a:solidFill>
                  <a:schemeClr val="accent1"/>
                </a:solidFill>
              </a:rPr>
              <a:t> </a:t>
            </a:r>
            <a:r>
              <a:rPr lang="en-US" altLang="en-US"/>
              <a:t>etc. </a:t>
            </a:r>
            <a:endParaRPr lang="en-US"/>
          </a:p>
          <a:p>
            <a:pPr eaLnBrk="1" hangingPunct="1">
              <a:lnSpc>
                <a:spcPct val="90000"/>
              </a:lnSpc>
            </a:pPr>
            <a:r>
              <a:rPr lang="en-US" altLang="en-US"/>
              <a:t>Parents should check the journal </a:t>
            </a:r>
            <a:r>
              <a:rPr lang="en-US" altLang="en-US" b="1">
                <a:solidFill>
                  <a:schemeClr val="accent1"/>
                </a:solidFill>
              </a:rPr>
              <a:t>daily.</a:t>
            </a:r>
          </a:p>
          <a:p>
            <a:pPr>
              <a:lnSpc>
                <a:spcPct val="90000"/>
              </a:lnSpc>
            </a:pPr>
            <a:r>
              <a:rPr lang="en-US" altLang="en-US"/>
              <a:t>Sign each week </a:t>
            </a:r>
            <a:r>
              <a:rPr lang="en-US" altLang="en-US">
                <a:solidFill>
                  <a:srgbClr val="404040"/>
                </a:solidFill>
              </a:rPr>
              <a:t>so that </a:t>
            </a:r>
            <a:r>
              <a:rPr lang="en-US" altLang="en-US"/>
              <a:t>regular checks take place.  </a:t>
            </a:r>
          </a:p>
          <a:p>
            <a:pPr eaLnBrk="1" hangingPunct="1">
              <a:lnSpc>
                <a:spcPct val="90000"/>
              </a:lnSpc>
            </a:pPr>
            <a:r>
              <a:rPr lang="en-US" altLang="en-US" b="1">
                <a:solidFill>
                  <a:schemeClr val="accent1"/>
                </a:solidFill>
              </a:rPr>
              <a:t>Study tips, Revision Points, Setting Targets </a:t>
            </a:r>
            <a:r>
              <a:rPr lang="en-US" altLang="en-US">
                <a:solidFill>
                  <a:schemeClr val="accent1"/>
                </a:solidFill>
              </a:rPr>
              <a:t>and </a:t>
            </a:r>
            <a:r>
              <a:rPr lang="en-US" altLang="en-US" b="1">
                <a:solidFill>
                  <a:schemeClr val="accent1"/>
                </a:solidFill>
              </a:rPr>
              <a:t>Goals</a:t>
            </a:r>
          </a:p>
          <a:p>
            <a:pPr>
              <a:lnSpc>
                <a:spcPct val="90000"/>
              </a:lnSpc>
            </a:pPr>
            <a:r>
              <a:rPr lang="en-US" altLang="en-US" b="1">
                <a:solidFill>
                  <a:schemeClr val="accent1"/>
                </a:solidFill>
              </a:rPr>
              <a:t>Page 46 – extra curricular activities – please sign</a:t>
            </a:r>
          </a:p>
          <a:p>
            <a:pPr>
              <a:lnSpc>
                <a:spcPct val="90000"/>
              </a:lnSpc>
              <a:buNone/>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02280" y="401320"/>
            <a:ext cx="8229600" cy="742950"/>
          </a:xfrm>
        </p:spPr>
        <p:txBody>
          <a:bodyPr>
            <a:normAutofit/>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3002280" y="1579880"/>
            <a:ext cx="8382000" cy="4876800"/>
          </a:xfrm>
        </p:spPr>
        <p:txBody>
          <a:bodyPr vert="horz" lIns="91440" tIns="45720" rIns="91440" bIns="45720" rtlCol="0" anchor="t">
            <a:normAutofit fontScale="92500" lnSpcReduction="10000"/>
          </a:bodyPr>
          <a:lstStyle/>
          <a:p>
            <a:pPr eaLnBrk="1" hangingPunct="1"/>
            <a:r>
              <a:rPr lang="en-US" altLang="en-US" b="1">
                <a:solidFill>
                  <a:schemeClr val="accent1"/>
                </a:solidFill>
              </a:rPr>
              <a:t>Attendance</a:t>
            </a:r>
            <a:r>
              <a:rPr lang="en-US" altLang="en-US" b="1"/>
              <a:t> </a:t>
            </a:r>
            <a:r>
              <a:rPr lang="en-US" altLang="en-US"/>
              <a:t>is key to success in school. Please </a:t>
            </a:r>
            <a:r>
              <a:rPr lang="en-US" altLang="en-US" b="1">
                <a:solidFill>
                  <a:schemeClr val="accent1"/>
                </a:solidFill>
              </a:rPr>
              <a:t>encourage</a:t>
            </a:r>
            <a:r>
              <a:rPr lang="en-US" altLang="en-US">
                <a:solidFill>
                  <a:schemeClr val="accent1"/>
                </a:solidFill>
              </a:rPr>
              <a:t> </a:t>
            </a:r>
            <a:r>
              <a:rPr lang="en-US" altLang="en-US"/>
              <a:t>this with your children. </a:t>
            </a:r>
          </a:p>
          <a:p>
            <a:pPr eaLnBrk="1" hangingPunct="1"/>
            <a:r>
              <a:rPr lang="en-US" altLang="en-US"/>
              <a:t>When absent – find out what was covered in class and complete homework – Use </a:t>
            </a:r>
            <a:r>
              <a:rPr lang="en-US" altLang="en-US" b="1">
                <a:solidFill>
                  <a:schemeClr val="accent1"/>
                </a:solidFill>
              </a:rPr>
              <a:t>Teams/Homework Buddy.</a:t>
            </a:r>
            <a:endParaRPr lang="en-US" altLang="en-US">
              <a:solidFill>
                <a:schemeClr val="accent1"/>
              </a:solidFill>
            </a:endParaRPr>
          </a:p>
          <a:p>
            <a:pPr eaLnBrk="1" hangingPunct="1"/>
            <a:r>
              <a:rPr lang="en-US" altLang="en-US"/>
              <a:t>A note explaining absence/late must be sent into the school </a:t>
            </a:r>
            <a:r>
              <a:rPr lang="en-US" altLang="en-US">
                <a:solidFill>
                  <a:srgbClr val="FF0000"/>
                </a:solidFill>
              </a:rPr>
              <a:t>via </a:t>
            </a:r>
            <a:r>
              <a:rPr lang="en-US" altLang="en-US" err="1">
                <a:solidFill>
                  <a:srgbClr val="FF0000"/>
                </a:solidFill>
              </a:rPr>
              <a:t>VSWare</a:t>
            </a:r>
            <a:r>
              <a:rPr lang="en-US" altLang="en-US" b="1">
                <a:solidFill>
                  <a:srgbClr val="FF0000"/>
                </a:solidFill>
              </a:rPr>
              <a:t> </a:t>
            </a:r>
            <a:r>
              <a:rPr lang="en-US" altLang="en-US"/>
              <a:t>. Please be mindful of category of comment. Sign out if leaving the school during the day. Late if arriving late.</a:t>
            </a:r>
          </a:p>
          <a:p>
            <a:pPr eaLnBrk="1" hangingPunct="1"/>
            <a:r>
              <a:rPr lang="en-US" altLang="en-US"/>
              <a:t>TUSLA – over 20 days absent.</a:t>
            </a:r>
          </a:p>
          <a:p>
            <a:pPr eaLnBrk="1" hangingPunct="1"/>
            <a:r>
              <a:rPr lang="en-US" altLang="en-US"/>
              <a:t>Medical certificate or reason given if possible</a:t>
            </a:r>
          </a:p>
          <a:p>
            <a:pPr eaLnBrk="1" hangingPunct="1"/>
            <a:r>
              <a:rPr lang="en-US" altLang="en-US"/>
              <a:t>Please </a:t>
            </a:r>
            <a:r>
              <a:rPr lang="en-US" altLang="en-US" b="1">
                <a:solidFill>
                  <a:schemeClr val="accent1"/>
                </a:solidFill>
              </a:rPr>
              <a:t>do not share</a:t>
            </a:r>
            <a:r>
              <a:rPr lang="en-US" altLang="en-US"/>
              <a:t> your </a:t>
            </a:r>
            <a:r>
              <a:rPr lang="en-US" altLang="en-US" err="1"/>
              <a:t>VSWare</a:t>
            </a:r>
            <a:r>
              <a:rPr lang="en-US" altLang="en-US"/>
              <a:t> password with your child.</a:t>
            </a:r>
          </a:p>
          <a:p>
            <a:pPr marL="0" indent="0">
              <a:buNone/>
            </a:pPr>
            <a:endParaRPr lang="en-US" altLang="en-US">
              <a:solidFill>
                <a:srgbClr val="FF0000"/>
              </a:solidFill>
            </a:endParaRPr>
          </a:p>
          <a:p>
            <a:pPr eaLnBrk="1" hangingPunct="1">
              <a:buFont typeface="Wingdings 2" charset="0"/>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870200" y="518160"/>
            <a:ext cx="8229600" cy="742950"/>
          </a:xfrm>
        </p:spPr>
        <p:txBody>
          <a:bodyPr>
            <a:normAutofit/>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2870200" y="1352550"/>
            <a:ext cx="8382000" cy="4876800"/>
          </a:xfrm>
        </p:spPr>
        <p:txBody>
          <a:bodyPr>
            <a:normAutofit/>
          </a:bodyPr>
          <a:lstStyle/>
          <a:p>
            <a:pPr eaLnBrk="1" hangingPunct="1">
              <a:buFont typeface="Wingdings 2" charset="0"/>
              <a:buNone/>
            </a:pPr>
            <a:r>
              <a:rPr lang="en-IE" altLang="en-US" sz="2200">
                <a:solidFill>
                  <a:schemeClr val="tx2"/>
                </a:solidFill>
              </a:rPr>
              <a:t>Arriving Late or Leaving Early</a:t>
            </a:r>
          </a:p>
          <a:p>
            <a:pPr eaLnBrk="1" hangingPunct="1"/>
            <a:r>
              <a:rPr lang="en-IE" altLang="en-US" sz="2200"/>
              <a:t>If a student arrives late or is signing out early, a </a:t>
            </a:r>
            <a:r>
              <a:rPr lang="en-IE" altLang="en-US" sz="2200" b="1">
                <a:solidFill>
                  <a:schemeClr val="accent1"/>
                </a:solidFill>
              </a:rPr>
              <a:t>reason </a:t>
            </a:r>
            <a:r>
              <a:rPr lang="en-IE" altLang="en-US" sz="2200"/>
              <a:t>must be </a:t>
            </a:r>
            <a:r>
              <a:rPr lang="en-IE" altLang="en-US" sz="2200" b="1">
                <a:solidFill>
                  <a:schemeClr val="accent1"/>
                </a:solidFill>
              </a:rPr>
              <a:t>submitted via </a:t>
            </a:r>
            <a:r>
              <a:rPr lang="en-IE" altLang="en-US" sz="2200" b="1" err="1">
                <a:solidFill>
                  <a:schemeClr val="accent1"/>
                </a:solidFill>
              </a:rPr>
              <a:t>VSWare</a:t>
            </a:r>
            <a:r>
              <a:rPr lang="en-IE" altLang="en-US" sz="2200"/>
              <a:t>. This will inform the Year Head and Secretary, who can update the records system. Please choose correct category.</a:t>
            </a:r>
          </a:p>
          <a:p>
            <a:r>
              <a:rPr lang="en-IE" altLang="en-US" sz="2200"/>
              <a:t>Sign outs are used when students are leaving the school during the day.</a:t>
            </a:r>
          </a:p>
          <a:p>
            <a:pPr eaLnBrk="1" hangingPunct="1"/>
            <a:r>
              <a:rPr lang="en-IE" altLang="en-US" sz="2200"/>
              <a:t>Parents should have received a text as a link to </a:t>
            </a:r>
            <a:r>
              <a:rPr lang="en-IE" altLang="en-US" sz="2200" err="1"/>
              <a:t>VSWare</a:t>
            </a:r>
            <a:r>
              <a:rPr lang="en-IE" altLang="en-US" sz="2200"/>
              <a:t>. Download the app to make access easy. </a:t>
            </a:r>
          </a:p>
          <a:p>
            <a:pPr eaLnBrk="1" hangingPunct="1"/>
            <a:r>
              <a:rPr lang="en-IE" altLang="en-US" sz="2200" b="1">
                <a:solidFill>
                  <a:schemeClr val="accent1"/>
                </a:solidFill>
              </a:rPr>
              <a:t>Absent/ late/ sign out notes are approved</a:t>
            </a:r>
            <a:r>
              <a:rPr lang="en-IE" altLang="en-US" sz="2200">
                <a:solidFill>
                  <a:schemeClr val="accent1"/>
                </a:solidFill>
              </a:rPr>
              <a:t> </a:t>
            </a:r>
            <a:r>
              <a:rPr lang="en-IE" altLang="en-US" sz="2200"/>
              <a:t>at the year heads earliest convenience. </a:t>
            </a:r>
            <a:r>
              <a:rPr lang="en-IE" altLang="en-US" sz="2200" err="1"/>
              <a:t>VSWare</a:t>
            </a:r>
            <a:r>
              <a:rPr lang="en-IE" altLang="en-US" sz="2200"/>
              <a:t> updates once approved. </a:t>
            </a:r>
          </a:p>
          <a:p>
            <a:r>
              <a:rPr lang="en-IE" altLang="en-US" sz="2200"/>
              <a:t>If you are unsure of the category to use for absence- just use other and insert reason.</a:t>
            </a:r>
          </a:p>
        </p:txBody>
      </p:sp>
    </p:spTree>
    <p:extLst>
      <p:ext uri="{BB962C8B-B14F-4D97-AF65-F5344CB8AC3E}">
        <p14:creationId xmlns:p14="http://schemas.microsoft.com/office/powerpoint/2010/main" val="256929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0" y="125549"/>
            <a:ext cx="8229600" cy="1143000"/>
          </a:xfrm>
        </p:spPr>
        <p:txBody>
          <a:bodyPr/>
          <a:lstStyle/>
          <a:p>
            <a:r>
              <a:rPr lang="en-IE"/>
              <a:t>Parents Reminders</a:t>
            </a:r>
          </a:p>
        </p:txBody>
      </p:sp>
      <p:sp>
        <p:nvSpPr>
          <p:cNvPr id="3" name="Content Placeholder 2"/>
          <p:cNvSpPr>
            <a:spLocks noGrp="1"/>
          </p:cNvSpPr>
          <p:nvPr>
            <p:ph idx="1"/>
          </p:nvPr>
        </p:nvSpPr>
        <p:spPr>
          <a:xfrm>
            <a:off x="2936240" y="1524000"/>
            <a:ext cx="8463280" cy="4800600"/>
          </a:xfrm>
        </p:spPr>
        <p:txBody>
          <a:bodyPr>
            <a:normAutofit lnSpcReduction="10000"/>
          </a:bodyPr>
          <a:lstStyle/>
          <a:p>
            <a:r>
              <a:rPr lang="en-IE" b="1">
                <a:solidFill>
                  <a:schemeClr val="accent1"/>
                </a:solidFill>
              </a:rPr>
              <a:t>P</a:t>
            </a:r>
            <a:r>
              <a:rPr lang="en-IE"/>
              <a:t>repare bag and uniform with child – study area</a:t>
            </a:r>
          </a:p>
          <a:p>
            <a:r>
              <a:rPr lang="en-IE" b="1">
                <a:solidFill>
                  <a:schemeClr val="accent1"/>
                </a:solidFill>
              </a:rPr>
              <a:t>A</a:t>
            </a:r>
            <a:r>
              <a:rPr lang="en-IE"/>
              <a:t>ttendance (Child at school and parent at Parent/ Teacher Meeting) - is key to school and exam success</a:t>
            </a:r>
          </a:p>
          <a:p>
            <a:r>
              <a:rPr lang="en-IE" b="1">
                <a:solidFill>
                  <a:schemeClr val="accent1"/>
                </a:solidFill>
              </a:rPr>
              <a:t>R</a:t>
            </a:r>
            <a:r>
              <a:rPr lang="en-IE"/>
              <a:t>ead journal and sign to monitor and assist with Homework</a:t>
            </a:r>
          </a:p>
          <a:p>
            <a:r>
              <a:rPr lang="en-IE" b="1">
                <a:solidFill>
                  <a:schemeClr val="accent1"/>
                </a:solidFill>
              </a:rPr>
              <a:t>E</a:t>
            </a:r>
            <a:r>
              <a:rPr lang="en-IE"/>
              <a:t>ncourage full participation in all school activities</a:t>
            </a:r>
          </a:p>
          <a:p>
            <a:r>
              <a:rPr lang="en-IE" b="1">
                <a:solidFill>
                  <a:schemeClr val="accent1"/>
                </a:solidFill>
              </a:rPr>
              <a:t>N</a:t>
            </a:r>
            <a:r>
              <a:rPr lang="en-IE"/>
              <a:t>ever hesitate to contact the school if your child needs support</a:t>
            </a:r>
          </a:p>
          <a:p>
            <a:r>
              <a:rPr lang="en-IE" b="1">
                <a:solidFill>
                  <a:schemeClr val="accent1"/>
                </a:solidFill>
              </a:rPr>
              <a:t>T</a:t>
            </a:r>
            <a:r>
              <a:rPr lang="en-IE"/>
              <a:t>ime- support and encourage good time keeping. Give your child TIME.</a:t>
            </a:r>
          </a:p>
          <a:p>
            <a:r>
              <a:rPr lang="en-IE" b="1">
                <a:solidFill>
                  <a:schemeClr val="accent1"/>
                </a:solidFill>
              </a:rPr>
              <a:t>S</a:t>
            </a:r>
            <a:r>
              <a:rPr lang="en-IE"/>
              <a:t>et realistic goals with your child</a:t>
            </a:r>
          </a:p>
          <a:p>
            <a:endParaRPr lang="en-IE"/>
          </a:p>
        </p:txBody>
      </p:sp>
    </p:spTree>
    <p:extLst>
      <p:ext uri="{BB962C8B-B14F-4D97-AF65-F5344CB8AC3E}">
        <p14:creationId xmlns:p14="http://schemas.microsoft.com/office/powerpoint/2010/main" val="343270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484811" y="245473"/>
            <a:ext cx="8229600" cy="742950"/>
          </a:xfrm>
        </p:spPr>
        <p:txBody>
          <a:bodyPr>
            <a:normAutofit/>
          </a:bodyPr>
          <a:lstStyle/>
          <a:p>
            <a:pPr algn="ctr" eaLnBrk="1" hangingPunct="1"/>
            <a:r>
              <a:rPr lang="en-US" altLang="en-US"/>
              <a:t>Homework - Study</a:t>
            </a:r>
          </a:p>
        </p:txBody>
      </p:sp>
      <p:sp>
        <p:nvSpPr>
          <p:cNvPr id="17411" name="Rectangle 3"/>
          <p:cNvSpPr>
            <a:spLocks noGrp="1" noRot="1" noChangeArrowheads="1"/>
          </p:cNvSpPr>
          <p:nvPr>
            <p:ph idx="1"/>
          </p:nvPr>
        </p:nvSpPr>
        <p:spPr>
          <a:xfrm>
            <a:off x="2804160" y="1473200"/>
            <a:ext cx="8305800" cy="4878004"/>
          </a:xfrm>
        </p:spPr>
        <p:txBody>
          <a:bodyPr>
            <a:normAutofit/>
          </a:bodyPr>
          <a:lstStyle/>
          <a:p>
            <a:pPr eaLnBrk="1" hangingPunct="1">
              <a:lnSpc>
                <a:spcPct val="90000"/>
              </a:lnSpc>
            </a:pPr>
            <a:r>
              <a:rPr lang="en-US" altLang="en-US" sz="2400"/>
              <a:t>Help your child to plan their homework – place to study. Leave books at study desk, use e-books in school. </a:t>
            </a:r>
          </a:p>
          <a:p>
            <a:pPr eaLnBrk="1" hangingPunct="1">
              <a:lnSpc>
                <a:spcPct val="90000"/>
              </a:lnSpc>
            </a:pPr>
            <a:r>
              <a:rPr lang="en-US" altLang="en-US" sz="2400"/>
              <a:t>Study includes revision. We have monthly/ bi-monthly </a:t>
            </a:r>
            <a:r>
              <a:rPr lang="en-US" altLang="en-US" sz="2400" b="1">
                <a:solidFill>
                  <a:schemeClr val="accent1"/>
                </a:solidFill>
              </a:rPr>
              <a:t>assessments</a:t>
            </a:r>
            <a:r>
              <a:rPr lang="en-US" altLang="en-US" sz="2400" b="1"/>
              <a:t>. </a:t>
            </a:r>
          </a:p>
          <a:p>
            <a:pPr eaLnBrk="1" hangingPunct="1">
              <a:lnSpc>
                <a:spcPct val="90000"/>
              </a:lnSpc>
            </a:pPr>
            <a:r>
              <a:rPr lang="en-US" altLang="en-US" sz="2400"/>
              <a:t>Encourage reading. Be mindful of </a:t>
            </a:r>
            <a:r>
              <a:rPr lang="en-US" altLang="en-US" sz="2400" b="1">
                <a:solidFill>
                  <a:schemeClr val="accent1"/>
                </a:solidFill>
              </a:rPr>
              <a:t>screen time</a:t>
            </a:r>
            <a:r>
              <a:rPr lang="en-US" altLang="en-US" sz="2400"/>
              <a:t>. This can be checked on the iPad.  </a:t>
            </a:r>
          </a:p>
          <a:p>
            <a:pPr eaLnBrk="1" hangingPunct="1">
              <a:lnSpc>
                <a:spcPct val="90000"/>
              </a:lnSpc>
            </a:pPr>
            <a:r>
              <a:rPr lang="en-US" altLang="en-US" sz="2400"/>
              <a:t>Time for homework/study – 1 to 1.5 hours each night. </a:t>
            </a:r>
          </a:p>
          <a:p>
            <a:pPr eaLnBrk="1" hangingPunct="1">
              <a:lnSpc>
                <a:spcPct val="90000"/>
              </a:lnSpc>
            </a:pPr>
            <a:r>
              <a:rPr lang="en-US" altLang="en-US" sz="2400" b="1">
                <a:solidFill>
                  <a:schemeClr val="accent1"/>
                </a:solidFill>
              </a:rPr>
              <a:t>Each night </a:t>
            </a:r>
            <a:r>
              <a:rPr lang="en-US" altLang="en-US" sz="2400"/>
              <a:t>check timetable for tomorrow to ensure that all books, materials(ingredients), uniform, lunch, etc. are ready for the next day. </a:t>
            </a:r>
          </a:p>
          <a:p>
            <a:pPr eaLnBrk="1" hangingPunct="1">
              <a:lnSpc>
                <a:spcPct val="90000"/>
              </a:lnSpc>
            </a:pPr>
            <a:r>
              <a:rPr lang="en-US" altLang="en-US" sz="2400"/>
              <a:t>Ensure </a:t>
            </a:r>
            <a:r>
              <a:rPr lang="en-US" altLang="en-US" sz="2400" b="1">
                <a:solidFill>
                  <a:schemeClr val="accent1"/>
                </a:solidFill>
              </a:rPr>
              <a:t>iPad is charged </a:t>
            </a:r>
            <a:r>
              <a:rPr lang="en-US" altLang="en-US" sz="2400"/>
              <a:t>and in schoolbag each morning. Charging after homework and in bag before bed is best.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algn="ctr" eaLnBrk="1" hangingPunct="1"/>
            <a:r>
              <a:rPr lang="en-US" altLang="en-US"/>
              <a:t>Student Supports</a:t>
            </a:r>
          </a:p>
        </p:txBody>
      </p:sp>
      <p:sp>
        <p:nvSpPr>
          <p:cNvPr id="16387" name="Rectangle 3"/>
          <p:cNvSpPr>
            <a:spLocks noGrp="1" noRot="1" noChangeArrowheads="1"/>
          </p:cNvSpPr>
          <p:nvPr>
            <p:ph idx="1"/>
          </p:nvPr>
        </p:nvSpPr>
        <p:spPr>
          <a:xfrm>
            <a:off x="2833728" y="1503680"/>
            <a:ext cx="9602112" cy="4856480"/>
          </a:xfrm>
        </p:spPr>
        <p:txBody>
          <a:bodyPr>
            <a:normAutofit/>
          </a:bodyPr>
          <a:lstStyle/>
          <a:p>
            <a:pPr eaLnBrk="1" hangingPunct="1"/>
            <a:r>
              <a:rPr lang="en-US" altLang="en-US" sz="2400"/>
              <a:t>Year Head </a:t>
            </a:r>
          </a:p>
          <a:p>
            <a:pPr eaLnBrk="1" hangingPunct="1"/>
            <a:r>
              <a:rPr lang="en-US" altLang="en-US" sz="2400"/>
              <a:t>Any class Teacher</a:t>
            </a:r>
          </a:p>
          <a:p>
            <a:pPr eaLnBrk="1" hangingPunct="1"/>
            <a:r>
              <a:rPr lang="en-US" altLang="en-US" sz="2400"/>
              <a:t>Principal and Deputy Principal</a:t>
            </a:r>
          </a:p>
          <a:p>
            <a:pPr eaLnBrk="1" hangingPunct="1"/>
            <a:r>
              <a:rPr lang="en-US" altLang="en-US" sz="2400"/>
              <a:t>Student Support Team</a:t>
            </a:r>
          </a:p>
          <a:p>
            <a:pPr eaLnBrk="1" hangingPunct="1"/>
            <a:r>
              <a:rPr lang="en-US" altLang="en-US" sz="2400" err="1"/>
              <a:t>Cairde</a:t>
            </a:r>
            <a:endParaRPr lang="en-US" altLang="en-US" sz="2400"/>
          </a:p>
          <a:p>
            <a:r>
              <a:rPr lang="en-US" altLang="en-US" sz="2400"/>
              <a:t>Student Council</a:t>
            </a:r>
          </a:p>
          <a:p>
            <a:pPr eaLnBrk="1" hangingPunct="1"/>
            <a:r>
              <a:rPr lang="en-US" altLang="en-US" sz="2400"/>
              <a:t>Homework Hub</a:t>
            </a:r>
          </a:p>
          <a:p>
            <a:pPr eaLnBrk="1" hangingPunct="1"/>
            <a:r>
              <a:rPr lang="en-US" altLang="en-US" sz="2400"/>
              <a:t>SEN Department</a:t>
            </a:r>
          </a:p>
          <a:p>
            <a:pPr eaLnBrk="1" hangingPunct="1"/>
            <a:r>
              <a:rPr lang="en-US" altLang="en-US" sz="2400"/>
              <a:t>Guidance Counsellors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609600" y="1334814"/>
            <a:ext cx="10744200" cy="5405423"/>
          </a:xfrm>
        </p:spPr>
        <p:txBody>
          <a:bodyPr vert="horz" lIns="91440" tIns="45720" rIns="91440" bIns="45720" rtlCol="0" anchor="t">
            <a:normAutofit/>
          </a:bodyPr>
          <a:lstStyle/>
          <a:p>
            <a:r>
              <a:rPr lang="en-US"/>
              <a:t>Enrollment for Sept 26.  Admissions notice has been published and our Open Night is on Oct 16th from 5pm. Please get application forms in early or on time.</a:t>
            </a:r>
          </a:p>
          <a:p>
            <a:endParaRPr lang="en-US">
              <a:cs typeface="Calibri"/>
            </a:endParaRPr>
          </a:p>
          <a:p>
            <a:r>
              <a:rPr lang="en-US"/>
              <a:t>One Way System &amp; Parking – from 8:30- 9:00 am we request that cars come to school via the athletics/tennis grounds and leave via </a:t>
            </a:r>
            <a:r>
              <a:rPr lang="en-US" err="1"/>
              <a:t>Ballyhaden</a:t>
            </a:r>
            <a:r>
              <a:rPr lang="en-US"/>
              <a:t>.  In the evenings from 3:20 we request the same. We have extended our car park so can you please park in new car park and not on the footpath.</a:t>
            </a:r>
          </a:p>
          <a:p>
            <a:endParaRPr lang="en-US">
              <a:cs typeface="Calibri"/>
            </a:endParaRPr>
          </a:p>
        </p:txBody>
      </p:sp>
    </p:spTree>
    <p:extLst>
      <p:ext uri="{BB962C8B-B14F-4D97-AF65-F5344CB8AC3E}">
        <p14:creationId xmlns:p14="http://schemas.microsoft.com/office/powerpoint/2010/main" val="71935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304800"/>
            <a:ext cx="8229600" cy="1143000"/>
          </a:xfrm>
        </p:spPr>
        <p:txBody>
          <a:bodyPr/>
          <a:lstStyle/>
          <a:p>
            <a:pPr eaLnBrk="1" hangingPunct="1"/>
            <a:r>
              <a:rPr lang="en-IE" altLang="en-US"/>
              <a:t>Homework Hub</a:t>
            </a:r>
          </a:p>
        </p:txBody>
      </p:sp>
      <p:sp>
        <p:nvSpPr>
          <p:cNvPr id="20483" name="Content Placeholder 2"/>
          <p:cNvSpPr>
            <a:spLocks noGrp="1"/>
          </p:cNvSpPr>
          <p:nvPr>
            <p:ph idx="1"/>
          </p:nvPr>
        </p:nvSpPr>
        <p:spPr>
          <a:xfrm>
            <a:off x="2712720" y="1209041"/>
            <a:ext cx="8229600" cy="4800600"/>
          </a:xfrm>
        </p:spPr>
        <p:txBody>
          <a:bodyPr>
            <a:normAutofit/>
          </a:bodyPr>
          <a:lstStyle/>
          <a:p>
            <a:pPr eaLnBrk="1" hangingPunct="1"/>
            <a:endParaRPr lang="en-IE" altLang="en-US"/>
          </a:p>
          <a:p>
            <a:pPr eaLnBrk="1" hangingPunct="1"/>
            <a:endParaRPr lang="en-IE" altLang="en-US"/>
          </a:p>
          <a:p>
            <a:pPr eaLnBrk="1" hangingPunct="1"/>
            <a:r>
              <a:rPr lang="en-IE" altLang="en-US"/>
              <a:t>Before</a:t>
            </a:r>
            <a:r>
              <a:rPr lang="en-IE" altLang="en-US">
                <a:solidFill>
                  <a:srgbClr val="000000"/>
                </a:solidFill>
              </a:rPr>
              <a:t> school 8.20-8.50</a:t>
            </a:r>
            <a:endParaRPr lang="en-IE" altLang="en-US">
              <a:solidFill>
                <a:srgbClr val="FF0000"/>
              </a:solidFill>
            </a:endParaRPr>
          </a:p>
          <a:p>
            <a:pPr eaLnBrk="1" hangingPunct="1"/>
            <a:endParaRPr lang="en-IE" altLang="en-US"/>
          </a:p>
          <a:p>
            <a:pPr eaLnBrk="1" hangingPunct="1"/>
            <a:r>
              <a:rPr lang="en-IE" altLang="en-US"/>
              <a:t>Room 114</a:t>
            </a:r>
          </a:p>
          <a:p>
            <a:pPr eaLnBrk="1" hangingPunct="1"/>
            <a:endParaRPr lang="en-IE" altLang="en-US"/>
          </a:p>
          <a:p>
            <a:pPr eaLnBrk="1" hangingPunct="1"/>
            <a:r>
              <a:rPr lang="en-IE" altLang="en-US"/>
              <a:t>Numbers are limited.</a:t>
            </a:r>
          </a:p>
          <a:p>
            <a:pPr marL="0" indent="0">
              <a:buNone/>
            </a:pPr>
            <a:endParaRPr lang="en-IE"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2840-A574-CA2C-11DF-D52E5FDC1C37}"/>
              </a:ext>
            </a:extLst>
          </p:cNvPr>
          <p:cNvSpPr>
            <a:spLocks noGrp="1"/>
          </p:cNvSpPr>
          <p:nvPr>
            <p:ph type="title"/>
          </p:nvPr>
        </p:nvSpPr>
        <p:spPr>
          <a:xfrm>
            <a:off x="2286943" y="1500"/>
            <a:ext cx="8785599" cy="1280890"/>
          </a:xfrm>
        </p:spPr>
        <p:txBody>
          <a:bodyPr/>
          <a:lstStyle/>
          <a:p>
            <a:r>
              <a:rPr lang="en-US"/>
              <a:t>Mobile Phone Policy</a:t>
            </a:r>
          </a:p>
        </p:txBody>
      </p:sp>
      <p:sp>
        <p:nvSpPr>
          <p:cNvPr id="3" name="Content Placeholder 2">
            <a:extLst>
              <a:ext uri="{FF2B5EF4-FFF2-40B4-BE49-F238E27FC236}">
                <a16:creationId xmlns:a16="http://schemas.microsoft.com/office/drawing/2014/main" id="{F58CE3E1-D773-A960-908F-791677E0A3FD}"/>
              </a:ext>
            </a:extLst>
          </p:cNvPr>
          <p:cNvSpPr>
            <a:spLocks noGrp="1"/>
          </p:cNvSpPr>
          <p:nvPr>
            <p:ph idx="1"/>
          </p:nvPr>
        </p:nvSpPr>
        <p:spPr>
          <a:xfrm>
            <a:off x="1614156" y="1561968"/>
            <a:ext cx="9374752" cy="5190109"/>
          </a:xfrm>
        </p:spPr>
        <p:txBody>
          <a:bodyPr vert="horz" lIns="91440" tIns="45720" rIns="91440" bIns="45720" rtlCol="0" anchor="t">
            <a:noAutofit/>
          </a:bodyPr>
          <a:lstStyle/>
          <a:p>
            <a:pPr marL="0" indent="0">
              <a:buNone/>
            </a:pPr>
            <a:r>
              <a:rPr lang="en-US" sz="1700">
                <a:solidFill>
                  <a:srgbClr val="000000"/>
                </a:solidFill>
                <a:latin typeface="Times"/>
                <a:cs typeface="Times"/>
              </a:rPr>
              <a:t>Mobile </a:t>
            </a:r>
            <a:r>
              <a:rPr lang="en-IE" sz="1700">
                <a:solidFill>
                  <a:srgbClr val="000000"/>
                </a:solidFill>
                <a:latin typeface="Times"/>
                <a:cs typeface="Times"/>
              </a:rPr>
              <a:t>phones</a:t>
            </a:r>
            <a:r>
              <a:rPr lang="en-US" sz="1700">
                <a:solidFill>
                  <a:srgbClr val="000000"/>
                </a:solidFill>
                <a:latin typeface="Times"/>
                <a:cs typeface="Times"/>
              </a:rPr>
              <a:t> are not permitted from 9:00am to 3:40pm. </a:t>
            </a:r>
            <a:endParaRPr lang="en-US" sz="1700"/>
          </a:p>
          <a:p>
            <a:pPr marL="0" indent="0">
              <a:buNone/>
            </a:pPr>
            <a:r>
              <a:rPr lang="en-US" sz="1700">
                <a:solidFill>
                  <a:srgbClr val="000000"/>
                </a:solidFill>
                <a:latin typeface="Times"/>
                <a:cs typeface="Times"/>
              </a:rPr>
              <a:t>This applies to </a:t>
            </a:r>
            <a:r>
              <a:rPr lang="en-US" sz="1700">
                <a:solidFill>
                  <a:srgbClr val="000000"/>
                </a:solidFill>
                <a:highlight>
                  <a:srgbClr val="FFFF00"/>
                </a:highlight>
                <a:latin typeface="Times"/>
                <a:cs typeface="Times"/>
              </a:rPr>
              <a:t>all areas of the school </a:t>
            </a:r>
            <a:r>
              <a:rPr lang="en-US" sz="1700">
                <a:solidFill>
                  <a:srgbClr val="000000"/>
                </a:solidFill>
                <a:latin typeface="Times"/>
                <a:cs typeface="Times"/>
              </a:rPr>
              <a:t>premises, including classrooms, corridors, bathrooms, and outdoor spaces.</a:t>
            </a:r>
          </a:p>
          <a:p>
            <a:pPr marL="0" indent="0">
              <a:buNone/>
            </a:pPr>
            <a:r>
              <a:rPr lang="en-US" sz="1700">
                <a:solidFill>
                  <a:srgbClr val="000000"/>
                </a:solidFill>
                <a:highlight>
                  <a:srgbClr val="FFFF00"/>
                </a:highlight>
                <a:latin typeface="Times"/>
                <a:cs typeface="Times"/>
              </a:rPr>
              <a:t>Guidelines</a:t>
            </a:r>
            <a:endParaRPr lang="en-US" sz="1700">
              <a:solidFill>
                <a:srgbClr val="000000"/>
              </a:solidFill>
              <a:latin typeface="Times"/>
              <a:cs typeface="Times"/>
            </a:endParaRPr>
          </a:p>
          <a:p>
            <a:pPr>
              <a:buAutoNum type="arabicPeriod"/>
            </a:pPr>
            <a:r>
              <a:rPr lang="en-US" sz="1700">
                <a:solidFill>
                  <a:srgbClr val="000000"/>
                </a:solidFill>
                <a:latin typeface="Times"/>
                <a:cs typeface="Times"/>
              </a:rPr>
              <a:t>Phones must be</a:t>
            </a:r>
            <a:r>
              <a:rPr lang="en-US" sz="1700">
                <a:solidFill>
                  <a:srgbClr val="000000"/>
                </a:solidFill>
                <a:highlight>
                  <a:srgbClr val="FFFF00"/>
                </a:highlight>
                <a:latin typeface="Times"/>
                <a:cs typeface="Times"/>
              </a:rPr>
              <a:t> switched off or on silent mode and kept out of sight </a:t>
            </a:r>
            <a:r>
              <a:rPr lang="en-US" sz="1700">
                <a:solidFill>
                  <a:srgbClr val="000000"/>
                </a:solidFill>
                <a:latin typeface="Times"/>
                <a:cs typeface="Times"/>
              </a:rPr>
              <a:t>(e.g. in school bags) at all times during the school day.</a:t>
            </a:r>
          </a:p>
          <a:p>
            <a:pPr>
              <a:buAutoNum type="arabicPeriod"/>
            </a:pPr>
            <a:r>
              <a:rPr lang="en-US" sz="1700">
                <a:solidFill>
                  <a:srgbClr val="000000"/>
                </a:solidFill>
                <a:latin typeface="Times"/>
                <a:cs typeface="Times"/>
              </a:rPr>
              <a:t>Students must</a:t>
            </a:r>
            <a:r>
              <a:rPr lang="en-US" sz="1700">
                <a:solidFill>
                  <a:srgbClr val="000000"/>
                </a:solidFill>
                <a:highlight>
                  <a:srgbClr val="FFFF00"/>
                </a:highlight>
                <a:latin typeface="Times"/>
                <a:cs typeface="Times"/>
              </a:rPr>
              <a:t> hand their phone</a:t>
            </a:r>
            <a:r>
              <a:rPr lang="en-US" sz="1700">
                <a:solidFill>
                  <a:srgbClr val="000000"/>
                </a:solidFill>
                <a:latin typeface="Times"/>
                <a:cs typeface="Times"/>
              </a:rPr>
              <a:t> to a teacher before leaving the classroom to use the bathroom. Phones will be returned upon the student’s return.</a:t>
            </a:r>
          </a:p>
          <a:p>
            <a:pPr>
              <a:buAutoNum type="arabicPeriod"/>
            </a:pPr>
            <a:r>
              <a:rPr lang="en-US" sz="1700">
                <a:solidFill>
                  <a:srgbClr val="000000"/>
                </a:solidFill>
                <a:latin typeface="Times"/>
                <a:cs typeface="Times"/>
              </a:rPr>
              <a:t>Confiscation Procedure</a:t>
            </a:r>
          </a:p>
          <a:p>
            <a:pPr lvl="1">
              <a:buFont typeface="Courier New" charset="2"/>
              <a:buChar char="o"/>
            </a:pPr>
            <a:r>
              <a:rPr lang="en-US" sz="1700">
                <a:solidFill>
                  <a:srgbClr val="000000"/>
                </a:solidFill>
                <a:latin typeface="Times"/>
                <a:cs typeface="Times"/>
              </a:rPr>
              <a:t>If a phone is seen or used during school hours without permission, it will be </a:t>
            </a:r>
            <a:r>
              <a:rPr lang="en-US" sz="1700">
                <a:solidFill>
                  <a:srgbClr val="000000"/>
                </a:solidFill>
                <a:highlight>
                  <a:srgbClr val="FFFF00"/>
                </a:highlight>
                <a:latin typeface="Times"/>
                <a:cs typeface="Times"/>
              </a:rPr>
              <a:t>confiscated immediately</a:t>
            </a:r>
            <a:r>
              <a:rPr lang="en-US" sz="1700">
                <a:solidFill>
                  <a:srgbClr val="000000"/>
                </a:solidFill>
                <a:latin typeface="Times"/>
                <a:cs typeface="Times"/>
              </a:rPr>
              <a:t> by a staff member.</a:t>
            </a:r>
          </a:p>
          <a:p>
            <a:pPr lvl="1">
              <a:buFont typeface="Courier New" charset="2"/>
              <a:buChar char="o"/>
            </a:pPr>
            <a:r>
              <a:rPr lang="en-US" sz="1700">
                <a:solidFill>
                  <a:srgbClr val="000000"/>
                </a:solidFill>
                <a:latin typeface="Times"/>
                <a:cs typeface="Times"/>
              </a:rPr>
              <a:t>The phone will be placed in the school office and can be collected by the student after 3:40pm.</a:t>
            </a:r>
            <a:endParaRPr lang="en-US" sz="1700"/>
          </a:p>
          <a:p>
            <a:pPr lvl="1">
              <a:buFont typeface="Courier New" charset="2"/>
              <a:buChar char="o"/>
            </a:pPr>
            <a:r>
              <a:rPr lang="en-US" sz="1700">
                <a:solidFill>
                  <a:srgbClr val="000000"/>
                </a:solidFill>
                <a:latin typeface="Times"/>
                <a:cs typeface="Times"/>
              </a:rPr>
              <a:t>The incident will be recorded on </a:t>
            </a:r>
            <a:r>
              <a:rPr lang="en-US" sz="1700" err="1">
                <a:solidFill>
                  <a:srgbClr val="000000"/>
                </a:solidFill>
                <a:latin typeface="Times"/>
                <a:cs typeface="Times"/>
              </a:rPr>
              <a:t>VSware</a:t>
            </a:r>
            <a:r>
              <a:rPr lang="en-US" sz="1700">
                <a:solidFill>
                  <a:srgbClr val="000000"/>
                </a:solidFill>
                <a:latin typeface="Times"/>
                <a:cs typeface="Times"/>
              </a:rPr>
              <a:t> as a breach of school policy.</a:t>
            </a:r>
          </a:p>
          <a:p>
            <a:pPr>
              <a:buAutoNum type="arabicPeriod"/>
            </a:pPr>
            <a:r>
              <a:rPr lang="en-US" sz="1700">
                <a:solidFill>
                  <a:srgbClr val="000000"/>
                </a:solidFill>
                <a:latin typeface="Times"/>
                <a:cs typeface="Times"/>
              </a:rPr>
              <a:t>Repeated violations may result in further disciplinary action, including parental contact and review of the student’s </a:t>
            </a:r>
            <a:r>
              <a:rPr lang="en-US" sz="1700" err="1">
                <a:solidFill>
                  <a:srgbClr val="000000"/>
                </a:solidFill>
                <a:latin typeface="Times"/>
                <a:cs typeface="Times"/>
              </a:rPr>
              <a:t>behaviour</a:t>
            </a:r>
            <a:r>
              <a:rPr lang="en-US" sz="1700">
                <a:solidFill>
                  <a:srgbClr val="000000"/>
                </a:solidFill>
                <a:latin typeface="Times"/>
                <a:cs typeface="Times"/>
              </a:rPr>
              <a:t> record.</a:t>
            </a:r>
          </a:p>
          <a:p>
            <a:pPr>
              <a:buAutoNum type="arabicPeriod"/>
            </a:pPr>
            <a:r>
              <a:rPr lang="en-US" sz="1700">
                <a:solidFill>
                  <a:srgbClr val="000000"/>
                </a:solidFill>
                <a:latin typeface="Times"/>
                <a:cs typeface="Times"/>
              </a:rPr>
              <a:t>Phones collected at start of a trip, given back at end of trip </a:t>
            </a:r>
            <a:endParaRPr lang="en-US" sz="1700"/>
          </a:p>
        </p:txBody>
      </p:sp>
    </p:spTree>
    <p:extLst>
      <p:ext uri="{BB962C8B-B14F-4D97-AF65-F5344CB8AC3E}">
        <p14:creationId xmlns:p14="http://schemas.microsoft.com/office/powerpoint/2010/main" val="15541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981200" y="381000"/>
            <a:ext cx="8229600" cy="914400"/>
          </a:xfrm>
        </p:spPr>
        <p:txBody>
          <a:bodyPr/>
          <a:lstStyle/>
          <a:p>
            <a:pPr algn="ctr" eaLnBrk="1" hangingPunct="1"/>
            <a:r>
              <a:rPr lang="en-US" altLang="en-US"/>
              <a:t>Uniform</a:t>
            </a:r>
          </a:p>
        </p:txBody>
      </p:sp>
      <p:sp>
        <p:nvSpPr>
          <p:cNvPr id="22531" name="Rectangle 3"/>
          <p:cNvSpPr>
            <a:spLocks noGrp="1" noRot="1" noChangeArrowheads="1"/>
          </p:cNvSpPr>
          <p:nvPr>
            <p:ph idx="1"/>
          </p:nvPr>
        </p:nvSpPr>
        <p:spPr>
          <a:xfrm>
            <a:off x="2783840" y="1295400"/>
            <a:ext cx="8473440" cy="4963160"/>
          </a:xfrm>
        </p:spPr>
        <p:txBody>
          <a:bodyPr vert="horz" lIns="91440" tIns="45720" rIns="91440" bIns="45720" rtlCol="0" anchor="t">
            <a:normAutofit lnSpcReduction="10000"/>
          </a:bodyPr>
          <a:lstStyle/>
          <a:p>
            <a:pPr eaLnBrk="1" hangingPunct="1"/>
            <a:r>
              <a:rPr lang="en-US" altLang="en-US" b="1">
                <a:solidFill>
                  <a:schemeClr val="accent1"/>
                </a:solidFill>
              </a:rPr>
              <a:t>Must be worn everyday </a:t>
            </a:r>
            <a:r>
              <a:rPr lang="en-US" altLang="en-US"/>
              <a:t>with exception of PE day.</a:t>
            </a:r>
          </a:p>
          <a:p>
            <a:pPr eaLnBrk="1" hangingPunct="1"/>
            <a:r>
              <a:rPr lang="en-US" altLang="en-US" b="1">
                <a:solidFill>
                  <a:schemeClr val="accent1"/>
                </a:solidFill>
              </a:rPr>
              <a:t>PE uniform </a:t>
            </a:r>
            <a:r>
              <a:rPr lang="en-US" altLang="en-US"/>
              <a:t>must be worn for PE.</a:t>
            </a:r>
          </a:p>
          <a:p>
            <a:pPr eaLnBrk="1" hangingPunct="1"/>
            <a:r>
              <a:rPr lang="en-US" altLang="en-US"/>
              <a:t>T- Shirts worn under uniform must </a:t>
            </a:r>
            <a:r>
              <a:rPr lang="en-US" altLang="en-US" b="1">
                <a:solidFill>
                  <a:schemeClr val="accent1"/>
                </a:solidFill>
              </a:rPr>
              <a:t>be white</a:t>
            </a:r>
            <a:r>
              <a:rPr lang="en-US" altLang="en-US">
                <a:solidFill>
                  <a:schemeClr val="accent1"/>
                </a:solidFill>
              </a:rPr>
              <a:t> </a:t>
            </a:r>
            <a:r>
              <a:rPr lang="en-US" altLang="en-US"/>
              <a:t>with no collar. </a:t>
            </a:r>
            <a:endParaRPr lang="en-IE" altLang="en-US"/>
          </a:p>
          <a:p>
            <a:pPr eaLnBrk="1" hangingPunct="1"/>
            <a:r>
              <a:rPr lang="en-IE" altLang="en-US"/>
              <a:t>Girls Trousers – Hunter Brand  or similar. 63 style not uniform.</a:t>
            </a:r>
          </a:p>
          <a:p>
            <a:pPr eaLnBrk="1" hangingPunct="1"/>
            <a:r>
              <a:rPr lang="en-IE" altLang="en-US"/>
              <a:t>Skirts </a:t>
            </a:r>
            <a:r>
              <a:rPr lang="en-IE" altLang="en-US" b="1">
                <a:solidFill>
                  <a:schemeClr val="accent1"/>
                </a:solidFill>
              </a:rPr>
              <a:t>must not </a:t>
            </a:r>
            <a:r>
              <a:rPr lang="en-IE" altLang="en-US"/>
              <a:t>be shortened – worn </a:t>
            </a:r>
            <a:r>
              <a:rPr lang="en-IE" altLang="en-US" b="1">
                <a:solidFill>
                  <a:schemeClr val="accent1"/>
                </a:solidFill>
              </a:rPr>
              <a:t>below</a:t>
            </a:r>
            <a:r>
              <a:rPr lang="en-IE" altLang="en-US"/>
              <a:t> the knee.</a:t>
            </a:r>
          </a:p>
          <a:p>
            <a:r>
              <a:rPr lang="en-IE" altLang="en-US"/>
              <a:t>Footwear – </a:t>
            </a:r>
            <a:r>
              <a:rPr lang="en-IE" altLang="en-US">
                <a:solidFill>
                  <a:srgbClr val="404040"/>
                </a:solidFill>
              </a:rPr>
              <a:t>Black or brown shoes or boots</a:t>
            </a:r>
            <a:r>
              <a:rPr lang="en-IE" altLang="en-US"/>
              <a:t>. Black runners allowed – Completely Black(no visible logos) - no Ugg boots.</a:t>
            </a:r>
          </a:p>
          <a:p>
            <a:pPr eaLnBrk="1" hangingPunct="1"/>
            <a:r>
              <a:rPr lang="en-IE" altLang="en-US" b="1">
                <a:solidFill>
                  <a:srgbClr val="FF0000"/>
                </a:solidFill>
              </a:rPr>
              <a:t>School Jacket</a:t>
            </a:r>
            <a:r>
              <a:rPr lang="en-IE" altLang="en-US"/>
              <a:t> is the best option as it can be worn both inside and outside the school building. </a:t>
            </a:r>
          </a:p>
          <a:p>
            <a:pPr marL="0" indent="0">
              <a:buNone/>
            </a:pPr>
            <a:endParaRPr lang="en-IE" altLang="en-US"/>
          </a:p>
          <a:p>
            <a:pPr eaLnBrk="1" hangingPunct="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63717" y="0"/>
            <a:ext cx="8785599" cy="1280890"/>
          </a:xfrm>
        </p:spPr>
        <p:txBody>
          <a:bodyPr/>
          <a:lstStyle/>
          <a:p>
            <a:pPr eaLnBrk="1" hangingPunct="1"/>
            <a:r>
              <a:rPr lang="en-IE" altLang="en-US"/>
              <a:t>Uniform</a:t>
            </a:r>
          </a:p>
        </p:txBody>
      </p:sp>
      <p:sp>
        <p:nvSpPr>
          <p:cNvPr id="23555" name="Content Placeholder 2"/>
          <p:cNvSpPr>
            <a:spLocks noGrp="1"/>
          </p:cNvSpPr>
          <p:nvPr>
            <p:ph idx="1"/>
          </p:nvPr>
        </p:nvSpPr>
        <p:spPr>
          <a:xfrm>
            <a:off x="2274203" y="1510991"/>
            <a:ext cx="8789313" cy="5115767"/>
          </a:xfrm>
        </p:spPr>
        <p:txBody>
          <a:bodyPr vert="horz" lIns="91440" tIns="45720" rIns="91440" bIns="45720" rtlCol="0" anchor="t">
            <a:normAutofit fontScale="92500" lnSpcReduction="20000"/>
          </a:bodyPr>
          <a:lstStyle/>
          <a:p>
            <a:pPr eaLnBrk="1" hangingPunct="1"/>
            <a:r>
              <a:rPr lang="en-IE" altLang="en-US" sz="3400"/>
              <a:t>Sport and PE classes – PE uniform and runners or boots for field games.</a:t>
            </a:r>
          </a:p>
          <a:p>
            <a:pPr eaLnBrk="1" hangingPunct="1"/>
            <a:r>
              <a:rPr lang="en-IE" altLang="en-US" sz="3400" b="1">
                <a:solidFill>
                  <a:schemeClr val="accent1"/>
                </a:solidFill>
              </a:rPr>
              <a:t>Wear PE Uniform to school on PE Day.</a:t>
            </a:r>
          </a:p>
          <a:p>
            <a:pPr eaLnBrk="1" hangingPunct="1"/>
            <a:r>
              <a:rPr lang="en-IE" altLang="en-US" sz="3400"/>
              <a:t>Label all clothing to prevent loss</a:t>
            </a:r>
          </a:p>
          <a:p>
            <a:pPr eaLnBrk="1" hangingPunct="1"/>
            <a:r>
              <a:rPr lang="en-IE" altLang="en-US" sz="3400"/>
              <a:t>Protect valuables- lockers</a:t>
            </a:r>
          </a:p>
          <a:p>
            <a:pPr eaLnBrk="1" hangingPunct="1"/>
            <a:r>
              <a:rPr lang="en-IE" altLang="en-US" sz="3400"/>
              <a:t>Please provide a note if there is an unexpected issue with uniform in the morning – keep this to a minimum.</a:t>
            </a:r>
          </a:p>
          <a:p>
            <a:pPr marL="0" indent="0">
              <a:buNone/>
            </a:pPr>
            <a:r>
              <a:rPr lang="en-US" sz="2900">
                <a:solidFill>
                  <a:srgbClr val="FF0000"/>
                </a:solidFill>
                <a:latin typeface="Century Gothic"/>
              </a:rPr>
              <a:t>1</a:t>
            </a:r>
            <a:r>
              <a:rPr lang="en-US" sz="1700" baseline="30000">
                <a:solidFill>
                  <a:srgbClr val="FF0000"/>
                </a:solidFill>
                <a:latin typeface="Century Gothic"/>
              </a:rPr>
              <a:t>st</a:t>
            </a:r>
            <a:r>
              <a:rPr lang="en-US" sz="2900">
                <a:solidFill>
                  <a:srgbClr val="FF0000"/>
                </a:solidFill>
                <a:latin typeface="Century Gothic"/>
              </a:rPr>
              <a:t> Year PE Timetable:</a:t>
            </a:r>
          </a:p>
          <a:p>
            <a:r>
              <a:rPr lang="en-US" sz="2900">
                <a:solidFill>
                  <a:srgbClr val="000000"/>
                </a:solidFill>
                <a:latin typeface="Century Gothic"/>
              </a:rPr>
              <a:t>1A and 1B – Friday</a:t>
            </a:r>
          </a:p>
          <a:p>
            <a:r>
              <a:rPr lang="en-US" sz="2900">
                <a:solidFill>
                  <a:srgbClr val="000000"/>
                </a:solidFill>
                <a:latin typeface="Century Gothic"/>
              </a:rPr>
              <a:t>1C and 1D – Tuesday</a:t>
            </a:r>
          </a:p>
          <a:p>
            <a:r>
              <a:rPr lang="en-US" sz="2900">
                <a:solidFill>
                  <a:srgbClr val="000000"/>
                </a:solidFill>
                <a:latin typeface="Century Gothic"/>
              </a:rPr>
              <a:t>1E – Monday</a:t>
            </a:r>
            <a:endParaRPr lang="en-IE" sz="2900">
              <a:latin typeface="Century Gothic"/>
            </a:endParaRPr>
          </a:p>
          <a:p>
            <a:pPr marL="0" indent="0" eaLnBrk="1" hangingPunct="1">
              <a:buNone/>
            </a:pPr>
            <a:endParaRPr lang="en-IE" altLang="en-US"/>
          </a:p>
          <a:p>
            <a:pPr>
              <a:buNone/>
            </a:pPr>
            <a:endParaRPr lang="en-IE" altLang="en-US"/>
          </a:p>
          <a:p>
            <a:endParaRPr lang="en-IE"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45228" y="214992"/>
            <a:ext cx="8229600" cy="971550"/>
          </a:xfrm>
        </p:spPr>
        <p:txBody>
          <a:bodyPr>
            <a:normAutofit/>
          </a:bodyPr>
          <a:lstStyle/>
          <a:p>
            <a:pPr eaLnBrk="1" hangingPunct="1"/>
            <a:r>
              <a:rPr lang="en-IE" altLang="en-US"/>
              <a:t>Code of Behaviour –Journal</a:t>
            </a:r>
          </a:p>
        </p:txBody>
      </p:sp>
      <p:sp>
        <p:nvSpPr>
          <p:cNvPr id="24579" name="Content Placeholder 2"/>
          <p:cNvSpPr>
            <a:spLocks noGrp="1"/>
          </p:cNvSpPr>
          <p:nvPr>
            <p:ph idx="1"/>
          </p:nvPr>
        </p:nvSpPr>
        <p:spPr>
          <a:xfrm>
            <a:off x="2778760" y="1635760"/>
            <a:ext cx="8229600" cy="3733800"/>
          </a:xfrm>
        </p:spPr>
        <p:txBody>
          <a:bodyPr>
            <a:normAutofit fontScale="92500"/>
          </a:bodyPr>
          <a:lstStyle/>
          <a:p>
            <a:pPr eaLnBrk="1" hangingPunct="1"/>
            <a:r>
              <a:rPr lang="en-IE" altLang="en-US"/>
              <a:t>In place to allow all members of the school community to fulfil their roles. Negative behaviour has an impact on Teaching and Learning and will not be tolerated. </a:t>
            </a:r>
          </a:p>
          <a:p>
            <a:pPr eaLnBrk="1" hangingPunct="1"/>
            <a:endParaRPr lang="en-IE" altLang="en-US"/>
          </a:p>
          <a:p>
            <a:pPr eaLnBrk="1" hangingPunct="1">
              <a:buFont typeface="Wingdings 2" charset="0"/>
              <a:buNone/>
            </a:pPr>
            <a:r>
              <a:rPr lang="en-IE" altLang="en-US" b="1">
                <a:solidFill>
                  <a:srgbClr val="7030A0"/>
                </a:solidFill>
              </a:rPr>
              <a:t>	</a:t>
            </a:r>
            <a:r>
              <a:rPr lang="en-IE" altLang="en-US" sz="4000" b="1">
                <a:solidFill>
                  <a:srgbClr val="7030A0"/>
                </a:solidFill>
              </a:rPr>
              <a:t>Teaching – Learning – Respect </a:t>
            </a:r>
          </a:p>
          <a:p>
            <a:pPr eaLnBrk="1" hangingPunct="1"/>
            <a:endParaRPr lang="en-IE" altLang="en-US"/>
          </a:p>
          <a:p>
            <a:pPr eaLnBrk="1" hangingPunct="1"/>
            <a:r>
              <a:rPr lang="en-IE" altLang="en-US"/>
              <a:t>Charters – Highlighted in school journal. Become familiar with them.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848D-88CB-4CB2-8F75-E01E2EE07482}"/>
              </a:ext>
            </a:extLst>
          </p:cNvPr>
          <p:cNvSpPr>
            <a:spLocks noGrp="1"/>
          </p:cNvSpPr>
          <p:nvPr>
            <p:ph type="title"/>
          </p:nvPr>
        </p:nvSpPr>
        <p:spPr/>
        <p:txBody>
          <a:bodyPr>
            <a:normAutofit fontScale="90000"/>
          </a:bodyPr>
          <a:lstStyle/>
          <a:p>
            <a:r>
              <a:rPr lang="en-IE"/>
              <a:t>Charters</a:t>
            </a:r>
          </a:p>
        </p:txBody>
      </p:sp>
      <p:sp>
        <p:nvSpPr>
          <p:cNvPr id="3" name="Content Placeholder 2">
            <a:extLst>
              <a:ext uri="{FF2B5EF4-FFF2-40B4-BE49-F238E27FC236}">
                <a16:creationId xmlns:a16="http://schemas.microsoft.com/office/drawing/2014/main" id="{52F90E4B-545E-4644-BFC0-5B832C80C30B}"/>
              </a:ext>
            </a:extLst>
          </p:cNvPr>
          <p:cNvSpPr>
            <a:spLocks noGrp="1"/>
          </p:cNvSpPr>
          <p:nvPr>
            <p:ph idx="1"/>
          </p:nvPr>
        </p:nvSpPr>
        <p:spPr/>
        <p:txBody>
          <a:bodyPr>
            <a:normAutofit/>
          </a:bodyPr>
          <a:lstStyle/>
          <a:p>
            <a:r>
              <a:rPr lang="en-IE"/>
              <a:t>In the charter section you can view the rights and responsibilities of: </a:t>
            </a:r>
          </a:p>
          <a:p>
            <a:endParaRPr lang="en-IE"/>
          </a:p>
          <a:p>
            <a:r>
              <a:rPr lang="en-IE" b="1"/>
              <a:t>Students</a:t>
            </a:r>
          </a:p>
          <a:p>
            <a:r>
              <a:rPr lang="en-IE" b="1"/>
              <a:t>Staff</a:t>
            </a:r>
          </a:p>
          <a:p>
            <a:r>
              <a:rPr lang="en-IE" b="1"/>
              <a:t>Parents</a:t>
            </a:r>
          </a:p>
          <a:p>
            <a:endParaRPr lang="en-IE" b="1"/>
          </a:p>
          <a:p>
            <a:r>
              <a:rPr lang="en-IE" b="1"/>
              <a:t>Everyone works together for the betterment of the student. </a:t>
            </a:r>
          </a:p>
          <a:p>
            <a:pPr marL="0" indent="0">
              <a:buNone/>
            </a:pPr>
            <a:endParaRPr lang="en-IE" b="1"/>
          </a:p>
          <a:p>
            <a:pPr marL="0" indent="0">
              <a:buNone/>
            </a:pPr>
            <a:endParaRPr lang="en-IE" b="1"/>
          </a:p>
          <a:p>
            <a:endParaRPr lang="en-IE"/>
          </a:p>
          <a:p>
            <a:endParaRPr lang="en-IE"/>
          </a:p>
          <a:p>
            <a:endParaRPr lang="en-IE"/>
          </a:p>
        </p:txBody>
      </p:sp>
    </p:spTree>
    <p:extLst>
      <p:ext uri="{BB962C8B-B14F-4D97-AF65-F5344CB8AC3E}">
        <p14:creationId xmlns:p14="http://schemas.microsoft.com/office/powerpoint/2010/main" val="341610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02905" y="0"/>
            <a:ext cx="8785599" cy="1280890"/>
          </a:xfrm>
        </p:spPr>
        <p:txBody>
          <a:bodyPr/>
          <a:lstStyle/>
          <a:p>
            <a:pPr eaLnBrk="1" hangingPunct="1"/>
            <a:r>
              <a:rPr lang="en-IE" altLang="en-US"/>
              <a:t>Positive Discipline</a:t>
            </a:r>
          </a:p>
        </p:txBody>
      </p:sp>
      <p:sp>
        <p:nvSpPr>
          <p:cNvPr id="31747" name="Content Placeholder 2"/>
          <p:cNvSpPr>
            <a:spLocks noGrp="1"/>
          </p:cNvSpPr>
          <p:nvPr>
            <p:ph idx="1"/>
          </p:nvPr>
        </p:nvSpPr>
        <p:spPr>
          <a:xfrm>
            <a:off x="2803248" y="1905000"/>
            <a:ext cx="8789313" cy="4546600"/>
          </a:xfrm>
        </p:spPr>
        <p:txBody>
          <a:bodyPr>
            <a:normAutofit/>
          </a:bodyPr>
          <a:lstStyle/>
          <a:p>
            <a:pPr eaLnBrk="1" hangingPunct="1"/>
            <a:r>
              <a:rPr lang="en-IE" altLang="en-US" sz="2400"/>
              <a:t>Positive Comments </a:t>
            </a:r>
          </a:p>
          <a:p>
            <a:pPr eaLnBrk="1" hangingPunct="1"/>
            <a:endParaRPr lang="en-IE" altLang="en-US" sz="2400"/>
          </a:p>
          <a:p>
            <a:pPr eaLnBrk="1" hangingPunct="1"/>
            <a:r>
              <a:rPr lang="en-IE" altLang="en-US" sz="2400"/>
              <a:t>Catch students doing right</a:t>
            </a:r>
          </a:p>
          <a:p>
            <a:pPr eaLnBrk="1" hangingPunct="1"/>
            <a:endParaRPr lang="en-IE" altLang="en-US" sz="2400"/>
          </a:p>
          <a:p>
            <a:pPr eaLnBrk="1" hangingPunct="1"/>
            <a:r>
              <a:rPr lang="en-IE" altLang="en-US" sz="2400"/>
              <a:t>Praise, Thank you.</a:t>
            </a:r>
          </a:p>
          <a:p>
            <a:pPr eaLnBrk="1" hangingPunct="1"/>
            <a:endParaRPr lang="en-IE" altLang="en-US" sz="2400"/>
          </a:p>
          <a:p>
            <a:pPr eaLnBrk="1" hangingPunct="1"/>
            <a:r>
              <a:rPr lang="en-IE" altLang="en-US" sz="2400"/>
              <a:t>Reward good behaviour and excellent attendance</a:t>
            </a:r>
          </a:p>
          <a:p>
            <a:pPr marL="0" indent="0" eaLnBrk="1" hangingPunct="1">
              <a:buNone/>
            </a:pPr>
            <a:endParaRPr lang="en-IE" altLang="en-US" sz="2400"/>
          </a:p>
          <a:p>
            <a:pPr eaLnBrk="1" hangingPunct="1"/>
            <a:r>
              <a:rPr lang="en-IE" altLang="en-US" sz="2400"/>
              <a:t>Demonstrate respect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91525" y="116114"/>
            <a:ext cx="9174480" cy="1143000"/>
          </a:xfrm>
        </p:spPr>
        <p:txBody>
          <a:bodyPr>
            <a:normAutofit/>
          </a:bodyPr>
          <a:lstStyle/>
          <a:p>
            <a:pPr eaLnBrk="1" hangingPunct="1"/>
            <a:r>
              <a:rPr lang="en-IE" altLang="en-US" sz="4800"/>
              <a:t>Implementing Code of Behaviour</a:t>
            </a:r>
          </a:p>
        </p:txBody>
      </p:sp>
      <p:sp>
        <p:nvSpPr>
          <p:cNvPr id="33795" name="Content Placeholder 2"/>
          <p:cNvSpPr>
            <a:spLocks noGrp="1"/>
          </p:cNvSpPr>
          <p:nvPr>
            <p:ph idx="1"/>
          </p:nvPr>
        </p:nvSpPr>
        <p:spPr>
          <a:xfrm>
            <a:off x="2849880" y="1640841"/>
            <a:ext cx="9057640" cy="4389437"/>
          </a:xfrm>
        </p:spPr>
        <p:txBody>
          <a:bodyPr vert="horz" lIns="91440" tIns="45720" rIns="91440" bIns="45720" rtlCol="0" anchor="t">
            <a:normAutofit lnSpcReduction="10000"/>
          </a:bodyPr>
          <a:lstStyle/>
          <a:p>
            <a:pPr marL="393700" lvl="1" indent="0">
              <a:buNone/>
            </a:pPr>
            <a:r>
              <a:rPr lang="en-IE" altLang="en-US" sz="2800"/>
              <a:t>Ladder of intervention:</a:t>
            </a:r>
          </a:p>
          <a:p>
            <a:pPr marL="908050" lvl="1" indent="-514350">
              <a:buFont typeface="+mj-lt"/>
              <a:buAutoNum type="arabicPeriod"/>
            </a:pPr>
            <a:r>
              <a:rPr lang="en-IE" altLang="en-US" sz="2800" b="1"/>
              <a:t>Class Teacher</a:t>
            </a:r>
          </a:p>
          <a:p>
            <a:pPr marL="908050" lvl="1" indent="-514350">
              <a:buFont typeface="+mj-lt"/>
              <a:buAutoNum type="arabicPeriod"/>
            </a:pPr>
            <a:r>
              <a:rPr lang="en-IE" altLang="en-US" sz="2800" b="1"/>
              <a:t>Year Head</a:t>
            </a:r>
          </a:p>
          <a:p>
            <a:pPr marL="908050" lvl="1" indent="-514350">
              <a:buFont typeface="+mj-lt"/>
              <a:buAutoNum type="arabicPeriod"/>
            </a:pPr>
            <a:r>
              <a:rPr lang="en-IE" altLang="en-US" sz="2800" b="1"/>
              <a:t>Deputy Principal</a:t>
            </a:r>
          </a:p>
          <a:p>
            <a:pPr marL="908050" lvl="1" indent="-514350">
              <a:buFont typeface="+mj-lt"/>
              <a:buAutoNum type="arabicPeriod"/>
            </a:pPr>
            <a:r>
              <a:rPr lang="en-IE" altLang="en-US" sz="2800" b="1"/>
              <a:t>Principal</a:t>
            </a:r>
          </a:p>
          <a:p>
            <a:pPr marL="908050" lvl="1" indent="-514350">
              <a:buFont typeface="+mj-lt"/>
              <a:buAutoNum type="arabicPeriod"/>
            </a:pPr>
            <a:r>
              <a:rPr lang="en-IE" altLang="en-US" sz="2800" b="1"/>
              <a:t>Board of Management</a:t>
            </a:r>
            <a:endParaRPr lang="en-IE" altLang="en-US" sz="2800"/>
          </a:p>
          <a:p>
            <a:pPr eaLnBrk="1" hangingPunct="1"/>
            <a:r>
              <a:rPr lang="en-IE" altLang="en-US" sz="2400"/>
              <a:t>Parents informed – </a:t>
            </a:r>
            <a:r>
              <a:rPr lang="en-IE" altLang="en-US" sz="2400" err="1"/>
              <a:t>VSWare</a:t>
            </a:r>
            <a:r>
              <a:rPr lang="en-IE" altLang="en-US" sz="2400"/>
              <a:t>, Journal, Phone, Letter, Email. </a:t>
            </a:r>
          </a:p>
          <a:p>
            <a:r>
              <a:rPr lang="en-IE" altLang="en-US" sz="2400">
                <a:highlight>
                  <a:srgbClr val="FFFF00"/>
                </a:highlight>
              </a:rPr>
              <a:t>Detailed on pages 15 to 26 in Journal</a:t>
            </a:r>
          </a:p>
          <a:p>
            <a:r>
              <a:rPr lang="en-IE" altLang="en-US" sz="2400"/>
              <a:t> </a:t>
            </a:r>
            <a:r>
              <a:rPr lang="en-IE" altLang="en-US" sz="2400" b="1"/>
              <a:t>Please monitor </a:t>
            </a:r>
            <a:r>
              <a:rPr lang="en-IE" altLang="en-US" sz="2400" b="1" err="1"/>
              <a:t>VSWare</a:t>
            </a:r>
            <a:r>
              <a:rPr lang="en-IE" altLang="en-US" sz="2400" b="1"/>
              <a:t> to see students behaviour.  </a:t>
            </a:r>
            <a:endParaRPr lang="en-IE"/>
          </a:p>
          <a:p>
            <a:pPr eaLnBrk="1" hangingPunct="1"/>
            <a:r>
              <a:rPr lang="en-IE" altLang="en-US" sz="2400"/>
              <a:t>Parents are our partners in this process.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rot="16200000">
            <a:off x="73660" y="1933576"/>
            <a:ext cx="5551715" cy="85725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a:t>Ladder of Intervention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IE" altLang="en-US"/>
              <a:t>Code of Behaviour</a:t>
            </a:r>
          </a:p>
        </p:txBody>
      </p:sp>
      <p:sp>
        <p:nvSpPr>
          <p:cNvPr id="36867" name="Content Placeholder 2"/>
          <p:cNvSpPr>
            <a:spLocks noGrp="1"/>
          </p:cNvSpPr>
          <p:nvPr>
            <p:ph idx="1"/>
          </p:nvPr>
        </p:nvSpPr>
        <p:spPr/>
        <p:txBody>
          <a:bodyPr>
            <a:normAutofit/>
          </a:bodyPr>
          <a:lstStyle/>
          <a:p>
            <a:pPr marL="0" indent="0">
              <a:buNone/>
            </a:pPr>
            <a:r>
              <a:rPr lang="en-IE" altLang="en-US"/>
              <a:t>Detailed information on the following can be found in the student's journal or on the school website </a:t>
            </a:r>
            <a:r>
              <a:rPr lang="en-IE" altLang="en-US">
                <a:hlinkClick r:id="rId2"/>
              </a:rPr>
              <a:t>www.borrisokanecc.ie</a:t>
            </a:r>
            <a:endParaRPr lang="en-IE" altLang="en-US"/>
          </a:p>
          <a:p>
            <a:pPr marL="0" indent="0">
              <a:buNone/>
            </a:pPr>
            <a:endParaRPr lang="en-IE" altLang="en-US"/>
          </a:p>
          <a:p>
            <a:pPr eaLnBrk="1" hangingPunct="1"/>
            <a:r>
              <a:rPr lang="en-IE" altLang="en-US" b="1"/>
              <a:t>Sanctions.</a:t>
            </a:r>
          </a:p>
          <a:p>
            <a:pPr eaLnBrk="1" hangingPunct="1"/>
            <a:endParaRPr lang="en-IE" altLang="en-US" b="1"/>
          </a:p>
          <a:p>
            <a:pPr eaLnBrk="1" hangingPunct="1"/>
            <a:r>
              <a:rPr lang="en-IE" altLang="en-US" b="1"/>
              <a:t>Suspension Policy.</a:t>
            </a:r>
          </a:p>
          <a:p>
            <a:pPr eaLnBrk="1" hangingPunct="1"/>
            <a:endParaRPr lang="en-IE" altLang="en-US" b="1"/>
          </a:p>
          <a:p>
            <a:pPr eaLnBrk="1" hangingPunct="1"/>
            <a:r>
              <a:rPr lang="en-IE" altLang="en-US" b="1"/>
              <a:t>Expulsion Policy.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30EA-83E3-C9DD-05C3-4EC06079E194}"/>
              </a:ext>
            </a:extLst>
          </p:cNvPr>
          <p:cNvSpPr>
            <a:spLocks noGrp="1"/>
          </p:cNvSpPr>
          <p:nvPr>
            <p:ph type="title"/>
          </p:nvPr>
        </p:nvSpPr>
        <p:spPr>
          <a:xfrm>
            <a:off x="2298702" y="194032"/>
            <a:ext cx="9050481" cy="1143000"/>
          </a:xfrm>
        </p:spPr>
        <p:txBody>
          <a:bodyPr/>
          <a:lstStyle/>
          <a:p>
            <a:r>
              <a:rPr lang="en-US" sz="4000">
                <a:cs typeface="Calibri"/>
              </a:rPr>
              <a:t>Our Mission Statement &amp;  ETB Ethos</a:t>
            </a:r>
            <a:endParaRPr lang="en-US" sz="4000"/>
          </a:p>
        </p:txBody>
      </p:sp>
      <p:pic>
        <p:nvPicPr>
          <p:cNvPr id="4"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Grp="1" noChangeAspect="1"/>
          </p:cNvPicPr>
          <p:nvPr>
            <p:ph idx="1"/>
          </p:nvPr>
        </p:nvPicPr>
        <p:blipFill>
          <a:blip r:embed="rId2"/>
          <a:srcRect b="52403"/>
          <a:stretch>
            <a:fillRect/>
          </a:stretch>
        </p:blipFill>
        <p:spPr>
          <a:xfrm>
            <a:off x="6680037" y="1238623"/>
            <a:ext cx="5099837" cy="2511053"/>
          </a:xfrm>
        </p:spPr>
      </p:pic>
      <p:sp>
        <p:nvSpPr>
          <p:cNvPr id="3" name="TextBox 2">
            <a:extLst>
              <a:ext uri="{FF2B5EF4-FFF2-40B4-BE49-F238E27FC236}">
                <a16:creationId xmlns:a16="http://schemas.microsoft.com/office/drawing/2014/main" id="{25D136D4-EC79-4E9F-ADF6-BA631BB730DC}"/>
              </a:ext>
            </a:extLst>
          </p:cNvPr>
          <p:cNvSpPr txBox="1"/>
          <p:nvPr/>
        </p:nvSpPr>
        <p:spPr>
          <a:xfrm>
            <a:off x="1399309" y="1642160"/>
            <a:ext cx="469669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i="1">
                <a:latin typeface="Constantia"/>
                <a:cs typeface="Segoe UI"/>
              </a:rPr>
              <a:t>We seek to promote a caring and </a:t>
            </a:r>
            <a:r>
              <a:rPr lang="en-US" sz="2600">
                <a:latin typeface="Constantia"/>
                <a:cs typeface="Segoe UI"/>
              </a:rPr>
              <a:t>​</a:t>
            </a:r>
          </a:p>
          <a:p>
            <a:pPr algn="ctr"/>
            <a:r>
              <a:rPr lang="en-US" sz="2600" i="1">
                <a:latin typeface="Constantia"/>
                <a:cs typeface="Segoe UI"/>
              </a:rPr>
              <a:t>committed school community</a:t>
            </a:r>
            <a:r>
              <a:rPr lang="en-IE" sz="2600">
                <a:latin typeface="Constantia"/>
                <a:cs typeface="Segoe UI"/>
              </a:rPr>
              <a:t>​</a:t>
            </a:r>
          </a:p>
          <a:p>
            <a:pPr algn="ctr"/>
            <a:r>
              <a:rPr lang="en-US" sz="2600" i="1">
                <a:latin typeface="Constantia"/>
                <a:cs typeface="Segoe UI"/>
              </a:rPr>
              <a:t>which will facilitate the education of our students</a:t>
            </a:r>
            <a:r>
              <a:rPr lang="en-IE" sz="2600">
                <a:latin typeface="Constantia"/>
                <a:cs typeface="Segoe UI"/>
              </a:rPr>
              <a:t>​</a:t>
            </a:r>
          </a:p>
          <a:p>
            <a:pPr algn="ctr"/>
            <a:r>
              <a:rPr lang="en-US" sz="2600" i="1">
                <a:latin typeface="Constantia"/>
                <a:cs typeface="Segoe UI"/>
              </a:rPr>
              <a:t>and where each individual is valued </a:t>
            </a:r>
            <a:r>
              <a:rPr lang="en-US" sz="2600">
                <a:latin typeface="Constantia"/>
                <a:cs typeface="Segoe UI"/>
              </a:rPr>
              <a:t>​</a:t>
            </a:r>
          </a:p>
          <a:p>
            <a:pPr algn="ctr"/>
            <a:r>
              <a:rPr lang="en-US" sz="2600" i="1">
                <a:latin typeface="Constantia"/>
                <a:cs typeface="Segoe UI"/>
              </a:rPr>
              <a:t>as a unique human being.</a:t>
            </a:r>
            <a:r>
              <a:rPr lang="en-IE" sz="2600">
                <a:latin typeface="Constantia"/>
                <a:cs typeface="Segoe UI"/>
              </a:rPr>
              <a:t>​</a:t>
            </a:r>
          </a:p>
          <a:p>
            <a:pPr algn="ctr"/>
            <a:r>
              <a:rPr lang="en-US" sz="2600">
                <a:latin typeface="Constantia"/>
                <a:cs typeface="Segoe UI"/>
              </a:rPr>
              <a:t> </a:t>
            </a:r>
            <a:r>
              <a:rPr lang="en-IE" sz="2600">
                <a:latin typeface="Constantia"/>
                <a:cs typeface="Segoe UI"/>
              </a:rPr>
              <a:t>​</a:t>
            </a:r>
          </a:p>
          <a:p>
            <a:pPr algn="ctr"/>
            <a:r>
              <a:rPr lang="en-US" sz="2600" i="1">
                <a:solidFill>
                  <a:schemeClr val="accent6">
                    <a:lumMod val="50000"/>
                  </a:schemeClr>
                </a:solidFill>
                <a:latin typeface="Constantia"/>
                <a:cs typeface="Segoe UI"/>
              </a:rPr>
              <a:t>“Is </a:t>
            </a:r>
            <a:r>
              <a:rPr lang="en-US" sz="2600" i="1" err="1">
                <a:solidFill>
                  <a:schemeClr val="accent6">
                    <a:lumMod val="50000"/>
                  </a:schemeClr>
                </a:solidFill>
                <a:latin typeface="Constantia"/>
                <a:cs typeface="Segoe UI"/>
              </a:rPr>
              <a:t>ar</a:t>
            </a:r>
            <a:r>
              <a:rPr lang="en-US" sz="2600" i="1">
                <a:solidFill>
                  <a:schemeClr val="accent6">
                    <a:lumMod val="50000"/>
                  </a:schemeClr>
                </a:solidFill>
                <a:latin typeface="Constantia"/>
                <a:cs typeface="Segoe UI"/>
              </a:rPr>
              <a:t> </a:t>
            </a:r>
            <a:r>
              <a:rPr lang="en-US" sz="2600" i="1" err="1">
                <a:solidFill>
                  <a:schemeClr val="accent6">
                    <a:lumMod val="50000"/>
                  </a:schemeClr>
                </a:solidFill>
                <a:latin typeface="Constantia"/>
                <a:cs typeface="Segoe UI"/>
              </a:rPr>
              <a:t>scáth</a:t>
            </a:r>
            <a:r>
              <a:rPr lang="en-US" sz="2600" i="1">
                <a:solidFill>
                  <a:schemeClr val="accent6">
                    <a:lumMod val="50000"/>
                  </a:schemeClr>
                </a:solidFill>
                <a:latin typeface="Constantia"/>
                <a:cs typeface="Segoe UI"/>
              </a:rPr>
              <a:t> a </a:t>
            </a:r>
            <a:r>
              <a:rPr lang="en-US" sz="2600" i="1" err="1">
                <a:solidFill>
                  <a:schemeClr val="accent6">
                    <a:lumMod val="50000"/>
                  </a:schemeClr>
                </a:solidFill>
                <a:latin typeface="Constantia"/>
                <a:cs typeface="Segoe UI"/>
              </a:rPr>
              <a:t>chéile</a:t>
            </a:r>
            <a:r>
              <a:rPr lang="en-US" sz="2600" i="1">
                <a:solidFill>
                  <a:schemeClr val="accent6">
                    <a:lumMod val="50000"/>
                  </a:schemeClr>
                </a:solidFill>
                <a:latin typeface="Constantia"/>
                <a:cs typeface="Segoe UI"/>
              </a:rPr>
              <a:t> a </a:t>
            </a:r>
            <a:r>
              <a:rPr lang="en-US" sz="2600" i="1" err="1">
                <a:solidFill>
                  <a:schemeClr val="accent6">
                    <a:lumMod val="50000"/>
                  </a:schemeClr>
                </a:solidFill>
                <a:latin typeface="Constantia"/>
                <a:cs typeface="Segoe UI"/>
              </a:rPr>
              <a:t>mhairimid</a:t>
            </a:r>
            <a:r>
              <a:rPr lang="en-US" sz="2600" i="1">
                <a:solidFill>
                  <a:srgbClr val="004E6D"/>
                </a:solidFill>
                <a:latin typeface="Constantia"/>
                <a:cs typeface="Segoe UI"/>
              </a:rPr>
              <a:t>”</a:t>
            </a:r>
          </a:p>
        </p:txBody>
      </p:sp>
      <p:pic>
        <p:nvPicPr>
          <p:cNvPr id="5" name="Content Placeholder 3" descr="A close-up of a logo&#10;&#10;Description automatically generated">
            <a:extLst>
              <a:ext uri="{FF2B5EF4-FFF2-40B4-BE49-F238E27FC236}">
                <a16:creationId xmlns:a16="http://schemas.microsoft.com/office/drawing/2014/main" id="{D797AD90-3B4A-360C-178C-898F9A8000DB}"/>
              </a:ext>
            </a:extLst>
          </p:cNvPr>
          <p:cNvPicPr>
            <a:picLocks noChangeAspect="1"/>
          </p:cNvPicPr>
          <p:nvPr/>
        </p:nvPicPr>
        <p:blipFill>
          <a:blip r:embed="rId2"/>
          <a:srcRect t="61042" r="-7773"/>
          <a:stretch>
            <a:fillRect/>
          </a:stretch>
        </p:blipFill>
        <p:spPr>
          <a:xfrm>
            <a:off x="6799227" y="3749676"/>
            <a:ext cx="5392773" cy="2080894"/>
          </a:xfrm>
          <a:prstGeom prst="rect">
            <a:avLst/>
          </a:prstGeom>
        </p:spPr>
      </p:pic>
    </p:spTree>
    <p:extLst>
      <p:ext uri="{BB962C8B-B14F-4D97-AF65-F5344CB8AC3E}">
        <p14:creationId xmlns:p14="http://schemas.microsoft.com/office/powerpoint/2010/main" val="210403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518209" y="0"/>
            <a:ext cx="8229600" cy="914400"/>
          </a:xfrm>
        </p:spPr>
        <p:txBody>
          <a:bodyPr>
            <a:normAutofit/>
          </a:bodyPr>
          <a:lstStyle/>
          <a:p>
            <a:r>
              <a:rPr lang="en-IE" altLang="en-US" dirty="0" err="1"/>
              <a:t>Bí</a:t>
            </a:r>
            <a:r>
              <a:rPr lang="en-IE" altLang="en-US" dirty="0"/>
              <a:t> </a:t>
            </a:r>
            <a:r>
              <a:rPr lang="en-IE" altLang="en-US"/>
              <a:t>Cineálta</a:t>
            </a:r>
            <a:r>
              <a:rPr lang="en-IE" altLang="en-US" dirty="0"/>
              <a:t> Policy</a:t>
            </a:r>
          </a:p>
        </p:txBody>
      </p:sp>
      <p:sp>
        <p:nvSpPr>
          <p:cNvPr id="37891" name="Content Placeholder 2"/>
          <p:cNvSpPr>
            <a:spLocks noGrp="1"/>
          </p:cNvSpPr>
          <p:nvPr>
            <p:ph idx="1"/>
          </p:nvPr>
        </p:nvSpPr>
        <p:spPr>
          <a:xfrm>
            <a:off x="203200" y="1620165"/>
            <a:ext cx="6295571" cy="4800600"/>
          </a:xfrm>
        </p:spPr>
        <p:txBody>
          <a:bodyPr vert="horz" lIns="91440" tIns="45720" rIns="91440" bIns="45720" rtlCol="0" anchor="t">
            <a:normAutofit fontScale="92500" lnSpcReduction="20000"/>
          </a:bodyPr>
          <a:lstStyle/>
          <a:p>
            <a:r>
              <a:rPr lang="en-IE" altLang="en-US"/>
              <a:t>Detailed information on the following can be found in the student journal(pages 28 – 41) or on the school website www.borrisokanecc.ie</a:t>
            </a:r>
          </a:p>
          <a:p>
            <a:pPr eaLnBrk="1" hangingPunct="1"/>
            <a:r>
              <a:rPr lang="en-IE" altLang="en-US"/>
              <a:t>Tell someone – </a:t>
            </a:r>
            <a:r>
              <a:rPr lang="en-IE" altLang="en-US" b="1">
                <a:solidFill>
                  <a:schemeClr val="accent1"/>
                </a:solidFill>
              </a:rPr>
              <a:t>No innocent bystanders! </a:t>
            </a:r>
            <a:endParaRPr lang="en-IE" altLang="en-US">
              <a:solidFill>
                <a:schemeClr val="accent1"/>
              </a:solidFill>
            </a:endParaRPr>
          </a:p>
          <a:p>
            <a:r>
              <a:rPr lang="en-IE" altLang="en-US"/>
              <a:t>‘Morning Notes’ system – find out information Mobile phones – Social Network Sites e.g. Snapchat, Instagram, TikTok etc. </a:t>
            </a:r>
            <a:endParaRPr lang="en-IE" altLang="en-US">
              <a:solidFill>
                <a:srgbClr val="404040"/>
              </a:solidFill>
            </a:endParaRPr>
          </a:p>
          <a:p>
            <a:r>
              <a:rPr lang="en-IE" altLang="en-US" b="1">
                <a:solidFill>
                  <a:schemeClr val="accent1"/>
                </a:solidFill>
              </a:rPr>
              <a:t>Please monitor </a:t>
            </a:r>
            <a:r>
              <a:rPr lang="en-IE" altLang="en-US"/>
              <a:t>from home. </a:t>
            </a:r>
            <a:endParaRPr lang="en-IE"/>
          </a:p>
          <a:p>
            <a:pPr eaLnBrk="1" hangingPunct="1"/>
            <a:r>
              <a:rPr lang="en-IE" altLang="en-US"/>
              <a:t>Monitor children and talk to them. Any concerns, please contact us. </a:t>
            </a:r>
          </a:p>
          <a:p>
            <a:pPr eaLnBrk="1" hangingPunct="1"/>
            <a:r>
              <a:rPr lang="en-IE" altLang="en-US"/>
              <a:t>If something happens, screenshot it, don’t engage and tell someone about it. </a:t>
            </a:r>
          </a:p>
          <a:p>
            <a:pPr eaLnBrk="1" hangingPunct="1"/>
            <a:endParaRPr lang="en-IE" altLang="en-US"/>
          </a:p>
        </p:txBody>
      </p:sp>
      <p:sp>
        <p:nvSpPr>
          <p:cNvPr id="2" name="TextBox 1">
            <a:extLst>
              <a:ext uri="{FF2B5EF4-FFF2-40B4-BE49-F238E27FC236}">
                <a16:creationId xmlns:a16="http://schemas.microsoft.com/office/drawing/2014/main" id="{57DF71B8-322F-2112-EB96-81C412BBA7D0}"/>
              </a:ext>
            </a:extLst>
          </p:cNvPr>
          <p:cNvSpPr txBox="1"/>
          <p:nvPr/>
        </p:nvSpPr>
        <p:spPr>
          <a:xfrm>
            <a:off x="3507802" y="705765"/>
            <a:ext cx="8240007"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2800">
                <a:solidFill>
                  <a:srgbClr val="FF0000"/>
                </a:solidFill>
              </a:rPr>
              <a:t>to Prevent and Address Bullying Behaviour</a:t>
            </a:r>
            <a:endParaRPr lang="en-US" sz="2800"/>
          </a:p>
          <a:p>
            <a:pPr algn="l"/>
            <a:endParaRPr lang="en-US" sz="1100"/>
          </a:p>
        </p:txBody>
      </p:sp>
      <p:pic>
        <p:nvPicPr>
          <p:cNvPr id="3" name="Picture 2">
            <a:extLst>
              <a:ext uri="{FF2B5EF4-FFF2-40B4-BE49-F238E27FC236}">
                <a16:creationId xmlns:a16="http://schemas.microsoft.com/office/drawing/2014/main" id="{9E202573-5B2F-812E-9637-550409E07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571" y="1245862"/>
            <a:ext cx="5268687" cy="2876550"/>
          </a:xfrm>
          <a:prstGeom prst="rect">
            <a:avLst/>
          </a:prstGeom>
        </p:spPr>
      </p:pic>
      <p:pic>
        <p:nvPicPr>
          <p:cNvPr id="4" name="Picture 3">
            <a:extLst>
              <a:ext uri="{FF2B5EF4-FFF2-40B4-BE49-F238E27FC236}">
                <a16:creationId xmlns:a16="http://schemas.microsoft.com/office/drawing/2014/main" id="{C2A59BC7-2A27-58A2-21BE-31C84E837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571" y="4020465"/>
            <a:ext cx="5268687" cy="28375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03170" y="365125"/>
            <a:ext cx="8850630" cy="629285"/>
          </a:xfrm>
        </p:spPr>
        <p:txBody>
          <a:bodyPr anchor="ctr">
            <a:normAutofit/>
          </a:bodyPr>
          <a:lstStyle/>
          <a:p>
            <a:pPr eaLnBrk="1" hangingPunct="1"/>
            <a:r>
              <a:rPr lang="en-IE" altLang="en-US" sz="3700"/>
              <a:t>Extra Curricular Activities</a:t>
            </a:r>
          </a:p>
        </p:txBody>
      </p:sp>
      <p:graphicFrame>
        <p:nvGraphicFramePr>
          <p:cNvPr id="38917" name="Content Placeholder 2">
            <a:extLst>
              <a:ext uri="{FF2B5EF4-FFF2-40B4-BE49-F238E27FC236}">
                <a16:creationId xmlns:a16="http://schemas.microsoft.com/office/drawing/2014/main" id="{768B1525-232A-2D6D-7126-6EA225AEC9F5}"/>
              </a:ext>
            </a:extLst>
          </p:cNvPr>
          <p:cNvGraphicFramePr>
            <a:graphicFrameLocks noGrp="1"/>
          </p:cNvGraphicFramePr>
          <p:nvPr>
            <p:ph idx="1"/>
            <p:extLst>
              <p:ext uri="{D42A27DB-BD31-4B8C-83A1-F6EECF244321}">
                <p14:modId xmlns:p14="http://schemas.microsoft.com/office/powerpoint/2010/main" val="323068811"/>
              </p:ext>
            </p:extLst>
          </p:nvPr>
        </p:nvGraphicFramePr>
        <p:xfrm>
          <a:off x="838200" y="1531620"/>
          <a:ext cx="10515600" cy="464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466-C168-93B4-080D-8A32DA4A51E5}"/>
              </a:ext>
            </a:extLst>
          </p:cNvPr>
          <p:cNvSpPr>
            <a:spLocks noGrp="1"/>
          </p:cNvSpPr>
          <p:nvPr>
            <p:ph type="title"/>
          </p:nvPr>
        </p:nvSpPr>
        <p:spPr/>
        <p:txBody>
          <a:bodyPr>
            <a:normAutofit fontScale="90000"/>
          </a:bodyPr>
          <a:lstStyle/>
          <a:p>
            <a:r>
              <a:rPr lang="en-US"/>
              <a:t>Details for 1st Year Sports</a:t>
            </a:r>
          </a:p>
        </p:txBody>
      </p:sp>
      <p:graphicFrame>
        <p:nvGraphicFramePr>
          <p:cNvPr id="7" name="Content Placeholder 6">
            <a:extLst>
              <a:ext uri="{FF2B5EF4-FFF2-40B4-BE49-F238E27FC236}">
                <a16:creationId xmlns:a16="http://schemas.microsoft.com/office/drawing/2014/main" id="{D6029EEC-AD6C-2C96-91E0-34F1D46AC447}"/>
              </a:ext>
            </a:extLst>
          </p:cNvPr>
          <p:cNvGraphicFramePr>
            <a:graphicFrameLocks noGrp="1"/>
          </p:cNvGraphicFramePr>
          <p:nvPr>
            <p:ph idx="1"/>
            <p:extLst>
              <p:ext uri="{D42A27DB-BD31-4B8C-83A1-F6EECF244321}">
                <p14:modId xmlns:p14="http://schemas.microsoft.com/office/powerpoint/2010/main" val="3621282865"/>
              </p:ext>
            </p:extLst>
          </p:nvPr>
        </p:nvGraphicFramePr>
        <p:xfrm>
          <a:off x="2323171" y="2100146"/>
          <a:ext cx="8987537" cy="3635449"/>
        </p:xfrm>
        <a:graphic>
          <a:graphicData uri="http://schemas.openxmlformats.org/drawingml/2006/table">
            <a:tbl>
              <a:tblPr firstRow="1" bandRow="1">
                <a:tableStyleId>{5C22544A-7EE6-4342-B048-85BDC9FD1C3A}</a:tableStyleId>
              </a:tblPr>
              <a:tblGrid>
                <a:gridCol w="2981337">
                  <a:extLst>
                    <a:ext uri="{9D8B030D-6E8A-4147-A177-3AD203B41FA5}">
                      <a16:colId xmlns:a16="http://schemas.microsoft.com/office/drawing/2014/main" val="2455498032"/>
                    </a:ext>
                  </a:extLst>
                </a:gridCol>
                <a:gridCol w="3003100">
                  <a:extLst>
                    <a:ext uri="{9D8B030D-6E8A-4147-A177-3AD203B41FA5}">
                      <a16:colId xmlns:a16="http://schemas.microsoft.com/office/drawing/2014/main" val="2093152728"/>
                    </a:ext>
                  </a:extLst>
                </a:gridCol>
                <a:gridCol w="3003100">
                  <a:extLst>
                    <a:ext uri="{9D8B030D-6E8A-4147-A177-3AD203B41FA5}">
                      <a16:colId xmlns:a16="http://schemas.microsoft.com/office/drawing/2014/main" val="1857607204"/>
                    </a:ext>
                  </a:extLst>
                </a:gridCol>
              </a:tblGrid>
              <a:tr h="416445">
                <a:tc gridSpan="3">
                  <a:txBody>
                    <a:bodyPr/>
                    <a:lstStyle/>
                    <a:p>
                      <a:pPr marL="0" algn="l" rtl="0" eaLnBrk="1" latinLnBrk="0" hangingPunct="1">
                        <a:buNone/>
                      </a:pPr>
                      <a:r>
                        <a:rPr lang="en-IE" sz="1800" kern="1200">
                          <a:solidFill>
                            <a:srgbClr val="FFFFFF"/>
                          </a:solidFill>
                          <a:effectLst/>
                        </a:rPr>
                        <a:t>Monday</a:t>
                      </a:r>
                      <a:endParaRPr lang="en-IE">
                        <a:effectLst/>
                      </a:endParaRPr>
                    </a:p>
                  </a:txBody>
                  <a:tcPr marL="0" marR="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397699143"/>
                  </a:ext>
                </a:extLst>
              </a:tr>
              <a:tr h="607784">
                <a:tc>
                  <a:txBody>
                    <a:bodyPr/>
                    <a:lstStyle/>
                    <a:p>
                      <a:pPr marL="0" algn="l" rtl="0" eaLnBrk="1" latinLnBrk="0" hangingPunct="1">
                        <a:buNone/>
                      </a:pPr>
                      <a:r>
                        <a:rPr lang="en-IE" sz="1800" kern="1200">
                          <a:solidFill>
                            <a:srgbClr val="000000"/>
                          </a:solidFill>
                          <a:effectLst/>
                        </a:rPr>
                        <a:t>Darts</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Mr Ryan</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Lunchtime</a:t>
                      </a:r>
                      <a:endParaRPr lang="en-IE">
                        <a:effectLst/>
                      </a:endParaRPr>
                    </a:p>
                    <a:p>
                      <a:pPr marL="0" algn="l" rtl="0" eaLnBrk="1" latinLnBrk="0" hangingPunct="1">
                        <a:buNone/>
                      </a:pPr>
                      <a:r>
                        <a:rPr lang="en-IE" sz="1800" kern="1200">
                          <a:solidFill>
                            <a:srgbClr val="000000"/>
                          </a:solidFill>
                          <a:effectLst/>
                        </a:rPr>
                        <a:t>Sign up now closed</a:t>
                      </a:r>
                      <a:endParaRPr lang="en-IE">
                        <a:effectLst/>
                      </a:endParaRPr>
                    </a:p>
                  </a:txBody>
                  <a:tcPr marL="0" marR="0" marT="0" marB="0" anchor="ctr"/>
                </a:tc>
                <a:extLst>
                  <a:ext uri="{0D108BD9-81ED-4DB2-BD59-A6C34878D82A}">
                    <a16:rowId xmlns:a16="http://schemas.microsoft.com/office/drawing/2014/main" val="1740009230"/>
                  </a:ext>
                </a:extLst>
              </a:tr>
              <a:tr h="641550">
                <a:tc>
                  <a:txBody>
                    <a:bodyPr/>
                    <a:lstStyle/>
                    <a:p>
                      <a:pPr marL="0" algn="l" rtl="0" eaLnBrk="1" latinLnBrk="0" hangingPunct="1">
                        <a:buNone/>
                      </a:pPr>
                      <a:r>
                        <a:rPr lang="en-IE" sz="1800" kern="1200">
                          <a:solidFill>
                            <a:srgbClr val="000000"/>
                          </a:solidFill>
                          <a:effectLst/>
                        </a:rPr>
                        <a:t>Soccer (boys)</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Mr Hanlon</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After School every week</a:t>
                      </a:r>
                      <a:endParaRPr lang="en-IE">
                        <a:effectLst/>
                      </a:endParaRPr>
                    </a:p>
                    <a:p>
                      <a:pPr marL="0" algn="l" rtl="0" eaLnBrk="1" latinLnBrk="0" hangingPunct="1">
                        <a:buNone/>
                      </a:pPr>
                      <a:r>
                        <a:rPr lang="en-IE" sz="1800" kern="1200">
                          <a:solidFill>
                            <a:srgbClr val="000000"/>
                          </a:solidFill>
                          <a:effectLst/>
                        </a:rPr>
                        <a:t>First training 6</a:t>
                      </a:r>
                      <a:r>
                        <a:rPr lang="en-IE" sz="1800" kern="1200" baseline="30000">
                          <a:solidFill>
                            <a:srgbClr val="000000"/>
                          </a:solidFill>
                          <a:effectLst/>
                        </a:rPr>
                        <a:t>th</a:t>
                      </a:r>
                      <a:r>
                        <a:rPr lang="en-IE" sz="1800" kern="1200">
                          <a:solidFill>
                            <a:srgbClr val="000000"/>
                          </a:solidFill>
                          <a:effectLst/>
                        </a:rPr>
                        <a:t> October</a:t>
                      </a:r>
                      <a:endParaRPr lang="en-IE">
                        <a:effectLst/>
                      </a:endParaRPr>
                    </a:p>
                  </a:txBody>
                  <a:tcPr marL="0" marR="0" marT="0" marB="0" anchor="ctr"/>
                </a:tc>
                <a:extLst>
                  <a:ext uri="{0D108BD9-81ED-4DB2-BD59-A6C34878D82A}">
                    <a16:rowId xmlns:a16="http://schemas.microsoft.com/office/drawing/2014/main" val="2297081058"/>
                  </a:ext>
                </a:extLst>
              </a:tr>
              <a:tr h="945441">
                <a:tc>
                  <a:txBody>
                    <a:bodyPr/>
                    <a:lstStyle/>
                    <a:p>
                      <a:pPr marL="0" algn="l" rtl="0" eaLnBrk="1" latinLnBrk="0" hangingPunct="1">
                        <a:buNone/>
                      </a:pPr>
                      <a:r>
                        <a:rPr lang="en-IE" sz="1800" kern="1200">
                          <a:solidFill>
                            <a:srgbClr val="000000"/>
                          </a:solidFill>
                          <a:effectLst/>
                        </a:rPr>
                        <a:t>Soccer (girls)</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Ms Mitchell</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After school every second week</a:t>
                      </a:r>
                      <a:endParaRPr lang="en-IE">
                        <a:effectLst/>
                      </a:endParaRPr>
                    </a:p>
                    <a:p>
                      <a:pPr marL="0" algn="l" rtl="0" eaLnBrk="1" latinLnBrk="0" hangingPunct="1">
                        <a:buNone/>
                      </a:pPr>
                      <a:r>
                        <a:rPr lang="en-IE" sz="1800" kern="1200">
                          <a:solidFill>
                            <a:srgbClr val="000000"/>
                          </a:solidFill>
                          <a:effectLst/>
                        </a:rPr>
                        <a:t>Next training 13</a:t>
                      </a:r>
                      <a:r>
                        <a:rPr lang="en-IE" sz="1800" kern="1200" baseline="30000">
                          <a:solidFill>
                            <a:srgbClr val="000000"/>
                          </a:solidFill>
                          <a:effectLst/>
                        </a:rPr>
                        <a:t>th</a:t>
                      </a:r>
                      <a:r>
                        <a:rPr lang="en-IE" sz="1800" kern="1200">
                          <a:solidFill>
                            <a:srgbClr val="000000"/>
                          </a:solidFill>
                          <a:effectLst/>
                        </a:rPr>
                        <a:t> October</a:t>
                      </a:r>
                      <a:endParaRPr lang="en-IE">
                        <a:effectLst/>
                      </a:endParaRPr>
                    </a:p>
                  </a:txBody>
                  <a:tcPr marL="0" marR="0" marT="0" marB="0" anchor="ctr"/>
                </a:tc>
                <a:extLst>
                  <a:ext uri="{0D108BD9-81ED-4DB2-BD59-A6C34878D82A}">
                    <a16:rowId xmlns:a16="http://schemas.microsoft.com/office/drawing/2014/main" val="231448243"/>
                  </a:ext>
                </a:extLst>
              </a:tr>
              <a:tr h="416445">
                <a:tc gridSpan="3">
                  <a:txBody>
                    <a:bodyPr/>
                    <a:lstStyle/>
                    <a:p>
                      <a:pPr marL="0" algn="l" rtl="0" eaLnBrk="1" latinLnBrk="0" hangingPunct="1">
                        <a:buNone/>
                      </a:pPr>
                      <a:r>
                        <a:rPr lang="en-IE" sz="1800" b="1" kern="1200">
                          <a:solidFill>
                            <a:schemeClr val="bg1"/>
                          </a:solidFill>
                          <a:effectLst/>
                        </a:rPr>
                        <a:t>Tuesday</a:t>
                      </a:r>
                      <a:endParaRPr lang="en-IE" b="1">
                        <a:solidFill>
                          <a:schemeClr val="bg1"/>
                        </a:solidFill>
                        <a:effectLst/>
                      </a:endParaRPr>
                    </a:p>
                  </a:txBody>
                  <a:tcPr marL="0" marR="0" marT="0" marB="0" anchor="ctr">
                    <a:solidFill>
                      <a:schemeClr val="accent1"/>
                    </a:solidFill>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010956357"/>
                  </a:ext>
                </a:extLst>
              </a:tr>
              <a:tr h="607784">
                <a:tc>
                  <a:txBody>
                    <a:bodyPr/>
                    <a:lstStyle/>
                    <a:p>
                      <a:pPr marL="0" algn="l" rtl="0" eaLnBrk="1" latinLnBrk="0" hangingPunct="1">
                        <a:buNone/>
                      </a:pPr>
                      <a:r>
                        <a:rPr lang="en-IE" sz="1800" kern="1200">
                          <a:solidFill>
                            <a:srgbClr val="000000"/>
                          </a:solidFill>
                          <a:effectLst/>
                        </a:rPr>
                        <a:t>Badminton</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Ms Dillon</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Each week after school</a:t>
                      </a:r>
                      <a:endParaRPr lang="en-IE">
                        <a:effectLst/>
                      </a:endParaRPr>
                    </a:p>
                    <a:p>
                      <a:pPr marL="0" algn="l" rtl="0" eaLnBrk="1" latinLnBrk="0" hangingPunct="1">
                        <a:buNone/>
                      </a:pPr>
                      <a:r>
                        <a:rPr lang="en-IE" sz="1800" kern="1200">
                          <a:solidFill>
                            <a:srgbClr val="000000"/>
                          </a:solidFill>
                          <a:effectLst/>
                        </a:rPr>
                        <a:t>Sign in sheet on arrival</a:t>
                      </a:r>
                      <a:endParaRPr lang="en-IE">
                        <a:effectLst/>
                      </a:endParaRPr>
                    </a:p>
                  </a:txBody>
                  <a:tcPr marL="0" marR="0" marT="0" marB="0" anchor="ctr"/>
                </a:tc>
                <a:extLst>
                  <a:ext uri="{0D108BD9-81ED-4DB2-BD59-A6C34878D82A}">
                    <a16:rowId xmlns:a16="http://schemas.microsoft.com/office/drawing/2014/main" val="3415636750"/>
                  </a:ext>
                </a:extLst>
              </a:tr>
            </a:tbl>
          </a:graphicData>
        </a:graphic>
      </p:graphicFrame>
      <p:sp>
        <p:nvSpPr>
          <p:cNvPr id="8" name="TextBox 7">
            <a:extLst>
              <a:ext uri="{FF2B5EF4-FFF2-40B4-BE49-F238E27FC236}">
                <a16:creationId xmlns:a16="http://schemas.microsoft.com/office/drawing/2014/main" id="{238298B0-449E-4388-B6CF-939EF3408793}"/>
              </a:ext>
            </a:extLst>
          </p:cNvPr>
          <p:cNvSpPr txBox="1"/>
          <p:nvPr/>
        </p:nvSpPr>
        <p:spPr>
          <a:xfrm>
            <a:off x="2139382" y="1421779"/>
            <a:ext cx="91722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Aptos"/>
              </a:rPr>
              <a:t>You do not have permission to wear PE uniform all day when training after school </a:t>
            </a:r>
            <a:endParaRPr lang="en-US"/>
          </a:p>
          <a:p>
            <a:pPr algn="ctr"/>
            <a:r>
              <a:rPr lang="en-US" sz="1600" b="1">
                <a:latin typeface="Aptos"/>
              </a:rPr>
              <a:t>Please change for training</a:t>
            </a:r>
            <a:endParaRPr lang="en-US"/>
          </a:p>
        </p:txBody>
      </p:sp>
    </p:spTree>
    <p:extLst>
      <p:ext uri="{BB962C8B-B14F-4D97-AF65-F5344CB8AC3E}">
        <p14:creationId xmlns:p14="http://schemas.microsoft.com/office/powerpoint/2010/main" val="19563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D0F0-D1DF-A9CD-BDE6-AD836F7E9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943B2-B070-0D2A-2806-C1E6426604D2}"/>
              </a:ext>
            </a:extLst>
          </p:cNvPr>
          <p:cNvSpPr>
            <a:spLocks noGrp="1"/>
          </p:cNvSpPr>
          <p:nvPr>
            <p:ph type="title"/>
          </p:nvPr>
        </p:nvSpPr>
        <p:spPr/>
        <p:txBody>
          <a:bodyPr>
            <a:normAutofit fontScale="90000"/>
          </a:bodyPr>
          <a:lstStyle/>
          <a:p>
            <a:r>
              <a:rPr lang="en-US"/>
              <a:t>Details for 1st Year Sports</a:t>
            </a:r>
          </a:p>
        </p:txBody>
      </p:sp>
      <p:sp>
        <p:nvSpPr>
          <p:cNvPr id="8" name="TextBox 7">
            <a:extLst>
              <a:ext uri="{FF2B5EF4-FFF2-40B4-BE49-F238E27FC236}">
                <a16:creationId xmlns:a16="http://schemas.microsoft.com/office/drawing/2014/main" id="{D3059CEC-9EC0-4350-BD8F-B0CD22A0ABB6}"/>
              </a:ext>
            </a:extLst>
          </p:cNvPr>
          <p:cNvSpPr txBox="1"/>
          <p:nvPr/>
        </p:nvSpPr>
        <p:spPr>
          <a:xfrm>
            <a:off x="2139382" y="1421779"/>
            <a:ext cx="91722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Aptos"/>
              </a:rPr>
              <a:t>You do not have permission to wear PE uniform all day when training after school </a:t>
            </a:r>
            <a:endParaRPr lang="en-US"/>
          </a:p>
          <a:p>
            <a:pPr algn="ctr"/>
            <a:r>
              <a:rPr lang="en-US" sz="1600" b="1">
                <a:latin typeface="Aptos"/>
              </a:rPr>
              <a:t>Please change for training</a:t>
            </a:r>
            <a:endParaRPr lang="en-US"/>
          </a:p>
        </p:txBody>
      </p:sp>
      <p:graphicFrame>
        <p:nvGraphicFramePr>
          <p:cNvPr id="6" name="Content Placeholder 5">
            <a:extLst>
              <a:ext uri="{FF2B5EF4-FFF2-40B4-BE49-F238E27FC236}">
                <a16:creationId xmlns:a16="http://schemas.microsoft.com/office/drawing/2014/main" id="{199C24C3-2AB9-9C33-29B3-9CC6AFC04569}"/>
              </a:ext>
            </a:extLst>
          </p:cNvPr>
          <p:cNvGraphicFramePr>
            <a:graphicFrameLocks noGrp="1"/>
          </p:cNvGraphicFramePr>
          <p:nvPr>
            <p:ph idx="1"/>
            <p:extLst>
              <p:ext uri="{D42A27DB-BD31-4B8C-83A1-F6EECF244321}">
                <p14:modId xmlns:p14="http://schemas.microsoft.com/office/powerpoint/2010/main" val="634629041"/>
              </p:ext>
            </p:extLst>
          </p:nvPr>
        </p:nvGraphicFramePr>
        <p:xfrm>
          <a:off x="1319560" y="2007219"/>
          <a:ext cx="9876561" cy="3500120"/>
        </p:xfrm>
        <a:graphic>
          <a:graphicData uri="http://schemas.openxmlformats.org/drawingml/2006/table">
            <a:tbl>
              <a:tblPr firstRow="1" bandRow="1">
                <a:tableStyleId>{5C22544A-7EE6-4342-B048-85BDC9FD1C3A}</a:tableStyleId>
              </a:tblPr>
              <a:tblGrid>
                <a:gridCol w="2296159">
                  <a:extLst>
                    <a:ext uri="{9D8B030D-6E8A-4147-A177-3AD203B41FA5}">
                      <a16:colId xmlns:a16="http://schemas.microsoft.com/office/drawing/2014/main" val="99895773"/>
                    </a:ext>
                  </a:extLst>
                </a:gridCol>
                <a:gridCol w="3454399">
                  <a:extLst>
                    <a:ext uri="{9D8B030D-6E8A-4147-A177-3AD203B41FA5}">
                      <a16:colId xmlns:a16="http://schemas.microsoft.com/office/drawing/2014/main" val="1179608532"/>
                    </a:ext>
                  </a:extLst>
                </a:gridCol>
                <a:gridCol w="4126003">
                  <a:extLst>
                    <a:ext uri="{9D8B030D-6E8A-4147-A177-3AD203B41FA5}">
                      <a16:colId xmlns:a16="http://schemas.microsoft.com/office/drawing/2014/main" val="1412398110"/>
                    </a:ext>
                  </a:extLst>
                </a:gridCol>
              </a:tblGrid>
              <a:tr h="370840">
                <a:tc gridSpan="3">
                  <a:txBody>
                    <a:bodyPr/>
                    <a:lstStyle/>
                    <a:p>
                      <a:pPr marL="0" algn="l" rtl="0" eaLnBrk="1" latinLnBrk="0" hangingPunct="1">
                        <a:buNone/>
                      </a:pPr>
                      <a:r>
                        <a:rPr lang="en-IE" sz="1800" kern="1200">
                          <a:solidFill>
                            <a:srgbClr val="FFFFFF"/>
                          </a:solidFill>
                          <a:effectLst/>
                        </a:rPr>
                        <a:t>Wednesday</a:t>
                      </a:r>
                      <a:endParaRPr lang="en-IE">
                        <a:effectLst/>
                      </a:endParaRPr>
                    </a:p>
                  </a:txBody>
                  <a:tcPr marL="0" marR="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951139636"/>
                  </a:ext>
                </a:extLst>
              </a:tr>
              <a:tr h="370840">
                <a:tc>
                  <a:txBody>
                    <a:bodyPr/>
                    <a:lstStyle/>
                    <a:p>
                      <a:pPr marL="0" algn="l" rtl="0" eaLnBrk="1" latinLnBrk="0" hangingPunct="1">
                        <a:buNone/>
                      </a:pPr>
                      <a:r>
                        <a:rPr lang="en-IE" sz="1800" kern="1200">
                          <a:solidFill>
                            <a:srgbClr val="000000"/>
                          </a:solidFill>
                          <a:effectLst/>
                        </a:rPr>
                        <a:t>Camogie</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Ms Flaherty and Ms Kelly</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After school every Wednesday</a:t>
                      </a:r>
                      <a:endParaRPr lang="en-IE">
                        <a:effectLst/>
                      </a:endParaRPr>
                    </a:p>
                  </a:txBody>
                  <a:tcPr marL="0" marR="0" marT="0" marB="0" anchor="ctr"/>
                </a:tc>
                <a:extLst>
                  <a:ext uri="{0D108BD9-81ED-4DB2-BD59-A6C34878D82A}">
                    <a16:rowId xmlns:a16="http://schemas.microsoft.com/office/drawing/2014/main" val="509403605"/>
                  </a:ext>
                </a:extLst>
              </a:tr>
              <a:tr h="370840">
                <a:tc>
                  <a:txBody>
                    <a:bodyPr/>
                    <a:lstStyle/>
                    <a:p>
                      <a:pPr marL="0" algn="l" rtl="0" eaLnBrk="1" latinLnBrk="0" hangingPunct="1">
                        <a:buNone/>
                      </a:pPr>
                      <a:r>
                        <a:rPr lang="en-IE" sz="1800" kern="1200">
                          <a:solidFill>
                            <a:srgbClr val="000000"/>
                          </a:solidFill>
                          <a:effectLst/>
                        </a:rPr>
                        <a:t>Hurling</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Mr </a:t>
                      </a:r>
                      <a:r>
                        <a:rPr lang="en-IE" sz="1800" kern="1200" err="1">
                          <a:solidFill>
                            <a:srgbClr val="000000"/>
                          </a:solidFill>
                          <a:effectLst/>
                        </a:rPr>
                        <a:t>MacLochlainn</a:t>
                      </a:r>
                      <a:r>
                        <a:rPr lang="en-IE" sz="1800" kern="1200">
                          <a:solidFill>
                            <a:srgbClr val="000000"/>
                          </a:solidFill>
                          <a:effectLst/>
                        </a:rPr>
                        <a:t> and Mr O’Connell</a:t>
                      </a:r>
                      <a:endParaRPr lang="en-IE">
                        <a:effectLst/>
                      </a:endParaRPr>
                    </a:p>
                  </a:txBody>
                  <a:tcPr marL="0" marR="0" marT="0" marB="0" anchor="ctr"/>
                </a:tc>
                <a:tc>
                  <a:txBody>
                    <a:bodyPr/>
                    <a:lstStyle/>
                    <a:p>
                      <a:pPr marL="0" marR="0" indent="0" algn="l" rtl="0" eaLnBrk="1" fontAlgn="auto" latinLnBrk="0" hangingPunct="1">
                        <a:buNone/>
                      </a:pPr>
                      <a:r>
                        <a:rPr lang="en-IE" sz="1800" kern="1200">
                          <a:solidFill>
                            <a:srgbClr val="000000"/>
                          </a:solidFill>
                          <a:effectLst/>
                        </a:rPr>
                        <a:t>After school every Wednesday</a:t>
                      </a:r>
                      <a:endParaRPr lang="en-IE">
                        <a:effectLst/>
                      </a:endParaRPr>
                    </a:p>
                  </a:txBody>
                  <a:tcPr marL="0" marR="0" marT="0" marB="0" anchor="ctr"/>
                </a:tc>
                <a:extLst>
                  <a:ext uri="{0D108BD9-81ED-4DB2-BD59-A6C34878D82A}">
                    <a16:rowId xmlns:a16="http://schemas.microsoft.com/office/drawing/2014/main" val="4179029139"/>
                  </a:ext>
                </a:extLst>
              </a:tr>
              <a:tr h="370840">
                <a:tc gridSpan="3">
                  <a:txBody>
                    <a:bodyPr/>
                    <a:lstStyle/>
                    <a:p>
                      <a:pPr marL="0" algn="l" rtl="0" eaLnBrk="1" latinLnBrk="0" hangingPunct="1">
                        <a:buNone/>
                      </a:pPr>
                      <a:r>
                        <a:rPr lang="en-IE" sz="1800" b="1" kern="1200">
                          <a:solidFill>
                            <a:schemeClr val="bg1"/>
                          </a:solidFill>
                          <a:effectLst/>
                        </a:rPr>
                        <a:t>Thursday</a:t>
                      </a:r>
                      <a:endParaRPr lang="en-IE" b="1">
                        <a:solidFill>
                          <a:schemeClr val="bg1"/>
                        </a:solidFill>
                        <a:effectLst/>
                      </a:endParaRPr>
                    </a:p>
                  </a:txBody>
                  <a:tcPr marL="0" marR="0" marT="0" marB="0" anchor="ctr">
                    <a:solidFill>
                      <a:schemeClr val="accent1"/>
                    </a:solidFill>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17137186"/>
                  </a:ext>
                </a:extLst>
              </a:tr>
              <a:tr h="370840">
                <a:tc>
                  <a:txBody>
                    <a:bodyPr/>
                    <a:lstStyle/>
                    <a:p>
                      <a:pPr marL="0" algn="l" rtl="0" eaLnBrk="1" latinLnBrk="0" hangingPunct="1">
                        <a:buNone/>
                      </a:pPr>
                      <a:r>
                        <a:rPr lang="en-IE" sz="1800" kern="1200">
                          <a:solidFill>
                            <a:srgbClr val="000000"/>
                          </a:solidFill>
                          <a:effectLst/>
                        </a:rPr>
                        <a:t>Ladies Gaelic Football</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Ms Allen</a:t>
                      </a:r>
                      <a:endParaRPr lang="en-IE">
                        <a:effectLst/>
                      </a:endParaRPr>
                    </a:p>
                  </a:txBody>
                  <a:tcPr marL="0" marR="0" marT="0" marB="0" anchor="ctr"/>
                </a:tc>
                <a:tc>
                  <a:txBody>
                    <a:bodyPr/>
                    <a:lstStyle/>
                    <a:p>
                      <a:pPr marL="0" marR="0" indent="0" algn="l" rtl="0" eaLnBrk="1" fontAlgn="auto" latinLnBrk="0" hangingPunct="1">
                        <a:buNone/>
                      </a:pPr>
                      <a:r>
                        <a:rPr lang="en-IE" sz="1800" kern="1200">
                          <a:solidFill>
                            <a:srgbClr val="000000"/>
                          </a:solidFill>
                          <a:effectLst/>
                        </a:rPr>
                        <a:t>After school every Thursday</a:t>
                      </a:r>
                      <a:endParaRPr lang="en-IE">
                        <a:effectLst/>
                      </a:endParaRPr>
                    </a:p>
                    <a:p>
                      <a:pPr marL="0" marR="0" indent="0" algn="l" rtl="0" eaLnBrk="1" fontAlgn="auto" latinLnBrk="0" hangingPunct="1">
                        <a:buNone/>
                      </a:pPr>
                      <a:r>
                        <a:rPr lang="en-IE" sz="1800" kern="1200">
                          <a:solidFill>
                            <a:srgbClr val="000000"/>
                          </a:solidFill>
                          <a:effectLst/>
                        </a:rPr>
                        <a:t>First training 2</a:t>
                      </a:r>
                      <a:r>
                        <a:rPr lang="en-IE" sz="1800" kern="1200" baseline="30000">
                          <a:solidFill>
                            <a:srgbClr val="000000"/>
                          </a:solidFill>
                          <a:effectLst/>
                        </a:rPr>
                        <a:t>nd</a:t>
                      </a:r>
                      <a:r>
                        <a:rPr lang="en-IE" sz="1800" kern="1200">
                          <a:solidFill>
                            <a:srgbClr val="000000"/>
                          </a:solidFill>
                          <a:effectLst/>
                        </a:rPr>
                        <a:t> October</a:t>
                      </a:r>
                      <a:endParaRPr lang="en-IE">
                        <a:effectLst/>
                      </a:endParaRPr>
                    </a:p>
                  </a:txBody>
                  <a:tcPr marL="0" marR="0" marT="0" marB="0" anchor="ctr"/>
                </a:tc>
                <a:extLst>
                  <a:ext uri="{0D108BD9-81ED-4DB2-BD59-A6C34878D82A}">
                    <a16:rowId xmlns:a16="http://schemas.microsoft.com/office/drawing/2014/main" val="928620401"/>
                  </a:ext>
                </a:extLst>
              </a:tr>
              <a:tr h="370840">
                <a:tc gridSpan="3">
                  <a:txBody>
                    <a:bodyPr/>
                    <a:lstStyle/>
                    <a:p>
                      <a:pPr marL="0" algn="l" rtl="0" eaLnBrk="1" latinLnBrk="0" hangingPunct="1">
                        <a:buNone/>
                      </a:pPr>
                      <a:r>
                        <a:rPr lang="en-IE" sz="1800" b="1" kern="1200">
                          <a:solidFill>
                            <a:schemeClr val="bg1"/>
                          </a:solidFill>
                          <a:effectLst/>
                        </a:rPr>
                        <a:t>Friday</a:t>
                      </a:r>
                      <a:endParaRPr lang="en-IE" b="1">
                        <a:solidFill>
                          <a:schemeClr val="bg1"/>
                        </a:solidFill>
                        <a:effectLst/>
                      </a:endParaRPr>
                    </a:p>
                  </a:txBody>
                  <a:tcPr marL="0" marR="0" marT="0" marB="0" anchor="ctr">
                    <a:solidFill>
                      <a:schemeClr val="accent1"/>
                    </a:solidFill>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178669279"/>
                  </a:ext>
                </a:extLst>
              </a:tr>
              <a:tr h="370840">
                <a:tc>
                  <a:txBody>
                    <a:bodyPr/>
                    <a:lstStyle/>
                    <a:p>
                      <a:pPr marL="0" algn="l" rtl="0" eaLnBrk="1" latinLnBrk="0" hangingPunct="1">
                        <a:buNone/>
                      </a:pPr>
                      <a:r>
                        <a:rPr lang="en-IE" sz="1800" kern="1200">
                          <a:solidFill>
                            <a:srgbClr val="000000"/>
                          </a:solidFill>
                          <a:effectLst/>
                        </a:rPr>
                        <a:t>Rugby (boys)</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Ms C Maher / Mr E Ryan</a:t>
                      </a:r>
                      <a:endParaRPr lang="en-IE">
                        <a:effectLst/>
                      </a:endParaRPr>
                    </a:p>
                  </a:txBody>
                  <a:tcPr marL="0" marR="0" marT="0" marB="0" anchor="ctr"/>
                </a:tc>
                <a:tc>
                  <a:txBody>
                    <a:bodyPr/>
                    <a:lstStyle/>
                    <a:p>
                      <a:pPr marL="0" marR="0" indent="0" algn="l" rtl="0" eaLnBrk="1" fontAlgn="auto" latinLnBrk="0" hangingPunct="1">
                        <a:buNone/>
                      </a:pPr>
                      <a:r>
                        <a:rPr lang="en-IE" sz="1800" kern="1200">
                          <a:solidFill>
                            <a:srgbClr val="000000"/>
                          </a:solidFill>
                          <a:effectLst/>
                        </a:rPr>
                        <a:t>After school every second week</a:t>
                      </a:r>
                      <a:endParaRPr lang="en-IE">
                        <a:effectLst/>
                      </a:endParaRPr>
                    </a:p>
                    <a:p>
                      <a:pPr marL="0" marR="0" indent="0" algn="l" rtl="0" eaLnBrk="1" fontAlgn="auto" latinLnBrk="0" hangingPunct="1">
                        <a:buNone/>
                      </a:pPr>
                      <a:r>
                        <a:rPr lang="en-IE" sz="1800" kern="1200">
                          <a:solidFill>
                            <a:srgbClr val="000000"/>
                          </a:solidFill>
                          <a:effectLst/>
                        </a:rPr>
                        <a:t>Next training 10</a:t>
                      </a:r>
                      <a:r>
                        <a:rPr lang="en-IE" sz="1800" kern="1200" baseline="30000">
                          <a:solidFill>
                            <a:srgbClr val="000000"/>
                          </a:solidFill>
                          <a:effectLst/>
                        </a:rPr>
                        <a:t>th</a:t>
                      </a:r>
                      <a:r>
                        <a:rPr lang="en-IE" sz="1800" kern="1200">
                          <a:solidFill>
                            <a:srgbClr val="000000"/>
                          </a:solidFill>
                          <a:effectLst/>
                        </a:rPr>
                        <a:t> October</a:t>
                      </a:r>
                      <a:endParaRPr lang="en-IE">
                        <a:effectLst/>
                      </a:endParaRPr>
                    </a:p>
                  </a:txBody>
                  <a:tcPr marL="0" marR="0" marT="0" marB="0" anchor="ctr"/>
                </a:tc>
                <a:extLst>
                  <a:ext uri="{0D108BD9-81ED-4DB2-BD59-A6C34878D82A}">
                    <a16:rowId xmlns:a16="http://schemas.microsoft.com/office/drawing/2014/main" val="2346901781"/>
                  </a:ext>
                </a:extLst>
              </a:tr>
              <a:tr h="370840">
                <a:tc>
                  <a:txBody>
                    <a:bodyPr/>
                    <a:lstStyle/>
                    <a:p>
                      <a:pPr marL="0" algn="l" rtl="0" eaLnBrk="1" latinLnBrk="0" hangingPunct="1">
                        <a:buNone/>
                      </a:pPr>
                      <a:r>
                        <a:rPr lang="en-IE" sz="1800" kern="1200">
                          <a:solidFill>
                            <a:srgbClr val="000000"/>
                          </a:solidFill>
                          <a:effectLst/>
                        </a:rPr>
                        <a:t>Rugby (girls)</a:t>
                      </a:r>
                      <a:endParaRPr lang="en-IE">
                        <a:effectLst/>
                      </a:endParaRPr>
                    </a:p>
                  </a:txBody>
                  <a:tcPr marL="0" marR="0" marT="0" marB="0" anchor="ctr"/>
                </a:tc>
                <a:tc>
                  <a:txBody>
                    <a:bodyPr/>
                    <a:lstStyle/>
                    <a:p>
                      <a:pPr marL="0" algn="l" rtl="0" eaLnBrk="1" latinLnBrk="0" hangingPunct="1">
                        <a:buNone/>
                      </a:pPr>
                      <a:r>
                        <a:rPr lang="en-IE" sz="1800" kern="1200">
                          <a:solidFill>
                            <a:srgbClr val="000000"/>
                          </a:solidFill>
                          <a:effectLst/>
                        </a:rPr>
                        <a:t>Ms C Maher / Mr E Ryan</a:t>
                      </a:r>
                      <a:endParaRPr lang="en-IE">
                        <a:effectLst/>
                      </a:endParaRPr>
                    </a:p>
                  </a:txBody>
                  <a:tcPr marL="0" marR="0" marT="0" marB="0" anchor="ctr"/>
                </a:tc>
                <a:tc>
                  <a:txBody>
                    <a:bodyPr/>
                    <a:lstStyle/>
                    <a:p>
                      <a:pPr marL="0" marR="0" indent="0" algn="l" rtl="0" eaLnBrk="1" fontAlgn="auto" latinLnBrk="0" hangingPunct="1">
                        <a:buNone/>
                      </a:pPr>
                      <a:r>
                        <a:rPr lang="en-IE" sz="1800" kern="1200">
                          <a:solidFill>
                            <a:srgbClr val="000000"/>
                          </a:solidFill>
                          <a:effectLst/>
                        </a:rPr>
                        <a:t>After school every second week</a:t>
                      </a:r>
                      <a:endParaRPr lang="en-IE">
                        <a:effectLst/>
                      </a:endParaRPr>
                    </a:p>
                    <a:p>
                      <a:pPr marL="0" marR="0" indent="0" algn="l" rtl="0" eaLnBrk="1" fontAlgn="auto" latinLnBrk="0" hangingPunct="1">
                        <a:buNone/>
                      </a:pPr>
                      <a:r>
                        <a:rPr lang="en-IE" sz="1800" kern="1200">
                          <a:solidFill>
                            <a:srgbClr val="000000"/>
                          </a:solidFill>
                          <a:effectLst/>
                        </a:rPr>
                        <a:t>Next training 3</a:t>
                      </a:r>
                      <a:r>
                        <a:rPr lang="en-IE" sz="1800" kern="1200" baseline="30000">
                          <a:solidFill>
                            <a:srgbClr val="000000"/>
                          </a:solidFill>
                          <a:effectLst/>
                        </a:rPr>
                        <a:t>rd</a:t>
                      </a:r>
                      <a:r>
                        <a:rPr lang="en-IE" sz="1800" kern="1200">
                          <a:solidFill>
                            <a:srgbClr val="000000"/>
                          </a:solidFill>
                          <a:effectLst/>
                        </a:rPr>
                        <a:t>  October</a:t>
                      </a:r>
                      <a:endParaRPr lang="en-IE">
                        <a:effectLst/>
                      </a:endParaRPr>
                    </a:p>
                  </a:txBody>
                  <a:tcPr marL="0" marR="0" marT="0" marB="0" anchor="ctr"/>
                </a:tc>
                <a:extLst>
                  <a:ext uri="{0D108BD9-81ED-4DB2-BD59-A6C34878D82A}">
                    <a16:rowId xmlns:a16="http://schemas.microsoft.com/office/drawing/2014/main" val="2424316741"/>
                  </a:ext>
                </a:extLst>
              </a:tr>
            </a:tbl>
          </a:graphicData>
        </a:graphic>
      </p:graphicFrame>
    </p:spTree>
    <p:extLst>
      <p:ext uri="{BB962C8B-B14F-4D97-AF65-F5344CB8AC3E}">
        <p14:creationId xmlns:p14="http://schemas.microsoft.com/office/powerpoint/2010/main" val="398402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3FF-4485-4488-BE0A-9D7C5244E286}"/>
              </a:ext>
            </a:extLst>
          </p:cNvPr>
          <p:cNvSpPr>
            <a:spLocks noGrp="1"/>
          </p:cNvSpPr>
          <p:nvPr>
            <p:ph type="title"/>
          </p:nvPr>
        </p:nvSpPr>
        <p:spPr/>
        <p:txBody>
          <a:bodyPr>
            <a:normAutofit fontScale="90000"/>
          </a:bodyPr>
          <a:lstStyle/>
          <a:p>
            <a:r>
              <a:rPr lang="en-IE"/>
              <a:t>4 pieces of advice of</a:t>
            </a:r>
          </a:p>
        </p:txBody>
      </p:sp>
      <p:sp>
        <p:nvSpPr>
          <p:cNvPr id="3" name="Content Placeholder 2">
            <a:extLst>
              <a:ext uri="{FF2B5EF4-FFF2-40B4-BE49-F238E27FC236}">
                <a16:creationId xmlns:a16="http://schemas.microsoft.com/office/drawing/2014/main" id="{98A6714F-5429-47F5-A435-EB6077505673}"/>
              </a:ext>
            </a:extLst>
          </p:cNvPr>
          <p:cNvSpPr>
            <a:spLocks noGrp="1"/>
          </p:cNvSpPr>
          <p:nvPr>
            <p:ph idx="1"/>
          </p:nvPr>
        </p:nvSpPr>
        <p:spPr>
          <a:xfrm>
            <a:off x="2801644" y="1719713"/>
            <a:ext cx="8789313" cy="3968817"/>
          </a:xfrm>
        </p:spPr>
        <p:txBody>
          <a:bodyPr vert="horz" lIns="91440" tIns="45720" rIns="91440" bIns="45720" rtlCol="0" anchor="t">
            <a:normAutofit/>
          </a:bodyPr>
          <a:lstStyle/>
          <a:p>
            <a:pPr marL="742950" indent="-742950">
              <a:buAutoNum type="arabicPeriod"/>
            </a:pPr>
            <a:r>
              <a:rPr lang="en-IE" b="1"/>
              <a:t>Be here </a:t>
            </a:r>
            <a:r>
              <a:rPr lang="en-IE"/>
              <a:t>– Attendance is key to success at school. </a:t>
            </a:r>
          </a:p>
          <a:p>
            <a:pPr marL="400050" lvl="1" indent="0">
              <a:buNone/>
            </a:pPr>
            <a:r>
              <a:rPr lang="en-IE"/>
              <a:t>     “no-one is…” “everyone is…”</a:t>
            </a:r>
          </a:p>
          <a:p>
            <a:pPr marL="742950" indent="-742950">
              <a:buAutoNum type="arabicPeriod"/>
            </a:pPr>
            <a:r>
              <a:rPr lang="en-IE" b="1"/>
              <a:t>Be on time</a:t>
            </a:r>
            <a:r>
              <a:rPr lang="en-IE"/>
              <a:t> – Go straight to classroom door and wait for your teacher. Students no permitted to use bathroom between classes.</a:t>
            </a:r>
            <a:endParaRPr lang="en-IE" b="1"/>
          </a:p>
          <a:p>
            <a:pPr marL="742950" indent="-742950">
              <a:buAutoNum type="arabicPeriod"/>
            </a:pPr>
            <a:r>
              <a:rPr lang="en-IE" b="1"/>
              <a:t>Be ready</a:t>
            </a:r>
            <a:r>
              <a:rPr lang="en-IE"/>
              <a:t> – PE Uniform? Home </a:t>
            </a:r>
            <a:r>
              <a:rPr lang="en-IE" err="1"/>
              <a:t>Ec</a:t>
            </a:r>
            <a:r>
              <a:rPr lang="en-IE"/>
              <a:t> ingredients? Homework done? Necessary equipment?</a:t>
            </a:r>
            <a:endParaRPr lang="en-IE" b="1"/>
          </a:p>
          <a:p>
            <a:pPr marL="742950" indent="-742950">
              <a:buAutoNum type="arabicPeriod"/>
            </a:pPr>
            <a:r>
              <a:rPr lang="en-IE" b="1"/>
              <a:t>Be nice</a:t>
            </a:r>
            <a:r>
              <a:rPr lang="en-IE"/>
              <a:t> – You don’t need to be everyone’s friend…</a:t>
            </a:r>
          </a:p>
        </p:txBody>
      </p:sp>
    </p:spTree>
    <p:extLst>
      <p:ext uri="{BB962C8B-B14F-4D97-AF65-F5344CB8AC3E}">
        <p14:creationId xmlns:p14="http://schemas.microsoft.com/office/powerpoint/2010/main" val="4180849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8996-59AE-80E6-76A6-6CE99D911402}"/>
              </a:ext>
            </a:extLst>
          </p:cNvPr>
          <p:cNvSpPr>
            <a:spLocks noGrp="1"/>
          </p:cNvSpPr>
          <p:nvPr>
            <p:ph type="title"/>
          </p:nvPr>
        </p:nvSpPr>
        <p:spPr>
          <a:xfrm rot="-5400000">
            <a:off x="-705301" y="1376817"/>
            <a:ext cx="8785599" cy="1280890"/>
          </a:xfrm>
        </p:spPr>
        <p:txBody>
          <a:bodyPr/>
          <a:lstStyle/>
          <a:p>
            <a:r>
              <a:rPr lang="en-US">
                <a:highlight>
                  <a:srgbClr val="FF0000"/>
                </a:highlight>
              </a:rPr>
              <a:t>Class captains</a:t>
            </a:r>
          </a:p>
        </p:txBody>
      </p:sp>
      <p:pic>
        <p:nvPicPr>
          <p:cNvPr id="4" name="Content Placeholder 3">
            <a:extLst>
              <a:ext uri="{FF2B5EF4-FFF2-40B4-BE49-F238E27FC236}">
                <a16:creationId xmlns:a16="http://schemas.microsoft.com/office/drawing/2014/main" id="{5D7E8CEF-FD5D-6414-F3A3-B10CAEDD857A}"/>
              </a:ext>
            </a:extLst>
          </p:cNvPr>
          <p:cNvPicPr>
            <a:picLocks noGrp="1" noChangeAspect="1"/>
          </p:cNvPicPr>
          <p:nvPr>
            <p:ph idx="1"/>
          </p:nvPr>
        </p:nvPicPr>
        <p:blipFill>
          <a:blip r:embed="rId2"/>
          <a:stretch>
            <a:fillRect/>
          </a:stretch>
        </p:blipFill>
        <p:spPr>
          <a:xfrm>
            <a:off x="4401657" y="163550"/>
            <a:ext cx="5853434" cy="6528256"/>
          </a:xfrm>
          <a:prstGeom prst="rect">
            <a:avLst/>
          </a:prstGeom>
        </p:spPr>
      </p:pic>
    </p:spTree>
    <p:extLst>
      <p:ext uri="{BB962C8B-B14F-4D97-AF65-F5344CB8AC3E}">
        <p14:creationId xmlns:p14="http://schemas.microsoft.com/office/powerpoint/2010/main" val="2608879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DC59-24CB-9065-FA5E-DC7B74263E4A}"/>
              </a:ext>
            </a:extLst>
          </p:cNvPr>
          <p:cNvSpPr>
            <a:spLocks noGrp="1"/>
          </p:cNvSpPr>
          <p:nvPr>
            <p:ph type="title"/>
          </p:nvPr>
        </p:nvSpPr>
        <p:spPr/>
        <p:txBody>
          <a:bodyPr>
            <a:normAutofit fontScale="90000"/>
          </a:bodyPr>
          <a:lstStyle/>
          <a:p>
            <a:r>
              <a:rPr lang="en-GB"/>
              <a:t>Teams</a:t>
            </a:r>
          </a:p>
        </p:txBody>
      </p:sp>
      <p:pic>
        <p:nvPicPr>
          <p:cNvPr id="7" name="Content Placeholder 6">
            <a:extLst>
              <a:ext uri="{FF2B5EF4-FFF2-40B4-BE49-F238E27FC236}">
                <a16:creationId xmlns:a16="http://schemas.microsoft.com/office/drawing/2014/main" id="{E82EA502-EFD7-3971-1EC1-35C3D9507A5E}"/>
              </a:ext>
            </a:extLst>
          </p:cNvPr>
          <p:cNvPicPr>
            <a:picLocks noGrp="1" noChangeAspect="1"/>
          </p:cNvPicPr>
          <p:nvPr>
            <p:ph idx="1"/>
          </p:nvPr>
        </p:nvPicPr>
        <p:blipFill>
          <a:blip r:embed="rId2"/>
          <a:stretch>
            <a:fillRect/>
          </a:stretch>
        </p:blipFill>
        <p:spPr>
          <a:xfrm>
            <a:off x="1839489" y="272488"/>
            <a:ext cx="8682479" cy="5961402"/>
          </a:xfrm>
          <a:prstGeom prst="rect">
            <a:avLst/>
          </a:prstGeom>
        </p:spPr>
      </p:pic>
      <p:sp useBgFill="1">
        <p:nvSpPr>
          <p:cNvPr id="8" name="Rectangle 7">
            <a:extLst>
              <a:ext uri="{FF2B5EF4-FFF2-40B4-BE49-F238E27FC236}">
                <a16:creationId xmlns:a16="http://schemas.microsoft.com/office/drawing/2014/main" id="{F0C0F94A-FBB7-0C80-2118-1EB5F6354C74}"/>
              </a:ext>
            </a:extLst>
          </p:cNvPr>
          <p:cNvSpPr/>
          <p:nvPr/>
        </p:nvSpPr>
        <p:spPr>
          <a:xfrm>
            <a:off x="2438400" y="2744926"/>
            <a:ext cx="2900644" cy="365587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9335C9DA-3400-46D2-A27D-C4BDDC78B950}"/>
              </a:ext>
            </a:extLst>
          </p:cNvPr>
          <p:cNvSpPr txBox="1"/>
          <p:nvPr/>
        </p:nvSpPr>
        <p:spPr>
          <a:xfrm>
            <a:off x="6408584" y="825461"/>
            <a:ext cx="3943927" cy="3416320"/>
          </a:xfrm>
          <a:prstGeom prst="rect">
            <a:avLst/>
          </a:prstGeom>
          <a:noFill/>
        </p:spPr>
        <p:txBody>
          <a:bodyPr wrap="square" rtlCol="0">
            <a:spAutoFit/>
          </a:bodyPr>
          <a:lstStyle/>
          <a:p>
            <a:r>
              <a:rPr lang="en-IE" b="1">
                <a:solidFill>
                  <a:srgbClr val="FF0000"/>
                </a:solidFill>
              </a:rPr>
              <a:t>Home Screen</a:t>
            </a:r>
          </a:p>
          <a:p>
            <a:endParaRPr lang="en-IE" b="1">
              <a:solidFill>
                <a:srgbClr val="FF0000"/>
              </a:solidFill>
            </a:endParaRPr>
          </a:p>
          <a:p>
            <a:r>
              <a:rPr lang="en-IE"/>
              <a:t>Here on the main screen of the iPad app you will find a list of all Teams that your child is a member of.</a:t>
            </a:r>
          </a:p>
          <a:p>
            <a:endParaRPr lang="en-IE"/>
          </a:p>
          <a:p>
            <a:endParaRPr lang="en-IE"/>
          </a:p>
          <a:p>
            <a:r>
              <a:rPr lang="en-IE"/>
              <a:t>Please check through these to ensure that they have access to all subjects, and are not in any unnecessary Teams.</a:t>
            </a:r>
          </a:p>
        </p:txBody>
      </p:sp>
      <p:sp>
        <p:nvSpPr>
          <p:cNvPr id="12" name="Oval 11">
            <a:extLst>
              <a:ext uri="{FF2B5EF4-FFF2-40B4-BE49-F238E27FC236}">
                <a16:creationId xmlns:a16="http://schemas.microsoft.com/office/drawing/2014/main" id="{F04775CB-DE6A-453C-9E4B-10E805E9C317}"/>
              </a:ext>
            </a:extLst>
          </p:cNvPr>
          <p:cNvSpPr/>
          <p:nvPr/>
        </p:nvSpPr>
        <p:spPr>
          <a:xfrm>
            <a:off x="1745739" y="1852531"/>
            <a:ext cx="754113" cy="8399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8361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DC59-24CB-9065-FA5E-DC7B74263E4A}"/>
              </a:ext>
            </a:extLst>
          </p:cNvPr>
          <p:cNvSpPr>
            <a:spLocks noGrp="1"/>
          </p:cNvSpPr>
          <p:nvPr>
            <p:ph type="title"/>
          </p:nvPr>
        </p:nvSpPr>
        <p:spPr>
          <a:xfrm>
            <a:off x="979170" y="-40456"/>
            <a:ext cx="8850630" cy="629285"/>
          </a:xfrm>
        </p:spPr>
        <p:txBody>
          <a:bodyPr>
            <a:normAutofit fontScale="90000"/>
          </a:bodyPr>
          <a:lstStyle/>
          <a:p>
            <a:r>
              <a:rPr lang="en-GB"/>
              <a:t>Teams</a:t>
            </a:r>
          </a:p>
        </p:txBody>
      </p:sp>
      <p:pic>
        <p:nvPicPr>
          <p:cNvPr id="7" name="Content Placeholder 6">
            <a:extLst>
              <a:ext uri="{FF2B5EF4-FFF2-40B4-BE49-F238E27FC236}">
                <a16:creationId xmlns:a16="http://schemas.microsoft.com/office/drawing/2014/main" id="{E82EA502-EFD7-3971-1EC1-35C3D9507A5E}"/>
              </a:ext>
            </a:extLst>
          </p:cNvPr>
          <p:cNvPicPr>
            <a:picLocks noGrp="1" noChangeAspect="1"/>
          </p:cNvPicPr>
          <p:nvPr>
            <p:ph idx="1"/>
          </p:nvPr>
        </p:nvPicPr>
        <p:blipFill rotWithShape="1">
          <a:blip r:embed="rId2"/>
          <a:srcRect t="3099"/>
          <a:stretch/>
        </p:blipFill>
        <p:spPr>
          <a:xfrm>
            <a:off x="315489" y="51618"/>
            <a:ext cx="10020002" cy="6666581"/>
          </a:xfrm>
          <a:prstGeom prst="rect">
            <a:avLst/>
          </a:prstGeom>
        </p:spPr>
      </p:pic>
      <p:sp useBgFill="1">
        <p:nvSpPr>
          <p:cNvPr id="8" name="Rectangle 7">
            <a:extLst>
              <a:ext uri="{FF2B5EF4-FFF2-40B4-BE49-F238E27FC236}">
                <a16:creationId xmlns:a16="http://schemas.microsoft.com/office/drawing/2014/main" id="{F0C0F94A-FBB7-0C80-2118-1EB5F6354C74}"/>
              </a:ext>
            </a:extLst>
          </p:cNvPr>
          <p:cNvSpPr/>
          <p:nvPr/>
        </p:nvSpPr>
        <p:spPr>
          <a:xfrm>
            <a:off x="914400" y="471874"/>
            <a:ext cx="3657600" cy="641322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0C517228-A957-42F4-BCF6-F7CB1F876014}"/>
              </a:ext>
            </a:extLst>
          </p:cNvPr>
          <p:cNvCxnSpPr>
            <a:cxnSpLocks/>
          </p:cNvCxnSpPr>
          <p:nvPr/>
        </p:nvCxnSpPr>
        <p:spPr>
          <a:xfrm>
            <a:off x="914400" y="869037"/>
            <a:ext cx="220749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E25AAC-E785-4305-828C-6AA2B565A763}"/>
              </a:ext>
            </a:extLst>
          </p:cNvPr>
          <p:cNvCxnSpPr>
            <a:cxnSpLocks/>
          </p:cNvCxnSpPr>
          <p:nvPr/>
        </p:nvCxnSpPr>
        <p:spPr>
          <a:xfrm>
            <a:off x="905160" y="1471710"/>
            <a:ext cx="3288149" cy="0"/>
          </a:xfrm>
          <a:prstGeom prst="straightConnector1">
            <a:avLst/>
          </a:prstGeom>
          <a:ln w="5715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783F1184-D5EF-40BB-94CE-832570DD6361}"/>
              </a:ext>
            </a:extLst>
          </p:cNvPr>
          <p:cNvCxnSpPr>
            <a:cxnSpLocks/>
          </p:cNvCxnSpPr>
          <p:nvPr/>
        </p:nvCxnSpPr>
        <p:spPr>
          <a:xfrm>
            <a:off x="914400" y="2051291"/>
            <a:ext cx="1431636" cy="0"/>
          </a:xfrm>
          <a:prstGeom prst="straightConnector1">
            <a:avLst/>
          </a:prstGeom>
          <a:ln w="57150">
            <a:solidFill>
              <a:srgbClr val="5237C3"/>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D7CDFCF4-D656-48AC-9060-B0A34263E29E}"/>
              </a:ext>
            </a:extLst>
          </p:cNvPr>
          <p:cNvSpPr txBox="1"/>
          <p:nvPr/>
        </p:nvSpPr>
        <p:spPr>
          <a:xfrm>
            <a:off x="3149600" y="684410"/>
            <a:ext cx="6823857" cy="646331"/>
          </a:xfrm>
          <a:prstGeom prst="rect">
            <a:avLst/>
          </a:prstGeom>
          <a:noFill/>
        </p:spPr>
        <p:txBody>
          <a:bodyPr wrap="square" rtlCol="0">
            <a:spAutoFit/>
          </a:bodyPr>
          <a:lstStyle/>
          <a:p>
            <a:r>
              <a:rPr lang="en-IE" b="1">
                <a:solidFill>
                  <a:srgbClr val="FF0000"/>
                </a:solidFill>
              </a:rPr>
              <a:t>Activity Button: </a:t>
            </a:r>
            <a:r>
              <a:rPr lang="en-IE"/>
              <a:t>here you will find notifications for all teams – usually sports updates and homework assignments</a:t>
            </a:r>
          </a:p>
        </p:txBody>
      </p:sp>
      <p:sp>
        <p:nvSpPr>
          <p:cNvPr id="12" name="TextBox 11">
            <a:extLst>
              <a:ext uri="{FF2B5EF4-FFF2-40B4-BE49-F238E27FC236}">
                <a16:creationId xmlns:a16="http://schemas.microsoft.com/office/drawing/2014/main" id="{25BB6A0B-E4A3-4DBC-A95C-B5FE107E7622}"/>
              </a:ext>
            </a:extLst>
          </p:cNvPr>
          <p:cNvSpPr txBox="1"/>
          <p:nvPr/>
        </p:nvSpPr>
        <p:spPr>
          <a:xfrm>
            <a:off x="4221018" y="1313690"/>
            <a:ext cx="6077527" cy="646331"/>
          </a:xfrm>
          <a:prstGeom prst="rect">
            <a:avLst/>
          </a:prstGeom>
          <a:noFill/>
        </p:spPr>
        <p:txBody>
          <a:bodyPr wrap="square" rtlCol="0">
            <a:spAutoFit/>
          </a:bodyPr>
          <a:lstStyle/>
          <a:p>
            <a:r>
              <a:rPr lang="en-IE" b="1">
                <a:solidFill>
                  <a:schemeClr val="accent5">
                    <a:lumMod val="75000"/>
                  </a:schemeClr>
                </a:solidFill>
              </a:rPr>
              <a:t>Chat: </a:t>
            </a:r>
            <a:r>
              <a:rPr lang="en-IE"/>
              <a:t>This should be disable for all students. Please check that it is disabled on your child’s device.</a:t>
            </a:r>
          </a:p>
        </p:txBody>
      </p:sp>
      <p:sp>
        <p:nvSpPr>
          <p:cNvPr id="13" name="TextBox 12">
            <a:extLst>
              <a:ext uri="{FF2B5EF4-FFF2-40B4-BE49-F238E27FC236}">
                <a16:creationId xmlns:a16="http://schemas.microsoft.com/office/drawing/2014/main" id="{A0B4606B-D731-4FEB-A8C0-A7A704408901}"/>
              </a:ext>
            </a:extLst>
          </p:cNvPr>
          <p:cNvSpPr txBox="1"/>
          <p:nvPr/>
        </p:nvSpPr>
        <p:spPr>
          <a:xfrm>
            <a:off x="2444834" y="1891967"/>
            <a:ext cx="6823857" cy="369332"/>
          </a:xfrm>
          <a:prstGeom prst="rect">
            <a:avLst/>
          </a:prstGeom>
          <a:noFill/>
        </p:spPr>
        <p:txBody>
          <a:bodyPr wrap="square" rtlCol="0">
            <a:spAutoFit/>
          </a:bodyPr>
          <a:lstStyle/>
          <a:p>
            <a:r>
              <a:rPr lang="en-IE" b="1">
                <a:solidFill>
                  <a:srgbClr val="5237C3"/>
                </a:solidFill>
              </a:rPr>
              <a:t>Teams: </a:t>
            </a:r>
            <a:r>
              <a:rPr lang="en-IE"/>
              <a:t>The list of all Teams (from previous slide)</a:t>
            </a:r>
          </a:p>
        </p:txBody>
      </p:sp>
      <p:cxnSp>
        <p:nvCxnSpPr>
          <p:cNvPr id="15" name="Straight Arrow Connector 14">
            <a:extLst>
              <a:ext uri="{FF2B5EF4-FFF2-40B4-BE49-F238E27FC236}">
                <a16:creationId xmlns:a16="http://schemas.microsoft.com/office/drawing/2014/main" id="{127CE129-8E19-4DE0-9360-F729FF31C348}"/>
              </a:ext>
            </a:extLst>
          </p:cNvPr>
          <p:cNvCxnSpPr>
            <a:cxnSpLocks/>
          </p:cNvCxnSpPr>
          <p:nvPr/>
        </p:nvCxnSpPr>
        <p:spPr>
          <a:xfrm>
            <a:off x="942109" y="2683982"/>
            <a:ext cx="2207491" cy="0"/>
          </a:xfrm>
          <a:prstGeom prst="straightConnector1">
            <a:avLst/>
          </a:prstGeom>
          <a:ln w="57150">
            <a:solidFill>
              <a:srgbClr val="D27B1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A793DF-819A-4EFB-BC8B-B0926731B902}"/>
              </a:ext>
            </a:extLst>
          </p:cNvPr>
          <p:cNvSpPr txBox="1"/>
          <p:nvPr/>
        </p:nvSpPr>
        <p:spPr>
          <a:xfrm>
            <a:off x="3149600" y="2496889"/>
            <a:ext cx="6823857" cy="646331"/>
          </a:xfrm>
          <a:prstGeom prst="rect">
            <a:avLst/>
          </a:prstGeom>
          <a:noFill/>
        </p:spPr>
        <p:txBody>
          <a:bodyPr wrap="square" rtlCol="0">
            <a:spAutoFit/>
          </a:bodyPr>
          <a:lstStyle/>
          <a:p>
            <a:r>
              <a:rPr lang="en-IE" b="1">
                <a:solidFill>
                  <a:srgbClr val="D27B1C"/>
                </a:solidFill>
              </a:rPr>
              <a:t>Assignments:</a:t>
            </a:r>
            <a:r>
              <a:rPr lang="en-IE" b="1">
                <a:solidFill>
                  <a:srgbClr val="5237C3"/>
                </a:solidFill>
              </a:rPr>
              <a:t> </a:t>
            </a:r>
            <a:r>
              <a:rPr lang="en-IE"/>
              <a:t>If teachers have set an assignment in Teams to be completed, you will find a list of them all here</a:t>
            </a:r>
          </a:p>
        </p:txBody>
      </p:sp>
    </p:spTree>
    <p:extLst>
      <p:ext uri="{BB962C8B-B14F-4D97-AF65-F5344CB8AC3E}">
        <p14:creationId xmlns:p14="http://schemas.microsoft.com/office/powerpoint/2010/main" val="270470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C24713-5716-4400-A765-3D0B38C548FA}"/>
              </a:ext>
            </a:extLst>
          </p:cNvPr>
          <p:cNvPicPr>
            <a:picLocks noChangeAspect="1"/>
          </p:cNvPicPr>
          <p:nvPr/>
        </p:nvPicPr>
        <p:blipFill rotWithShape="1">
          <a:blip r:embed="rId2"/>
          <a:srcRect r="8532" b="-202"/>
          <a:stretch/>
        </p:blipFill>
        <p:spPr>
          <a:xfrm>
            <a:off x="1385230" y="13810"/>
            <a:ext cx="8617752" cy="6844189"/>
          </a:xfrm>
          <a:prstGeom prst="rect">
            <a:avLst/>
          </a:prstGeom>
        </p:spPr>
      </p:pic>
      <p:sp useBgFill="1">
        <p:nvSpPr>
          <p:cNvPr id="6" name="Rectangle 5">
            <a:extLst>
              <a:ext uri="{FF2B5EF4-FFF2-40B4-BE49-F238E27FC236}">
                <a16:creationId xmlns:a16="http://schemas.microsoft.com/office/drawing/2014/main" id="{4DC34BAF-A25A-4810-9902-80BD7C72D766}"/>
              </a:ext>
            </a:extLst>
          </p:cNvPr>
          <p:cNvSpPr/>
          <p:nvPr/>
        </p:nvSpPr>
        <p:spPr>
          <a:xfrm>
            <a:off x="4844248" y="-75860"/>
            <a:ext cx="5639025" cy="702352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77800904-89A0-4E8F-A7C4-BD9E74863657}"/>
              </a:ext>
            </a:extLst>
          </p:cNvPr>
          <p:cNvSpPr txBox="1"/>
          <p:nvPr/>
        </p:nvSpPr>
        <p:spPr>
          <a:xfrm>
            <a:off x="6408584" y="825461"/>
            <a:ext cx="3943927" cy="4247317"/>
          </a:xfrm>
          <a:prstGeom prst="rect">
            <a:avLst/>
          </a:prstGeom>
          <a:noFill/>
        </p:spPr>
        <p:txBody>
          <a:bodyPr wrap="square" rtlCol="0">
            <a:spAutoFit/>
          </a:bodyPr>
          <a:lstStyle/>
          <a:p>
            <a:r>
              <a:rPr lang="en-IE" b="1">
                <a:solidFill>
                  <a:srgbClr val="FF0000"/>
                </a:solidFill>
              </a:rPr>
              <a:t>Channels</a:t>
            </a:r>
          </a:p>
          <a:p>
            <a:endParaRPr lang="en-IE"/>
          </a:p>
          <a:p>
            <a:r>
              <a:rPr lang="en-IE"/>
              <a:t>Some teachers will divide their Teams into chapters or sections.</a:t>
            </a:r>
          </a:p>
          <a:p>
            <a:endParaRPr lang="en-IE"/>
          </a:p>
          <a:p>
            <a:r>
              <a:rPr lang="en-IE"/>
              <a:t>These are called Channels</a:t>
            </a:r>
          </a:p>
          <a:p>
            <a:endParaRPr lang="en-IE"/>
          </a:p>
          <a:p>
            <a:r>
              <a:rPr lang="en-IE"/>
              <a:t>You can click on the three dots, </a:t>
            </a:r>
          </a:p>
          <a:p>
            <a:r>
              <a:rPr lang="en-IE"/>
              <a:t>Select manage channels to make sure that all channels have been activated for this Team.</a:t>
            </a:r>
          </a:p>
          <a:p>
            <a:endParaRPr lang="en-IE"/>
          </a:p>
          <a:p>
            <a:r>
              <a:rPr lang="en-IE"/>
              <a:t>Sometimes, homework is posted in a dedicated homework channel.</a:t>
            </a:r>
          </a:p>
        </p:txBody>
      </p:sp>
      <p:sp>
        <p:nvSpPr>
          <p:cNvPr id="8" name="Oval 7">
            <a:extLst>
              <a:ext uri="{FF2B5EF4-FFF2-40B4-BE49-F238E27FC236}">
                <a16:creationId xmlns:a16="http://schemas.microsoft.com/office/drawing/2014/main" id="{13E50CFB-4FDD-4B29-82DF-418B0CB71A11}"/>
              </a:ext>
            </a:extLst>
          </p:cNvPr>
          <p:cNvSpPr/>
          <p:nvPr/>
        </p:nvSpPr>
        <p:spPr>
          <a:xfrm>
            <a:off x="4322618" y="2835564"/>
            <a:ext cx="628073" cy="711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6298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4DC34BAF-A25A-4810-9902-80BD7C72D766}"/>
              </a:ext>
            </a:extLst>
          </p:cNvPr>
          <p:cNvSpPr/>
          <p:nvPr/>
        </p:nvSpPr>
        <p:spPr>
          <a:xfrm>
            <a:off x="5260258" y="-5445"/>
            <a:ext cx="5639025" cy="702352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E5C24713-5716-4400-A765-3D0B38C548FA}"/>
              </a:ext>
            </a:extLst>
          </p:cNvPr>
          <p:cNvPicPr>
            <a:picLocks noChangeAspect="1"/>
          </p:cNvPicPr>
          <p:nvPr/>
        </p:nvPicPr>
        <p:blipFill rotWithShape="1">
          <a:blip r:embed="rId2"/>
          <a:srcRect r="8532" b="-202"/>
          <a:stretch/>
        </p:blipFill>
        <p:spPr>
          <a:xfrm>
            <a:off x="-23772" y="0"/>
            <a:ext cx="8617752" cy="6844189"/>
          </a:xfrm>
          <a:prstGeom prst="rect">
            <a:avLst/>
          </a:prstGeom>
        </p:spPr>
      </p:pic>
      <p:sp>
        <p:nvSpPr>
          <p:cNvPr id="7" name="TextBox 6">
            <a:extLst>
              <a:ext uri="{FF2B5EF4-FFF2-40B4-BE49-F238E27FC236}">
                <a16:creationId xmlns:a16="http://schemas.microsoft.com/office/drawing/2014/main" id="{77800904-89A0-4E8F-A7C4-BD9E74863657}"/>
              </a:ext>
            </a:extLst>
          </p:cNvPr>
          <p:cNvSpPr txBox="1"/>
          <p:nvPr/>
        </p:nvSpPr>
        <p:spPr>
          <a:xfrm>
            <a:off x="6408584" y="825461"/>
            <a:ext cx="3943927" cy="2585323"/>
          </a:xfrm>
          <a:prstGeom prst="rect">
            <a:avLst/>
          </a:prstGeom>
          <a:noFill/>
        </p:spPr>
        <p:txBody>
          <a:bodyPr wrap="square" rtlCol="0">
            <a:spAutoFit/>
          </a:bodyPr>
          <a:lstStyle/>
          <a:p>
            <a:r>
              <a:rPr lang="en-IE" b="1">
                <a:solidFill>
                  <a:srgbClr val="FF0000"/>
                </a:solidFill>
              </a:rPr>
              <a:t>Files</a:t>
            </a:r>
          </a:p>
          <a:p>
            <a:endParaRPr lang="en-IE" b="1">
              <a:solidFill>
                <a:srgbClr val="FF0000"/>
              </a:solidFill>
            </a:endParaRPr>
          </a:p>
          <a:p>
            <a:endParaRPr lang="en-IE"/>
          </a:p>
          <a:p>
            <a:r>
              <a:rPr lang="en-IE"/>
              <a:t>Files shared in class via Teams can all be found in the Files section in the General Channel.</a:t>
            </a:r>
          </a:p>
          <a:p>
            <a:endParaRPr lang="en-IE"/>
          </a:p>
          <a:p>
            <a:r>
              <a:rPr lang="en-IE"/>
              <a:t>These might include images, notes, handouts etc.</a:t>
            </a:r>
          </a:p>
        </p:txBody>
      </p:sp>
      <p:sp>
        <p:nvSpPr>
          <p:cNvPr id="8" name="Oval 7">
            <a:extLst>
              <a:ext uri="{FF2B5EF4-FFF2-40B4-BE49-F238E27FC236}">
                <a16:creationId xmlns:a16="http://schemas.microsoft.com/office/drawing/2014/main" id="{13E50CFB-4FDD-4B29-82DF-418B0CB71A11}"/>
              </a:ext>
            </a:extLst>
          </p:cNvPr>
          <p:cNvSpPr/>
          <p:nvPr/>
        </p:nvSpPr>
        <p:spPr>
          <a:xfrm>
            <a:off x="5438765" y="154210"/>
            <a:ext cx="1939637" cy="711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642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vert="horz" lIns="91440" tIns="45720" rIns="91440" bIns="45720" rtlCol="0" anchor="t">
            <a:normAutofit/>
          </a:bodyPr>
          <a:lstStyle/>
          <a:p>
            <a:r>
              <a:rPr lang="en-US"/>
              <a:t>Our website is being updated and you will be able to find presentations.</a:t>
            </a:r>
          </a:p>
          <a:p>
            <a:r>
              <a:rPr lang="en-US"/>
              <a:t>We will need your input over the next few months on our Child Protection and Child Safeguarding Statement and Code of </a:t>
            </a:r>
            <a:r>
              <a:rPr lang="en-US" err="1"/>
              <a:t>Behaviour</a:t>
            </a:r>
            <a:r>
              <a:rPr lang="en-US"/>
              <a:t> as these have to be updated in line with new circulars.</a:t>
            </a:r>
          </a:p>
        </p:txBody>
      </p:sp>
    </p:spTree>
    <p:extLst>
      <p:ext uri="{BB962C8B-B14F-4D97-AF65-F5344CB8AC3E}">
        <p14:creationId xmlns:p14="http://schemas.microsoft.com/office/powerpoint/2010/main" val="1668490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C24713-5716-4400-A765-3D0B38C548FA}"/>
              </a:ext>
            </a:extLst>
          </p:cNvPr>
          <p:cNvPicPr>
            <a:picLocks noChangeAspect="1"/>
          </p:cNvPicPr>
          <p:nvPr/>
        </p:nvPicPr>
        <p:blipFill rotWithShape="1">
          <a:blip r:embed="rId2"/>
          <a:srcRect r="8532" b="-202"/>
          <a:stretch/>
        </p:blipFill>
        <p:spPr>
          <a:xfrm>
            <a:off x="-651845" y="13811"/>
            <a:ext cx="8617752" cy="6844189"/>
          </a:xfrm>
          <a:prstGeom prst="rect">
            <a:avLst/>
          </a:prstGeom>
        </p:spPr>
      </p:pic>
      <p:sp useBgFill="1">
        <p:nvSpPr>
          <p:cNvPr id="6" name="Rectangle 5">
            <a:extLst>
              <a:ext uri="{FF2B5EF4-FFF2-40B4-BE49-F238E27FC236}">
                <a16:creationId xmlns:a16="http://schemas.microsoft.com/office/drawing/2014/main" id="{4DC34BAF-A25A-4810-9902-80BD7C72D766}"/>
              </a:ext>
            </a:extLst>
          </p:cNvPr>
          <p:cNvSpPr/>
          <p:nvPr/>
        </p:nvSpPr>
        <p:spPr>
          <a:xfrm>
            <a:off x="5137355" y="-1348"/>
            <a:ext cx="5639025" cy="702352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9CFB329-90FC-4A89-8718-4CAF4A761E57}"/>
              </a:ext>
            </a:extLst>
          </p:cNvPr>
          <p:cNvPicPr>
            <a:picLocks noChangeAspect="1"/>
          </p:cNvPicPr>
          <p:nvPr/>
        </p:nvPicPr>
        <p:blipFill>
          <a:blip r:embed="rId3"/>
          <a:stretch>
            <a:fillRect/>
          </a:stretch>
        </p:blipFill>
        <p:spPr>
          <a:xfrm>
            <a:off x="-788339" y="20716"/>
            <a:ext cx="9316750" cy="6830378"/>
          </a:xfrm>
          <a:prstGeom prst="rect">
            <a:avLst/>
          </a:prstGeom>
        </p:spPr>
      </p:pic>
      <p:sp>
        <p:nvSpPr>
          <p:cNvPr id="7" name="TextBox 6">
            <a:extLst>
              <a:ext uri="{FF2B5EF4-FFF2-40B4-BE49-F238E27FC236}">
                <a16:creationId xmlns:a16="http://schemas.microsoft.com/office/drawing/2014/main" id="{77800904-89A0-4E8F-A7C4-BD9E74863657}"/>
              </a:ext>
            </a:extLst>
          </p:cNvPr>
          <p:cNvSpPr txBox="1"/>
          <p:nvPr/>
        </p:nvSpPr>
        <p:spPr>
          <a:xfrm>
            <a:off x="6481846" y="1082275"/>
            <a:ext cx="4398590" cy="3139321"/>
          </a:xfrm>
          <a:prstGeom prst="rect">
            <a:avLst/>
          </a:prstGeom>
          <a:noFill/>
        </p:spPr>
        <p:txBody>
          <a:bodyPr wrap="square" rtlCol="0">
            <a:spAutoFit/>
          </a:bodyPr>
          <a:lstStyle/>
          <a:p>
            <a:r>
              <a:rPr lang="en-IE" b="1">
                <a:solidFill>
                  <a:srgbClr val="FF0000"/>
                </a:solidFill>
              </a:rPr>
              <a:t>More</a:t>
            </a:r>
          </a:p>
          <a:p>
            <a:endParaRPr lang="en-IE" b="1">
              <a:solidFill>
                <a:srgbClr val="FF0000"/>
              </a:solidFill>
            </a:endParaRPr>
          </a:p>
          <a:p>
            <a:r>
              <a:rPr lang="en-IE"/>
              <a:t>Here is where you will find assignments specific to that subject and other important information.</a:t>
            </a:r>
          </a:p>
          <a:p>
            <a:endParaRPr lang="en-IE"/>
          </a:p>
          <a:p>
            <a:r>
              <a:rPr lang="en-IE"/>
              <a:t>Some teachers use OneNote to deliver lessons.</a:t>
            </a:r>
          </a:p>
          <a:p>
            <a:r>
              <a:rPr lang="en-IE"/>
              <a:t>The OneNote specific to that Team can be found under the “More” menu in the General Channel.</a:t>
            </a:r>
          </a:p>
        </p:txBody>
      </p:sp>
      <p:sp>
        <p:nvSpPr>
          <p:cNvPr id="8" name="Oval 7">
            <a:extLst>
              <a:ext uri="{FF2B5EF4-FFF2-40B4-BE49-F238E27FC236}">
                <a16:creationId xmlns:a16="http://schemas.microsoft.com/office/drawing/2014/main" id="{13E50CFB-4FDD-4B29-82DF-418B0CB71A11}"/>
              </a:ext>
            </a:extLst>
          </p:cNvPr>
          <p:cNvSpPr/>
          <p:nvPr/>
        </p:nvSpPr>
        <p:spPr>
          <a:xfrm>
            <a:off x="6481846" y="268510"/>
            <a:ext cx="1939637" cy="711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2FD434A9-B253-46DB-A706-A08783A88EA6}"/>
              </a:ext>
            </a:extLst>
          </p:cNvPr>
          <p:cNvSpPr/>
          <p:nvPr/>
        </p:nvSpPr>
        <p:spPr>
          <a:xfrm>
            <a:off x="2598087" y="2130658"/>
            <a:ext cx="2324895" cy="711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1084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pPr marL="0" indent="0">
              <a:buNone/>
            </a:pPr>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Thomas Clarke, Paula Sullivan. Eoin Reddan (Community Reps)</a:t>
            </a:r>
          </a:p>
        </p:txBody>
      </p:sp>
    </p:spTree>
    <p:extLst>
      <p:ext uri="{BB962C8B-B14F-4D97-AF65-F5344CB8AC3E}">
        <p14:creationId xmlns:p14="http://schemas.microsoft.com/office/powerpoint/2010/main" val="185455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GB">
                <a:ea typeface="Calibri"/>
                <a:cs typeface="Calibri"/>
              </a:rPr>
              <a:t>P</a:t>
            </a:r>
            <a:r>
              <a:rPr lang="en-US" err="1">
                <a:ea typeface="Calibri"/>
                <a:cs typeface="Calibri"/>
              </a:rPr>
              <a:t>arents</a:t>
            </a:r>
            <a:r>
              <a:rPr lang="en-US">
                <a:ea typeface="Calibri"/>
                <a:cs typeface="Calibri"/>
              </a:rPr>
              <a:t> Association</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b="1"/>
              <a:t>Parents Association Support</a:t>
            </a:r>
            <a:endParaRPr lang="en-US"/>
          </a:p>
          <a:p>
            <a:r>
              <a:rPr lang="en-US"/>
              <a:t>The Parents Association is seeking representatives from the following areas: Borrisokane, Nenagh, Newtown, </a:t>
            </a:r>
            <a:r>
              <a:rPr lang="en-US" err="1"/>
              <a:t>Puckane</a:t>
            </a:r>
            <a:r>
              <a:rPr lang="en-US"/>
              <a:t>, </a:t>
            </a:r>
            <a:r>
              <a:rPr lang="en-US" err="1"/>
              <a:t>Toomevara</a:t>
            </a:r>
            <a:r>
              <a:rPr lang="en-US"/>
              <a:t>, </a:t>
            </a:r>
            <a:r>
              <a:rPr lang="en-US" err="1"/>
              <a:t>Moneygall</a:t>
            </a:r>
            <a:r>
              <a:rPr lang="en-US"/>
              <a:t>, </a:t>
            </a:r>
            <a:r>
              <a:rPr lang="en-US" err="1"/>
              <a:t>Shinrone</a:t>
            </a:r>
            <a:r>
              <a:rPr lang="en-US"/>
              <a:t>, </a:t>
            </a:r>
            <a:r>
              <a:rPr lang="en-US" err="1"/>
              <a:t>Clonlisk</a:t>
            </a:r>
            <a:r>
              <a:rPr lang="en-US"/>
              <a:t>, </a:t>
            </a:r>
            <a:r>
              <a:rPr lang="en-US" err="1"/>
              <a:t>Ballingarry</a:t>
            </a:r>
            <a:r>
              <a:rPr lang="en-US"/>
              <a:t>, Carrig, Ballinderry, Cloughjordan, </a:t>
            </a:r>
            <a:r>
              <a:rPr lang="en-US" err="1"/>
              <a:t>Lorrha</a:t>
            </a:r>
            <a:r>
              <a:rPr lang="en-US"/>
              <a:t>, </a:t>
            </a:r>
            <a:r>
              <a:rPr lang="en-US" err="1"/>
              <a:t>Ardcroney</a:t>
            </a:r>
            <a:r>
              <a:rPr lang="en-US"/>
              <a:t>, and surrounding areas.</a:t>
            </a:r>
          </a:p>
          <a:p>
            <a:r>
              <a:rPr lang="en-US"/>
              <a:t>If you are interested in joining, please contact the school office by emailing </a:t>
            </a:r>
            <a:r>
              <a:rPr lang="en-US" b="1">
                <a:hlinkClick r:id="rId2" tooltip="mailto:info@borrisokanecc.ie"/>
              </a:rPr>
              <a:t>info@borrisokanecc.ie</a:t>
            </a:r>
            <a:r>
              <a:rPr lang="en-US"/>
              <a:t>.</a:t>
            </a:r>
          </a:p>
          <a:p>
            <a:pPr marL="0" indent="0">
              <a:buNone/>
            </a:pPr>
            <a:br>
              <a:rPr lang="en-US"/>
            </a:br>
            <a:endParaRPr lang="en-US">
              <a:ea typeface="Calibri"/>
              <a:cs typeface="Calibri"/>
            </a:endParaRPr>
          </a:p>
        </p:txBody>
      </p:sp>
    </p:spTree>
    <p:extLst>
      <p:ext uri="{BB962C8B-B14F-4D97-AF65-F5344CB8AC3E}">
        <p14:creationId xmlns:p14="http://schemas.microsoft.com/office/powerpoint/2010/main" val="270900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5A22-F227-42E1-F6A3-20AD807240B8}"/>
              </a:ext>
            </a:extLst>
          </p:cNvPr>
          <p:cNvSpPr>
            <a:spLocks noGrp="1"/>
          </p:cNvSpPr>
          <p:nvPr>
            <p:ph type="title"/>
          </p:nvPr>
        </p:nvSpPr>
        <p:spPr/>
        <p:txBody>
          <a:bodyPr>
            <a:normAutofit fontScale="90000"/>
          </a:bodyPr>
          <a:lstStyle/>
          <a:p>
            <a:r>
              <a:rPr lang="en-GB"/>
              <a:t>School Closures</a:t>
            </a:r>
            <a:endParaRPr lang="en-US"/>
          </a:p>
        </p:txBody>
      </p:sp>
      <p:sp>
        <p:nvSpPr>
          <p:cNvPr id="3" name="Content Placeholder 2">
            <a:extLst>
              <a:ext uri="{FF2B5EF4-FFF2-40B4-BE49-F238E27FC236}">
                <a16:creationId xmlns:a16="http://schemas.microsoft.com/office/drawing/2014/main" id="{891A6EE6-2992-97C9-60F8-6993307FA770}"/>
              </a:ext>
            </a:extLst>
          </p:cNvPr>
          <p:cNvSpPr>
            <a:spLocks noGrp="1"/>
          </p:cNvSpPr>
          <p:nvPr>
            <p:ph idx="1"/>
          </p:nvPr>
        </p:nvSpPr>
        <p:spPr/>
        <p:txBody>
          <a:bodyPr>
            <a:normAutofit/>
          </a:bodyPr>
          <a:lstStyle/>
          <a:p>
            <a:pPr marL="0" indent="0">
              <a:buNone/>
            </a:pPr>
            <a:endParaRPr lang="en-US"/>
          </a:p>
          <a:p>
            <a:r>
              <a:rPr lang="en-US"/>
              <a:t>Please note that the school will be </a:t>
            </a:r>
            <a:r>
              <a:rPr lang="en-US" b="1"/>
              <a:t>closed for students on Monday, 20th October 2025</a:t>
            </a:r>
            <a:r>
              <a:rPr lang="en-US"/>
              <a:t> for staff training. </a:t>
            </a:r>
          </a:p>
          <a:p>
            <a:r>
              <a:rPr lang="en-US"/>
              <a:t>Normal school hours will resume on Tuesday, 21st October.</a:t>
            </a:r>
          </a:p>
          <a:p>
            <a:r>
              <a:rPr lang="en-US"/>
              <a:t>School will also close for students on </a:t>
            </a:r>
            <a:r>
              <a:rPr lang="en-US" b="1"/>
              <a:t>Dec 15th 2025 </a:t>
            </a:r>
            <a:r>
              <a:rPr lang="en-US"/>
              <a:t>for staff training with normal hours resuming on Tuesday, 16th December </a:t>
            </a:r>
          </a:p>
          <a:p>
            <a:pPr marL="0" indent="0" fontAlgn="base">
              <a:buNone/>
            </a:pPr>
            <a:br>
              <a:rPr lang="en-US"/>
            </a:br>
            <a:endParaRPr lang="en-US"/>
          </a:p>
          <a:p>
            <a:pPr marL="0" indent="0">
              <a:buNone/>
            </a:pPr>
            <a:br>
              <a:rPr lang="en-US"/>
            </a:br>
            <a:endParaRPr lang="en-US"/>
          </a:p>
        </p:txBody>
      </p:sp>
    </p:spTree>
    <p:extLst>
      <p:ext uri="{BB962C8B-B14F-4D97-AF65-F5344CB8AC3E}">
        <p14:creationId xmlns:p14="http://schemas.microsoft.com/office/powerpoint/2010/main" val="160221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664" y="179615"/>
            <a:ext cx="10197494" cy="1099457"/>
          </a:xfrm>
        </p:spPr>
        <p:txBody>
          <a:bodyPr>
            <a:normAutofit/>
          </a:bodyPr>
          <a:lstStyle/>
          <a:p>
            <a:r>
              <a:rPr lang="en-IE"/>
              <a:t>After school study</a:t>
            </a:r>
          </a:p>
        </p:txBody>
      </p:sp>
      <p:graphicFrame>
        <p:nvGraphicFramePr>
          <p:cNvPr id="26" name="Content Placeholder 2">
            <a:extLst>
              <a:ext uri="{FF2B5EF4-FFF2-40B4-BE49-F238E27FC236}">
                <a16:creationId xmlns:a16="http://schemas.microsoft.com/office/drawing/2014/main" id="{E2563C3C-B11A-F65D-85D9-8334B5EE64B8}"/>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3EB403C-0AD7-2DB2-278B-9ADA3AF1BC93}"/>
              </a:ext>
            </a:extLst>
          </p:cNvPr>
          <p:cNvPicPr>
            <a:picLocks noChangeAspect="1"/>
          </p:cNvPicPr>
          <p:nvPr/>
        </p:nvPicPr>
        <p:blipFill>
          <a:blip r:embed="rId7"/>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34233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506" y="178676"/>
            <a:ext cx="10197494" cy="1099457"/>
          </a:xfrm>
        </p:spPr>
        <p:txBody>
          <a:bodyPr>
            <a:normAutofit/>
          </a:bodyPr>
          <a:lstStyle/>
          <a:p>
            <a:r>
              <a:rPr lang="en-IE"/>
              <a:t>Classroom Based Assessments (CBA)</a:t>
            </a:r>
          </a:p>
        </p:txBody>
      </p:sp>
      <p:graphicFrame>
        <p:nvGraphicFramePr>
          <p:cNvPr id="26" name="Content Placeholder 2">
            <a:extLst>
              <a:ext uri="{FF2B5EF4-FFF2-40B4-BE49-F238E27FC236}">
                <a16:creationId xmlns:a16="http://schemas.microsoft.com/office/drawing/2014/main" id="{105A253E-6050-6A9E-4738-5D4342EE83D6}"/>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7777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2.xml><?xml version="1.0" encoding="utf-8"?>
<ds:datastoreItem xmlns:ds="http://schemas.openxmlformats.org/officeDocument/2006/customXml" ds:itemID="{1F5A691E-6CD4-47A5-8120-D9A44CE40059}">
  <ds:schemaRefs>
    <ds:schemaRef ds:uri="a4a4c517-be87-485d-8059-7f41725691a5"/>
    <ds:schemaRef ds:uri="fc2c0785-df59-4e98-9f97-8145ef4cc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5D87E8-BF74-48F6-BB65-188E3173576F}">
  <ds:schemaRefs>
    <ds:schemaRef ds:uri="a4a4c517-be87-485d-8059-7f41725691a5"/>
    <ds:schemaRef ds:uri="fc2c0785-df59-4e98-9f97-8145ef4cc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5</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Coláiste Pobail Buiríos Uí Chéin</vt:lpstr>
      <vt:lpstr>General Updates:</vt:lpstr>
      <vt:lpstr>Our Mission Statement &amp;  ETB Ethos</vt:lpstr>
      <vt:lpstr>Website</vt:lpstr>
      <vt:lpstr>Board of Management</vt:lpstr>
      <vt:lpstr>Parents Association</vt:lpstr>
      <vt:lpstr>School Closures</vt:lpstr>
      <vt:lpstr>After school study</vt:lpstr>
      <vt:lpstr>Classroom Based Assessments (CBA)</vt:lpstr>
      <vt:lpstr>Monthly assessments / Term tests:</vt:lpstr>
      <vt:lpstr>PowerPoint Presentation</vt:lpstr>
      <vt:lpstr>Option Subjects- Rotations</vt:lpstr>
      <vt:lpstr>Year Head: Ms. Fogarty</vt:lpstr>
      <vt:lpstr>School Journal</vt:lpstr>
      <vt:lpstr>Attendance and Punctuality</vt:lpstr>
      <vt:lpstr>Attendance and Punctuality</vt:lpstr>
      <vt:lpstr>Parents Reminders</vt:lpstr>
      <vt:lpstr>Homework - Study</vt:lpstr>
      <vt:lpstr>Student Supports</vt:lpstr>
      <vt:lpstr>Homework Hub</vt:lpstr>
      <vt:lpstr>Mobile Phone Policy</vt:lpstr>
      <vt:lpstr>Uniform</vt:lpstr>
      <vt:lpstr>Uniform</vt:lpstr>
      <vt:lpstr>Code of Behaviour –Journal</vt:lpstr>
      <vt:lpstr>Charters</vt:lpstr>
      <vt:lpstr>Positive Discipline</vt:lpstr>
      <vt:lpstr>Implementing Code of Behaviour</vt:lpstr>
      <vt:lpstr>PowerPoint Presentation</vt:lpstr>
      <vt:lpstr>Code of Behaviour</vt:lpstr>
      <vt:lpstr>Bí Cineálta Policy</vt:lpstr>
      <vt:lpstr>Extra Curricular Activities</vt:lpstr>
      <vt:lpstr>Details for 1st Year Sports</vt:lpstr>
      <vt:lpstr>Details for 1st Year Sports</vt:lpstr>
      <vt:lpstr>4 pieces of advice of</vt:lpstr>
      <vt:lpstr>Class captains</vt:lpstr>
      <vt:lpstr>Teams</vt:lpstr>
      <vt:lpstr>Teams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revision>2</cp:revision>
  <dcterms:created xsi:type="dcterms:W3CDTF">2023-11-10T10:29:38Z</dcterms:created>
  <dcterms:modified xsi:type="dcterms:W3CDTF">2025-09-30T19:34:41Z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