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58" r:id="rId7"/>
    <p:sldId id="260" r:id="rId8"/>
    <p:sldId id="261" r:id="rId9"/>
    <p:sldId id="267" r:id="rId10"/>
    <p:sldId id="262" r:id="rId11"/>
    <p:sldId id="263" r:id="rId12"/>
    <p:sldId id="264" r:id="rId13"/>
    <p:sldId id="265" r:id="rId14"/>
    <p:sldId id="266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83C9082-6BCF-4821-A14F-E7977DBA157F}">
          <p14:sldIdLst>
            <p14:sldId id="256"/>
            <p14:sldId id="257"/>
            <p14:sldId id="258"/>
            <p14:sldId id="260"/>
            <p14:sldId id="261"/>
            <p14:sldId id="267"/>
            <p14:sldId id="262"/>
            <p14:sldId id="263"/>
            <p14:sldId id="264"/>
            <p14:sldId id="265"/>
            <p14:sldId id="266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671B"/>
    <a:srgbClr val="37BA30"/>
    <a:srgbClr val="268121"/>
    <a:srgbClr val="195616"/>
    <a:srgbClr val="BDD4E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92A424-F464-E4C7-30DD-D41D0F48E818}" v="4" dt="2025-02-10T10:58:29.2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D9B78-B0A4-4748-9583-4B8E0546ECE0}" type="datetimeFigureOut">
              <a:rPr lang="en-IE" smtClean="0"/>
              <a:t>23/02/2025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569EAA-33A1-49CC-90D7-96B7821144C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90945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60219"/>
            <a:ext cx="9144000" cy="218313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14800"/>
            <a:ext cx="9144000" cy="1143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AE976-93F1-4D94-BDCA-EA3674B2B8B7}" type="datetimeFigureOut">
              <a:rPr lang="en-IE" smtClean="0"/>
              <a:t>23/02/2025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602E-DBE5-41BC-881B-F9876E12D6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87004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3170" y="365125"/>
            <a:ext cx="8850630" cy="62928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AE976-93F1-4D94-BDCA-EA3674B2B8B7}" type="datetimeFigureOut">
              <a:rPr lang="en-IE" smtClean="0"/>
              <a:t>23/02/2025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602E-DBE5-41BC-881B-F9876E12D6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78687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AE976-93F1-4D94-BDCA-EA3674B2B8B7}" type="datetimeFigureOut">
              <a:rPr lang="en-IE" smtClean="0"/>
              <a:t>23/02/2025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602E-DBE5-41BC-881B-F9876E12D6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43067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310" y="365125"/>
            <a:ext cx="8873490" cy="62928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AE976-93F1-4D94-BDCA-EA3674B2B8B7}" type="datetimeFigureOut">
              <a:rPr lang="en-IE" smtClean="0"/>
              <a:t>23/02/2025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602E-DBE5-41BC-881B-F9876E12D6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1105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6010" y="365125"/>
            <a:ext cx="8989378" cy="61785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AE976-93F1-4D94-BDCA-EA3674B2B8B7}" type="datetimeFigureOut">
              <a:rPr lang="en-IE" smtClean="0"/>
              <a:t>23/02/2025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602E-DBE5-41BC-881B-F9876E12D6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52751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4590" y="365125"/>
            <a:ext cx="8919210" cy="62928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AE976-93F1-4D94-BDCA-EA3674B2B8B7}" type="datetimeFigureOut">
              <a:rPr lang="en-IE" smtClean="0"/>
              <a:t>23/02/2025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602E-DBE5-41BC-881B-F9876E12D6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41379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AE976-93F1-4D94-BDCA-EA3674B2B8B7}" type="datetimeFigureOut">
              <a:rPr lang="en-IE" smtClean="0"/>
              <a:t>23/02/2025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602E-DBE5-41BC-881B-F9876E12D6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39989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440180"/>
            <a:ext cx="3932237" cy="10287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440180"/>
            <a:ext cx="6172200" cy="442087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846070"/>
            <a:ext cx="3932237" cy="302291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AE976-93F1-4D94-BDCA-EA3674B2B8B7}" type="datetimeFigureOut">
              <a:rPr lang="en-IE" smtClean="0"/>
              <a:t>23/02/2025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602E-DBE5-41BC-881B-F9876E12D6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89244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371600"/>
            <a:ext cx="3932237" cy="101727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371600"/>
            <a:ext cx="6172200" cy="44894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552700"/>
            <a:ext cx="3932237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AE976-93F1-4D94-BDCA-EA3674B2B8B7}" type="datetimeFigureOut">
              <a:rPr lang="en-IE" smtClean="0"/>
              <a:t>23/02/2025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602E-DBE5-41BC-881B-F9876E12D6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04327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9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31620"/>
            <a:ext cx="10515600" cy="46453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AE976-93F1-4D94-BDCA-EA3674B2B8B7}" type="datetimeFigureOut">
              <a:rPr lang="en-IE" smtClean="0"/>
              <a:t>23/02/2025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Borrisokane Community College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A602E-DBE5-41BC-881B-F9876E12D680}" type="slidenum">
              <a:rPr lang="en-IE" smtClean="0"/>
              <a:t>‹#›</a:t>
            </a:fld>
            <a:endParaRPr lang="en-IE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49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/>
              <a:t>Senior Cycle Options</a:t>
            </a:r>
          </a:p>
          <a:p>
            <a:r>
              <a:rPr lang="en-IE" dirty="0"/>
              <a:t>Transition Year Programme</a:t>
            </a:r>
          </a:p>
          <a:p>
            <a:r>
              <a:rPr lang="en-IE" dirty="0"/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1379427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D71A3-7939-FC54-0D9C-ED297991D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Assessment and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EF68A-2C5B-8F62-EC8E-2FE2311BD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Student Portfolio</a:t>
            </a:r>
          </a:p>
          <a:p>
            <a:r>
              <a:rPr lang="en-US" dirty="0"/>
              <a:t>Student Interview</a:t>
            </a:r>
          </a:p>
          <a:p>
            <a:r>
              <a:rPr lang="en-US" dirty="0"/>
              <a:t>Credits awarded for completion of work, participation </a:t>
            </a:r>
          </a:p>
          <a:p>
            <a:endParaRPr lang="en-US" dirty="0"/>
          </a:p>
          <a:p>
            <a:r>
              <a:rPr lang="en-US" dirty="0"/>
              <a:t>Term Reports</a:t>
            </a:r>
          </a:p>
          <a:p>
            <a:r>
              <a:rPr lang="en-US" dirty="0"/>
              <a:t>Jan</a:t>
            </a:r>
          </a:p>
          <a:p>
            <a:r>
              <a:rPr lang="en-US" dirty="0"/>
              <a:t>June</a:t>
            </a:r>
          </a:p>
        </p:txBody>
      </p:sp>
    </p:spTree>
    <p:extLst>
      <p:ext uri="{BB962C8B-B14F-4D97-AF65-F5344CB8AC3E}">
        <p14:creationId xmlns:p14="http://schemas.microsoft.com/office/powerpoint/2010/main" val="770981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B3436-D1ED-ABD7-9005-E7683590A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 Certification in BCC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5D55B-61BB-483B-1C4E-500584EDE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End of year Certification awarded in the following categories:</a:t>
            </a:r>
          </a:p>
          <a:p>
            <a:r>
              <a:rPr lang="en-US" dirty="0"/>
              <a:t>Distinction-100%-85%</a:t>
            </a:r>
          </a:p>
          <a:p>
            <a:endParaRPr lang="en-US" dirty="0"/>
          </a:p>
          <a:p>
            <a:r>
              <a:rPr lang="en-US" dirty="0"/>
              <a:t>Merit- 84%-70%</a:t>
            </a:r>
          </a:p>
          <a:p>
            <a:endParaRPr lang="en-US" dirty="0"/>
          </a:p>
          <a:p>
            <a:r>
              <a:rPr lang="en-US" dirty="0"/>
              <a:t>Pass- 69%-60%</a:t>
            </a:r>
          </a:p>
          <a:p>
            <a:endParaRPr lang="en-US" dirty="0"/>
          </a:p>
          <a:p>
            <a:r>
              <a:rPr lang="en-US" dirty="0"/>
              <a:t>Partially Achieved- 59% and below</a:t>
            </a:r>
          </a:p>
        </p:txBody>
      </p:sp>
    </p:spTree>
    <p:extLst>
      <p:ext uri="{BB962C8B-B14F-4D97-AF65-F5344CB8AC3E}">
        <p14:creationId xmlns:p14="http://schemas.microsoft.com/office/powerpoint/2010/main" val="486247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30A0D-62CB-F17C-275D-8EFE8D99B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 Application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6E0DD-E300-B3DA-CCA1-B6C5B4824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Step 1- Express interest in a place in TY on </a:t>
            </a:r>
            <a:r>
              <a:rPr lang="en-US" dirty="0" err="1"/>
              <a:t>Programme</a:t>
            </a:r>
            <a:r>
              <a:rPr lang="en-US" dirty="0"/>
              <a:t> Option form</a:t>
            </a:r>
          </a:p>
          <a:p>
            <a:endParaRPr lang="en-US" dirty="0"/>
          </a:p>
          <a:p>
            <a:r>
              <a:rPr lang="en-US" dirty="0"/>
              <a:t>Step2. Complete TY Application form- link emailed by </a:t>
            </a:r>
            <a:r>
              <a:rPr lang="en-US" dirty="0" err="1"/>
              <a:t>Ms.Cunningham</a:t>
            </a:r>
            <a:endParaRPr lang="en-US" dirty="0"/>
          </a:p>
          <a:p>
            <a:endParaRPr lang="en-US" dirty="0"/>
          </a:p>
          <a:p>
            <a:r>
              <a:rPr lang="en-US" dirty="0"/>
              <a:t>Step 3. Secure 2 Work Experience placements by completing Work Experience form and returning to </a:t>
            </a:r>
            <a:r>
              <a:rPr lang="en-US" dirty="0" err="1"/>
              <a:t>Ms.Cunningham</a:t>
            </a:r>
            <a:endParaRPr lang="en-US" dirty="0"/>
          </a:p>
          <a:p>
            <a:endParaRPr lang="en-US" dirty="0"/>
          </a:p>
          <a:p>
            <a:r>
              <a:rPr lang="en-US" dirty="0"/>
              <a:t>Step 4. Pay </a:t>
            </a:r>
            <a:r>
              <a:rPr lang="en-US" b="1" dirty="0"/>
              <a:t>TY Expenses</a:t>
            </a:r>
            <a:r>
              <a:rPr lang="en-US" dirty="0"/>
              <a:t> of </a:t>
            </a:r>
            <a:r>
              <a:rPr lang="en-US" b="1" dirty="0"/>
              <a:t>300 euros </a:t>
            </a:r>
            <a:r>
              <a:rPr lang="en-US" dirty="0"/>
              <a:t>on WAY2PAY no later than </a:t>
            </a:r>
            <a:r>
              <a:rPr lang="en-US" b="1" dirty="0"/>
              <a:t>April 28th</a:t>
            </a:r>
          </a:p>
          <a:p>
            <a:endParaRPr lang="en-US" dirty="0"/>
          </a:p>
          <a:p>
            <a:r>
              <a:rPr lang="en-US" dirty="0"/>
              <a:t>Step 5. Pay </a:t>
            </a:r>
            <a:r>
              <a:rPr lang="en-US" b="1" dirty="0"/>
              <a:t>275 euros </a:t>
            </a:r>
            <a:r>
              <a:rPr lang="en-US" dirty="0"/>
              <a:t>for </a:t>
            </a:r>
            <a:r>
              <a:rPr lang="en-US" b="1" dirty="0"/>
              <a:t>Outdoor Education Trip</a:t>
            </a:r>
            <a:r>
              <a:rPr lang="en-US" dirty="0"/>
              <a:t> to </a:t>
            </a:r>
            <a:r>
              <a:rPr lang="en-US" dirty="0" err="1"/>
              <a:t>Killary</a:t>
            </a:r>
            <a:r>
              <a:rPr lang="en-US" dirty="0"/>
              <a:t> Adventure Centre no later than </a:t>
            </a:r>
            <a:r>
              <a:rPr lang="en-US" b="1" dirty="0"/>
              <a:t>June 27th</a:t>
            </a:r>
          </a:p>
        </p:txBody>
      </p:sp>
    </p:spTree>
    <p:extLst>
      <p:ext uri="{BB962C8B-B14F-4D97-AF65-F5344CB8AC3E}">
        <p14:creationId xmlns:p14="http://schemas.microsoft.com/office/powerpoint/2010/main" val="1966928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E25CCB-A12F-0B6E-9D86-73560199460B}"/>
              </a:ext>
            </a:extLst>
          </p:cNvPr>
          <p:cNvSpPr txBox="1"/>
          <p:nvPr/>
        </p:nvSpPr>
        <p:spPr>
          <a:xfrm>
            <a:off x="564078" y="1672441"/>
            <a:ext cx="633350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rabicPeriod"/>
            </a:pPr>
            <a:endParaRPr lang="en-US" dirty="0">
              <a:ea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D95E18-B4A3-5097-8182-F8581B41CF0F}"/>
              </a:ext>
            </a:extLst>
          </p:cNvPr>
          <p:cNvSpPr txBox="1"/>
          <p:nvPr/>
        </p:nvSpPr>
        <p:spPr>
          <a:xfrm>
            <a:off x="1672046" y="306779"/>
            <a:ext cx="9013371" cy="83099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dirty="0">
                <a:solidFill>
                  <a:srgbClr val="FFC000"/>
                </a:solidFill>
              </a:rPr>
              <a:t> </a:t>
            </a:r>
            <a:r>
              <a:rPr lang="en-US" sz="4800" dirty="0" err="1">
                <a:solidFill>
                  <a:srgbClr val="FFC000"/>
                </a:solidFill>
              </a:rPr>
              <a:t>TYProgramme</a:t>
            </a:r>
            <a:r>
              <a:rPr lang="en-US" sz="4800" dirty="0">
                <a:solidFill>
                  <a:srgbClr val="FFC000"/>
                </a:solidFill>
              </a:rPr>
              <a:t> Student Dimensions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EEA8BAE-D8AD-A2D2-0FD4-E85C6566C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97BE6BF-0839-02F5-3014-79FD9AE7A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Personal Growth</a:t>
            </a:r>
          </a:p>
          <a:p>
            <a:endParaRPr lang="en-US" dirty="0"/>
          </a:p>
          <a:p>
            <a:r>
              <a:rPr lang="en-US" dirty="0"/>
              <a:t>Being a Learner</a:t>
            </a:r>
          </a:p>
          <a:p>
            <a:endParaRPr lang="en-US" dirty="0"/>
          </a:p>
          <a:p>
            <a:r>
              <a:rPr lang="en-US" dirty="0"/>
              <a:t>Civic and Community Engagement</a:t>
            </a:r>
          </a:p>
          <a:p>
            <a:endParaRPr lang="en-US" dirty="0"/>
          </a:p>
          <a:p>
            <a:r>
              <a:rPr lang="en-US" dirty="0"/>
              <a:t>Career Exploration</a:t>
            </a:r>
          </a:p>
        </p:txBody>
      </p:sp>
    </p:spTree>
    <p:extLst>
      <p:ext uri="{BB962C8B-B14F-4D97-AF65-F5344CB8AC3E}">
        <p14:creationId xmlns:p14="http://schemas.microsoft.com/office/powerpoint/2010/main" val="3472281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EF5EC-8CFD-A329-0C5F-ABF0851AF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 Student Dimensions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2740A-F0F7-93CC-8918-1BD4C2C82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b="1" dirty="0"/>
              <a:t>Personal Growth </a:t>
            </a:r>
            <a:r>
              <a:rPr lang="en-US" dirty="0"/>
              <a:t>Student Experiences to allow students mature socially and emotionally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Being a learner </a:t>
            </a:r>
            <a:r>
              <a:rPr lang="en-US" dirty="0"/>
              <a:t>Student Experiences to allow students build on their previous experiences to develop as senior cycle students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214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E52AD78-1475-21C2-D6BB-577E070FF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 Student Dimensions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606790-AEAE-EB65-FA0E-543B4AC3A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Civic and Community Engagement </a:t>
            </a:r>
            <a:r>
              <a:rPr lang="en-US" dirty="0"/>
              <a:t>Student Experiences to allow student difference make a positive in their school, community and society</a:t>
            </a:r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Career Exploration </a:t>
            </a:r>
            <a:r>
              <a:rPr lang="en-US" dirty="0"/>
              <a:t>Student experience diverse and future pathways and develop career related competencies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491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32316-0838-C40B-B65C-52F136F98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 Curriculum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D186F-673F-A44F-0834-22F46E76A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Continued learning in some subjects</a:t>
            </a:r>
          </a:p>
          <a:p>
            <a:endParaRPr lang="en-US" dirty="0"/>
          </a:p>
          <a:p>
            <a:r>
              <a:rPr lang="en-US" dirty="0"/>
              <a:t>Subject Sampling</a:t>
            </a:r>
          </a:p>
          <a:p>
            <a:endParaRPr lang="en-US" dirty="0"/>
          </a:p>
          <a:p>
            <a:r>
              <a:rPr lang="en-US" dirty="0"/>
              <a:t>TY Specific modules</a:t>
            </a:r>
          </a:p>
          <a:p>
            <a:endParaRPr lang="en-US" dirty="0"/>
          </a:p>
          <a:p>
            <a:r>
              <a:rPr lang="en-US" dirty="0"/>
              <a:t>Other components to provide additional growth experiences</a:t>
            </a:r>
          </a:p>
        </p:txBody>
      </p:sp>
    </p:spTree>
    <p:extLst>
      <p:ext uri="{BB962C8B-B14F-4D97-AF65-F5344CB8AC3E}">
        <p14:creationId xmlns:p14="http://schemas.microsoft.com/office/powerpoint/2010/main" val="2629455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D4028-51F8-DE2E-0BB0-3D8FA7ED0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 Curriculum Dimensions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7936D-3924-3B33-FDB5-66CCB37A9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Continued learning in English, </a:t>
            </a:r>
            <a:r>
              <a:rPr lang="en-US" dirty="0" err="1"/>
              <a:t>Maths</a:t>
            </a:r>
            <a:r>
              <a:rPr lang="en-US" dirty="0"/>
              <a:t>, Irish, MEL, PE, DS, SPHE</a:t>
            </a:r>
          </a:p>
          <a:p>
            <a:endParaRPr lang="en-US" dirty="0"/>
          </a:p>
          <a:p>
            <a:r>
              <a:rPr lang="en-US" dirty="0"/>
              <a:t>Subject Sampling in the sciences, Business, Art, DCG, Engineering, Construction, Accounting, Home </a:t>
            </a:r>
            <a:r>
              <a:rPr lang="en-US" dirty="0" err="1"/>
              <a:t>Ec</a:t>
            </a:r>
            <a:r>
              <a:rPr lang="en-US" dirty="0"/>
              <a:t>, Music, LCPE, Computer Science, Geography, History</a:t>
            </a:r>
          </a:p>
          <a:p>
            <a:endParaRPr lang="en-US" dirty="0"/>
          </a:p>
          <a:p>
            <a:r>
              <a:rPr lang="en-US" dirty="0"/>
              <a:t>TY Specific Modules in YSI, Junk </a:t>
            </a:r>
            <a:r>
              <a:rPr lang="en-US" dirty="0" err="1"/>
              <a:t>Kouture</a:t>
            </a:r>
            <a:r>
              <a:rPr lang="en-US" dirty="0"/>
              <a:t>, Future Leaders, Active Schools, Erasmus, </a:t>
            </a:r>
          </a:p>
        </p:txBody>
      </p:sp>
    </p:spTree>
    <p:extLst>
      <p:ext uri="{BB962C8B-B14F-4D97-AF65-F5344CB8AC3E}">
        <p14:creationId xmlns:p14="http://schemas.microsoft.com/office/powerpoint/2010/main" val="3990231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58CDC-C0BD-3A68-7D81-E4D5920CA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 Curriculum Dimensions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150FE-046B-51EC-BDD5-4773AB590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Other Components to provide additional growth experiences may  include Drama, Gaisce, Outdoor Education Trip, Work Experience, Segway, Barista, </a:t>
            </a:r>
            <a:r>
              <a:rPr lang="en-US" dirty="0" err="1"/>
              <a:t>Inspireland</a:t>
            </a:r>
            <a:r>
              <a:rPr lang="en-US" dirty="0"/>
              <a:t>, Forensic, Bodhran, Law Education, Driving Ed- Car and Tractor, Career Investigation, </a:t>
            </a:r>
            <a:r>
              <a:rPr lang="en-US" dirty="0" err="1"/>
              <a:t>Sustanibility</a:t>
            </a:r>
            <a:r>
              <a:rPr lang="en-US" dirty="0"/>
              <a:t>, CPR, Young Scientist, Angus Beef, STEM, Sci Fest, </a:t>
            </a:r>
          </a:p>
        </p:txBody>
      </p:sp>
    </p:spTree>
    <p:extLst>
      <p:ext uri="{BB962C8B-B14F-4D97-AF65-F5344CB8AC3E}">
        <p14:creationId xmlns:p14="http://schemas.microsoft.com/office/powerpoint/2010/main" val="2276052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EFCC0-D2E7-1AC7-8C6C-7E5F446A5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Work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EFEBC-01F8-C2DF-B8CF-F9F14B424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Organised</a:t>
            </a:r>
            <a:r>
              <a:rPr lang="en-US" dirty="0"/>
              <a:t> by Parent/Guardian with child</a:t>
            </a:r>
          </a:p>
          <a:p>
            <a:endParaRPr lang="en-US" dirty="0"/>
          </a:p>
          <a:p>
            <a:r>
              <a:rPr lang="en-US" dirty="0"/>
              <a:t>Integral and Compulsory part of TY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1 week in Term 2 in one placement</a:t>
            </a:r>
          </a:p>
          <a:p>
            <a:endParaRPr lang="en-US" dirty="0"/>
          </a:p>
          <a:p>
            <a:r>
              <a:rPr lang="en-US" dirty="0"/>
              <a:t>2 weeks in Term 3 in one placement</a:t>
            </a:r>
          </a:p>
        </p:txBody>
      </p:sp>
    </p:spTree>
    <p:extLst>
      <p:ext uri="{BB962C8B-B14F-4D97-AF65-F5344CB8AC3E}">
        <p14:creationId xmlns:p14="http://schemas.microsoft.com/office/powerpoint/2010/main" val="3283898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A6A98-E31E-B880-D125-346D85573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Garda Vetting for Work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E222D-DD7A-EB80-D531-7A94EF09C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Garda Vetting </a:t>
            </a:r>
            <a:r>
              <a:rPr lang="en-US" b="1" dirty="0"/>
              <a:t>is required </a:t>
            </a:r>
            <a:r>
              <a:rPr lang="en-US" dirty="0"/>
              <a:t>for all placements with children and vulnerable adults</a:t>
            </a:r>
          </a:p>
          <a:p>
            <a:endParaRPr lang="en-US" dirty="0"/>
          </a:p>
          <a:p>
            <a:r>
              <a:rPr lang="en-US" dirty="0"/>
              <a:t>Students </a:t>
            </a:r>
            <a:r>
              <a:rPr lang="en-US" b="1" dirty="0"/>
              <a:t>must be 16 years of age </a:t>
            </a:r>
            <a:r>
              <a:rPr lang="en-US" dirty="0"/>
              <a:t>to be Garda Vetted</a:t>
            </a:r>
          </a:p>
          <a:p>
            <a:endParaRPr lang="en-US" dirty="0"/>
          </a:p>
          <a:p>
            <a:r>
              <a:rPr lang="en-US" dirty="0"/>
              <a:t>To begin the Garda Vetting process forms are available from the school office</a:t>
            </a:r>
          </a:p>
          <a:p>
            <a:endParaRPr lang="en-US" dirty="0"/>
          </a:p>
          <a:p>
            <a:r>
              <a:rPr lang="en-US" dirty="0"/>
              <a:t>Garda Vetting may take as many as 6 weeks to complete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548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563C1"/>
      </a:accent1>
      <a:accent2>
        <a:srgbClr val="FFC000"/>
      </a:accent2>
      <a:accent3>
        <a:srgbClr val="00B050"/>
      </a:accent3>
      <a:accent4>
        <a:srgbClr val="C00000"/>
      </a:accent4>
      <a:accent5>
        <a:srgbClr val="0563C1"/>
      </a:accent5>
      <a:accent6>
        <a:srgbClr val="FFC000"/>
      </a:accent6>
      <a:hlink>
        <a:srgbClr val="00B050"/>
      </a:hlink>
      <a:folHlink>
        <a:srgbClr val="C000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56E12A33-4429-4517-98C8-EE71EF015B65}" vid="{B7258FB6-A92D-4E57-9BC4-A3E3DAB218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6A57E94D707E408CD1CDEC14E3ECA0" ma:contentTypeVersion="32" ma:contentTypeDescription="Create a new document." ma:contentTypeScope="" ma:versionID="0a4e4a5e7fb98fd0077e4ed55364bf31">
  <xsd:schema xmlns:xsd="http://www.w3.org/2001/XMLSchema" xmlns:xs="http://www.w3.org/2001/XMLSchema" xmlns:p="http://schemas.microsoft.com/office/2006/metadata/properties" xmlns:ns3="b7826389-f6d0-4beb-9978-691dfaa90736" xmlns:ns4="18b41bfd-3ce4-4546-8947-310a866fabb7" targetNamespace="http://schemas.microsoft.com/office/2006/metadata/properties" ma:root="true" ma:fieldsID="90a2b13ba5ed6e4867259cb98d9ee8e0" ns3:_="" ns4:_="">
    <xsd:import namespace="b7826389-f6d0-4beb-9978-691dfaa90736"/>
    <xsd:import namespace="18b41bfd-3ce4-4546-8947-310a866fabb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  <xsd:element ref="ns3:SharedWithDetails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Templates" minOccurs="0"/>
                <xsd:element ref="ns4:CultureName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826389-f6d0-4beb-9978-691dfaa9073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b41bfd-3ce4-4546-8947-310a866fabb7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dexed="tru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Teachers" ma:index="1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Templates" ma:index="19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20" nillable="true" ma:displayName="Culture Name" ma:internalName="CultureName">
      <xsd:simpleType>
        <xsd:restriction base="dms:Text"/>
      </xsd:simple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8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9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3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1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36" nillable="true" ma:displayName="Length (seconds)" ma:internalName="MediaLengthInSeconds" ma:readOnly="true">
      <xsd:simpleType>
        <xsd:restriction base="dms:Unknown"/>
      </xsd:simpleType>
    </xsd:element>
    <xsd:element name="_activity" ma:index="37" nillable="true" ma:displayName="_activity" ma:hidden="true" ma:internalName="_activity">
      <xsd:simpleType>
        <xsd:restriction base="dms:Note"/>
      </xsd:simpleType>
    </xsd:element>
    <xsd:element name="MediaServiceObjectDetectorVersions" ma:index="3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9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Type xmlns="18b41bfd-3ce4-4546-8947-310a866fabb7" xsi:nil="true"/>
    <Templates xmlns="18b41bfd-3ce4-4546-8947-310a866fabb7" xsi:nil="true"/>
    <Self_Registration_Enabled xmlns="18b41bfd-3ce4-4546-8947-310a866fabb7" xsi:nil="true"/>
    <Student_Groups xmlns="18b41bfd-3ce4-4546-8947-310a866fabb7">
      <UserInfo>
        <DisplayName/>
        <AccountId xsi:nil="true"/>
        <AccountType/>
      </UserInfo>
    </Student_Groups>
    <AppVersion xmlns="18b41bfd-3ce4-4546-8947-310a866fabb7" xsi:nil="true"/>
    <Has_Teacher_Only_SectionGroup xmlns="18b41bfd-3ce4-4546-8947-310a866fabb7" xsi:nil="true"/>
    <NotebookType xmlns="18b41bfd-3ce4-4546-8947-310a866fabb7" xsi:nil="true"/>
    <Students xmlns="18b41bfd-3ce4-4546-8947-310a866fabb7">
      <UserInfo>
        <DisplayName/>
        <AccountId xsi:nil="true"/>
        <AccountType/>
      </UserInfo>
    </Students>
    <DefaultSectionNames xmlns="18b41bfd-3ce4-4546-8947-310a866fabb7" xsi:nil="true"/>
    <Is_Collaboration_Space_Locked xmlns="18b41bfd-3ce4-4546-8947-310a866fabb7" xsi:nil="true"/>
    <Owner xmlns="18b41bfd-3ce4-4546-8947-310a866fabb7">
      <UserInfo>
        <DisplayName/>
        <AccountId xsi:nil="true"/>
        <AccountType/>
      </UserInfo>
    </Owner>
    <CultureName xmlns="18b41bfd-3ce4-4546-8947-310a866fabb7" xsi:nil="true"/>
    <Invited_Teachers xmlns="18b41bfd-3ce4-4546-8947-310a866fabb7" xsi:nil="true"/>
    <Invited_Students xmlns="18b41bfd-3ce4-4546-8947-310a866fabb7" xsi:nil="true"/>
    <Teachers xmlns="18b41bfd-3ce4-4546-8947-310a866fabb7">
      <UserInfo>
        <DisplayName/>
        <AccountId xsi:nil="true"/>
        <AccountType/>
      </UserInfo>
    </Teachers>
    <_activity xmlns="18b41bfd-3ce4-4546-8947-310a866fabb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05B74B2-34BB-4929-BF70-88A67CB830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826389-f6d0-4beb-9978-691dfaa90736"/>
    <ds:schemaRef ds:uri="18b41bfd-3ce4-4546-8947-310a866fab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F5A691E-6CD4-47A5-8120-D9A44CE40059}">
  <ds:schemaRefs>
    <ds:schemaRef ds:uri="http://schemas.microsoft.com/office/2006/metadata/properties"/>
    <ds:schemaRef ds:uri="http://schemas.microsoft.com/office/2006/documentManagement/types"/>
    <ds:schemaRef ds:uri="b7826389-f6d0-4beb-9978-691dfaa90736"/>
    <ds:schemaRef ds:uri="http://purl.org/dc/dcmitype/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terms/"/>
    <ds:schemaRef ds:uri="18b41bfd-3ce4-4546-8947-310a866fabb7"/>
  </ds:schemaRefs>
</ds:datastoreItem>
</file>

<file path=customXml/itemProps3.xml><?xml version="1.0" encoding="utf-8"?>
<ds:datastoreItem xmlns:ds="http://schemas.openxmlformats.org/officeDocument/2006/customXml" ds:itemID="{F31BF050-8E26-4A8A-BF2E-D8A59151ED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456</Words>
  <Application>Microsoft Office PowerPoint</Application>
  <PresentationFormat>Widescreen</PresentationFormat>
  <Paragraphs>83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PowerPoint Presentation</vt:lpstr>
      <vt:lpstr>TY Student Dimensions</vt:lpstr>
      <vt:lpstr>TY Student Dimensions</vt:lpstr>
      <vt:lpstr>TY Curriculum Components</vt:lpstr>
      <vt:lpstr>TY Curriculum Dimensions</vt:lpstr>
      <vt:lpstr>TY Curriculum Dimensions</vt:lpstr>
      <vt:lpstr>Work Experience</vt:lpstr>
      <vt:lpstr>Garda Vetting for Work Experience</vt:lpstr>
      <vt:lpstr>Assessment and Reporting</vt:lpstr>
      <vt:lpstr>TY Certification in BCC</vt:lpstr>
      <vt:lpstr>TY Application Process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Eileen Forde</dc:creator>
  <cp:lastModifiedBy>Paula Molloy</cp:lastModifiedBy>
  <cp:revision>70</cp:revision>
  <dcterms:created xsi:type="dcterms:W3CDTF">2023-11-10T10:29:38Z</dcterms:created>
  <dcterms:modified xsi:type="dcterms:W3CDTF">2025-02-23T19:33:50Z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0x010100EE6A57E94D707E408CD1CDEC14E3ECA0</vt:lpwstr>
  </property>
</Properties>
</file>