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3C9082-6BCF-4821-A14F-E7977DBA157F}">
          <p14:sldIdLst>
            <p14:sldId id="256"/>
            <p14:sldId id="270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9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71B"/>
    <a:srgbClr val="37BA30"/>
    <a:srgbClr val="268121"/>
    <a:srgbClr val="195616"/>
    <a:srgbClr val="BDD4E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2A424-F464-E4C7-30DD-D41D0F48E818}" v="4" dt="2025-02-10T10:58:29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D9B78-B0A4-4748-9583-4B8E0546ECE0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69EAA-33A1-49CC-90D7-96B7821144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094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60219"/>
            <a:ext cx="9144000" cy="218313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43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700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170" y="365125"/>
            <a:ext cx="8850630" cy="6292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868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306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310" y="365125"/>
            <a:ext cx="8873490" cy="6292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105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010" y="365125"/>
            <a:ext cx="8989378" cy="6178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275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590" y="365125"/>
            <a:ext cx="8919210" cy="6292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137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998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0180"/>
            <a:ext cx="3932237" cy="10287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40180"/>
            <a:ext cx="6172200" cy="44208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46070"/>
            <a:ext cx="3932237" cy="30229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924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71600"/>
            <a:ext cx="3932237" cy="10172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371600"/>
            <a:ext cx="6172200" cy="448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432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1620"/>
            <a:ext cx="10515600" cy="4645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Borrisokane Community College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9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Senior Cycle Options</a:t>
            </a:r>
          </a:p>
          <a:p>
            <a:r>
              <a:rPr lang="en-IE" dirty="0"/>
              <a:t>LCA PROGRAMME</a:t>
            </a:r>
          </a:p>
          <a:p>
            <a:r>
              <a:rPr lang="en-IE"/>
              <a:t>2025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942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1DA7-98E4-0CFB-E0BB-5BF1958A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Leaving Cert Applied Terminology-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3AB9A0-4ACB-51BC-A04F-07D2678D754A}"/>
              </a:ext>
            </a:extLst>
          </p:cNvPr>
          <p:cNvSpPr txBox="1"/>
          <p:nvPr/>
        </p:nvSpPr>
        <p:spPr>
          <a:xfrm>
            <a:off x="3049292" y="3248208"/>
            <a:ext cx="609858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CREDITS- Continuous Assessment 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Credits awarded for modules and tasks at the end of each session</a:t>
            </a:r>
          </a:p>
        </p:txBody>
      </p:sp>
    </p:spTree>
    <p:extLst>
      <p:ext uri="{BB962C8B-B14F-4D97-AF65-F5344CB8AC3E}">
        <p14:creationId xmlns:p14="http://schemas.microsoft.com/office/powerpoint/2010/main" val="911767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C603-D226-F1F7-409A-8A9343927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Leaving Certificate Applied Assessment 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0817B-282B-6B4B-A628-F05357F01CAF}"/>
              </a:ext>
            </a:extLst>
          </p:cNvPr>
          <p:cNvSpPr txBox="1"/>
          <p:nvPr/>
        </p:nvSpPr>
        <p:spPr>
          <a:xfrm>
            <a:off x="3049292" y="3248208"/>
            <a:ext cx="6098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Leaving Certificate Applied Assessment 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430D75-F5EE-801F-DC1C-11FCC1F331C4}"/>
              </a:ext>
            </a:extLst>
          </p:cNvPr>
          <p:cNvSpPr txBox="1"/>
          <p:nvPr/>
        </p:nvSpPr>
        <p:spPr>
          <a:xfrm>
            <a:off x="3049292" y="2417212"/>
            <a:ext cx="609858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3 Types 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Satisfactory completion of Modules                      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62 credits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ea typeface="+mn-lt"/>
                <a:cs typeface="+mn-lt"/>
              </a:rPr>
              <a:t>7 Student tasks                                                          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70  credits 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ea typeface="+mn-lt"/>
                <a:cs typeface="+mn-lt"/>
              </a:rPr>
              <a:t>Final exams                                                                  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68 credits</a:t>
            </a:r>
          </a:p>
          <a:p>
            <a:r>
              <a:rPr lang="en-US" dirty="0">
                <a:ea typeface="+mn-lt"/>
                <a:cs typeface="+mn-lt"/>
              </a:rPr>
              <a:t>Total Credits                                                               </a:t>
            </a:r>
            <a:r>
              <a:rPr lang="en-US" dirty="0">
                <a:solidFill>
                  <a:srgbClr val="00B050"/>
                </a:solidFill>
                <a:ea typeface="+mn-lt"/>
                <a:cs typeface="+mn-lt"/>
              </a:rPr>
              <a:t>200 credits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55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36F7E-9567-23F3-FFC1-C1D8AE099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 Experience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F0BB7-DC8A-AC77-B4B5-A47AE8136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Experience is a compulsory element of the LCA </a:t>
            </a:r>
            <a:r>
              <a:rPr lang="en-US" dirty="0" err="1"/>
              <a:t>Programme</a:t>
            </a:r>
            <a:endParaRPr lang="en-US" dirty="0"/>
          </a:p>
          <a:p>
            <a:endParaRPr lang="en-US" dirty="0"/>
          </a:p>
          <a:p>
            <a:r>
              <a:rPr lang="en-US" dirty="0"/>
              <a:t>Work Experience takes place every Wednesday of term time in LCA</a:t>
            </a:r>
          </a:p>
          <a:p>
            <a:endParaRPr lang="en-US" dirty="0"/>
          </a:p>
          <a:p>
            <a:r>
              <a:rPr lang="en-US" dirty="0"/>
              <a:t>Work Experience is organized by parents/guardians with their child</a:t>
            </a:r>
          </a:p>
          <a:p>
            <a:endParaRPr lang="en-US" dirty="0"/>
          </a:p>
          <a:p>
            <a:r>
              <a:rPr lang="en-US" dirty="0"/>
              <a:t>Garda Vetting is required for placements with children or vulnerable adults </a:t>
            </a:r>
            <a:r>
              <a:rPr lang="en-US" dirty="0" err="1"/>
              <a:t>e.g</a:t>
            </a:r>
            <a:r>
              <a:rPr lang="en-US" dirty="0"/>
              <a:t> Schools, creches, nursing homes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6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1ED37-0062-6B6B-9982-0DB3F9C9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Garda Vetting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B4EB-78E9-6D7F-CCDD-D6BA0CE68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Garda Vetted you must be 16 years of age</a:t>
            </a:r>
          </a:p>
          <a:p>
            <a:endParaRPr lang="en-US" dirty="0"/>
          </a:p>
          <a:p>
            <a:r>
              <a:rPr lang="en-US" dirty="0"/>
              <a:t>Forms are available from the school office to begin the Garda Vetting process</a:t>
            </a:r>
          </a:p>
          <a:p>
            <a:endParaRPr lang="en-US" dirty="0"/>
          </a:p>
          <a:p>
            <a:r>
              <a:rPr lang="en-US" dirty="0"/>
              <a:t>Garda Vetting takes can take up to 6 weeks to complete the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5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07029-7079-5687-3C91-48EABB72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apply for LCA in BCC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6E833-94BF-D7B4-984F-425302731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 I- Express interest in a place in LCA by completing the </a:t>
            </a:r>
            <a:r>
              <a:rPr lang="en-US" dirty="0" err="1"/>
              <a:t>Programme</a:t>
            </a:r>
            <a:r>
              <a:rPr lang="en-US" dirty="0"/>
              <a:t> Option form</a:t>
            </a:r>
          </a:p>
          <a:p>
            <a:endParaRPr lang="en-US" dirty="0"/>
          </a:p>
          <a:p>
            <a:r>
              <a:rPr lang="en-US" dirty="0"/>
              <a:t>Step 2- Complete the online LCA Application form-link emailed by </a:t>
            </a:r>
            <a:r>
              <a:rPr lang="en-US" dirty="0" err="1"/>
              <a:t>Ms.Cunningham</a:t>
            </a:r>
            <a:endParaRPr lang="en-US" dirty="0"/>
          </a:p>
          <a:p>
            <a:endParaRPr lang="en-US" dirty="0"/>
          </a:p>
          <a:p>
            <a:r>
              <a:rPr lang="en-US" dirty="0"/>
              <a:t>Step 3- Secure 2 Work Experience placements, complete Work Experience form and return it to Ms. Cunningham</a:t>
            </a:r>
          </a:p>
          <a:p>
            <a:endParaRPr lang="en-US" dirty="0"/>
          </a:p>
          <a:p>
            <a:r>
              <a:rPr lang="en-US" dirty="0"/>
              <a:t>Step 4- Pay LCA Expenses on school’s Way2Pay of 150 euros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98E2-62D3-4F16-4B06-2139E1FD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LCA </a:t>
            </a:r>
            <a:r>
              <a:rPr lang="en-US" dirty="0" err="1"/>
              <a:t>Programme</a:t>
            </a:r>
            <a:r>
              <a:rPr lang="en-US" dirty="0"/>
              <a:t> 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CD0AD-6979-2DE2-7852-0DB489F5B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Prepares students for adult and working life</a:t>
            </a:r>
          </a:p>
          <a:p>
            <a:endParaRPr lang="en-US" dirty="0"/>
          </a:p>
          <a:p>
            <a:r>
              <a:rPr lang="en-US" dirty="0" err="1"/>
              <a:t>Recognises</a:t>
            </a:r>
            <a:r>
              <a:rPr lang="en-US" dirty="0"/>
              <a:t> talents of all students</a:t>
            </a:r>
          </a:p>
          <a:p>
            <a:endParaRPr lang="en-US" dirty="0"/>
          </a:p>
          <a:p>
            <a:r>
              <a:rPr lang="en-US" dirty="0"/>
              <a:t>Promotes communication and decision -making skills</a:t>
            </a:r>
          </a:p>
          <a:p>
            <a:endParaRPr lang="en-US" dirty="0"/>
          </a:p>
          <a:p>
            <a:r>
              <a:rPr lang="en-US" dirty="0"/>
              <a:t>Applies knowledge and skills to the solution of real problems</a:t>
            </a:r>
          </a:p>
        </p:txBody>
      </p:sp>
    </p:spTree>
    <p:extLst>
      <p:ext uri="{BB962C8B-B14F-4D97-AF65-F5344CB8AC3E}">
        <p14:creationId xmlns:p14="http://schemas.microsoft.com/office/powerpoint/2010/main" val="428198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8F8C91-6B77-EA8E-3ECE-D19F28B4FA41}"/>
              </a:ext>
            </a:extLst>
          </p:cNvPr>
          <p:cNvSpPr txBox="1"/>
          <p:nvPr/>
        </p:nvSpPr>
        <p:spPr>
          <a:xfrm>
            <a:off x="1410346" y="2030278"/>
            <a:ext cx="77375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FF"/>
                </a:solidFill>
                <a:highlight>
                  <a:srgbClr val="00FF00"/>
                </a:highlight>
                <a:ea typeface="+mj-lt"/>
                <a:cs typeface="+mj-lt"/>
              </a:rPr>
              <a:t>➤ LCA is a  Full -Time  Two Year </a:t>
            </a:r>
            <a:r>
              <a:rPr lang="en-US" sz="3600" dirty="0" err="1">
                <a:solidFill>
                  <a:srgbClr val="FFFFFF"/>
                </a:solidFill>
                <a:highlight>
                  <a:srgbClr val="00FF00"/>
                </a:highlight>
                <a:ea typeface="+mj-lt"/>
                <a:cs typeface="+mj-lt"/>
              </a:rPr>
              <a:t>programme</a:t>
            </a:r>
            <a:r>
              <a:rPr lang="en-US" sz="3600" dirty="0">
                <a:solidFill>
                  <a:srgbClr val="FFFFFF"/>
                </a:solidFill>
                <a:highlight>
                  <a:srgbClr val="00FF00"/>
                </a:highlight>
                <a:ea typeface="+mj-lt"/>
                <a:cs typeface="+mj-lt"/>
              </a:rPr>
              <a:t>   </a:t>
            </a:r>
            <a:endParaRPr lang="en-US" sz="36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6321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F3BD-07B3-6D50-DA2C-80277F5DC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Attendance-90%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3EC3C-C29B-0292-43A5-D9C4F6869F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ea typeface="+mn-lt"/>
                <a:cs typeface="+mn-lt"/>
              </a:rPr>
              <a:t>Four sessions, 2 each year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A63CF-5689-4278-5A71-255C7EBDC7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90% Attendance is compulsory </a:t>
            </a:r>
            <a:r>
              <a:rPr lang="en-US" dirty="0">
                <a:cs typeface="Calibri"/>
              </a:rPr>
              <a:t>in all courses (subjects) in order to complete Key Assignments and achieve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7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9560-0517-390D-1519-5555A333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E8C29-8771-AABF-4919-E5758B3BDBBC}"/>
              </a:ext>
            </a:extLst>
          </p:cNvPr>
          <p:cNvSpPr txBox="1"/>
          <p:nvPr/>
        </p:nvSpPr>
        <p:spPr>
          <a:xfrm>
            <a:off x="228664" y="1999281"/>
            <a:ext cx="8919210" cy="7879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a typeface="+mj-lt"/>
                <a:cs typeface="+mj-lt"/>
              </a:rPr>
              <a:t>                                   Leaving Certificate Applied Terminology</a:t>
            </a:r>
          </a:p>
          <a:p>
            <a:endParaRPr lang="en-US" dirty="0">
              <a:ea typeface="+mj-lt"/>
              <a:cs typeface="+mj-lt"/>
            </a:endParaRPr>
          </a:p>
          <a:p>
            <a:r>
              <a:rPr lang="en-US" sz="2000" b="1" dirty="0">
                <a:ea typeface="+mn-lt"/>
                <a:cs typeface="+mn-lt"/>
              </a:rPr>
              <a:t>Session</a:t>
            </a:r>
            <a:endParaRPr lang="en-US" sz="2000" dirty="0">
              <a:cs typeface="Calibri" panose="020F0502020204030204"/>
            </a:endParaRPr>
          </a:p>
          <a:p>
            <a:r>
              <a:rPr lang="en-US" sz="1800" dirty="0">
                <a:ea typeface="+mn-lt"/>
                <a:cs typeface="+mn-lt"/>
              </a:rPr>
              <a:t>In  Leaving Certificate Applied the school year is divided into two sessions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sz="1800" b="1" dirty="0">
                <a:ea typeface="+mn-lt"/>
                <a:cs typeface="+mn-lt"/>
              </a:rPr>
              <a:t>Session I </a:t>
            </a:r>
            <a:r>
              <a:rPr lang="en-US" sz="1800" dirty="0">
                <a:ea typeface="+mn-lt"/>
                <a:cs typeface="+mn-lt"/>
              </a:rPr>
              <a:t>- September to the end of January in 5</a:t>
            </a:r>
            <a:r>
              <a:rPr lang="en-US" sz="1800" baseline="30000" dirty="0">
                <a:ea typeface="+mn-lt"/>
                <a:cs typeface="+mn-lt"/>
              </a:rPr>
              <a:t>th</a:t>
            </a:r>
            <a:r>
              <a:rPr lang="en-US" sz="1800" dirty="0">
                <a:ea typeface="+mn-lt"/>
                <a:cs typeface="+mn-lt"/>
              </a:rPr>
              <a:t> year</a:t>
            </a:r>
          </a:p>
          <a:p>
            <a:endParaRPr lang="en-US" sz="1800" dirty="0"/>
          </a:p>
          <a:p>
            <a:r>
              <a:rPr lang="en-US" sz="1800" b="1" dirty="0">
                <a:ea typeface="+mn-lt"/>
                <a:cs typeface="+mn-lt"/>
              </a:rPr>
              <a:t>Session II </a:t>
            </a:r>
            <a:r>
              <a:rPr lang="en-US" sz="1800" dirty="0">
                <a:ea typeface="+mn-lt"/>
                <a:cs typeface="+mn-lt"/>
              </a:rPr>
              <a:t>- February to June</a:t>
            </a:r>
            <a:r>
              <a:rPr lang="en-US" dirty="0">
                <a:ea typeface="+mn-lt"/>
                <a:cs typeface="+mn-lt"/>
              </a:rPr>
              <a:t> in 5</a:t>
            </a:r>
            <a:r>
              <a:rPr lang="en-US" baseline="30000" dirty="0">
                <a:ea typeface="+mn-lt"/>
                <a:cs typeface="+mn-lt"/>
              </a:rPr>
              <a:t>th</a:t>
            </a:r>
            <a:r>
              <a:rPr lang="en-US" dirty="0">
                <a:ea typeface="+mn-lt"/>
                <a:cs typeface="+mn-lt"/>
              </a:rPr>
              <a:t> year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Session III-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dirty="0">
                <a:ea typeface="+mn-lt"/>
                <a:cs typeface="+mn-lt"/>
              </a:rPr>
              <a:t>September to the end of January in 6</a:t>
            </a:r>
            <a:r>
              <a:rPr lang="en-US" sz="1800" baseline="30000" dirty="0">
                <a:ea typeface="+mn-lt"/>
                <a:cs typeface="+mn-lt"/>
              </a:rPr>
              <a:t>th</a:t>
            </a:r>
            <a:r>
              <a:rPr lang="en-US" sz="1800" dirty="0">
                <a:ea typeface="+mn-lt"/>
                <a:cs typeface="+mn-lt"/>
              </a:rPr>
              <a:t> year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sz="1800" b="1" dirty="0">
                <a:ea typeface="+mn-lt"/>
                <a:cs typeface="+mn-lt"/>
              </a:rPr>
              <a:t>Session IV- </a:t>
            </a:r>
            <a:r>
              <a:rPr lang="en-US" sz="1800" dirty="0">
                <a:ea typeface="+mn-lt"/>
                <a:cs typeface="+mn-lt"/>
              </a:rPr>
              <a:t>February to June</a:t>
            </a:r>
            <a:r>
              <a:rPr lang="en-US" dirty="0">
                <a:ea typeface="+mn-lt"/>
                <a:cs typeface="+mn-lt"/>
              </a:rPr>
              <a:t> in 6</a:t>
            </a:r>
            <a:r>
              <a:rPr lang="en-US" baseline="30000" dirty="0">
                <a:ea typeface="+mn-lt"/>
                <a:cs typeface="+mn-lt"/>
              </a:rPr>
              <a:t>TH</a:t>
            </a:r>
            <a:r>
              <a:rPr lang="en-US" dirty="0">
                <a:ea typeface="+mn-lt"/>
                <a:cs typeface="+mn-lt"/>
              </a:rPr>
              <a:t>  year</a:t>
            </a:r>
            <a:endParaRPr lang="en-US" sz="1800" b="1" dirty="0">
              <a:ea typeface="+mn-lt"/>
              <a:cs typeface="+mn-lt"/>
            </a:endParaRPr>
          </a:p>
          <a:p>
            <a:endParaRPr lang="en-US" sz="1800" dirty="0"/>
          </a:p>
          <a:p>
            <a:r>
              <a:rPr lang="en-US" sz="1800" dirty="0">
                <a:ea typeface="+mn-lt"/>
                <a:cs typeface="+mn-lt"/>
              </a:rPr>
              <a:t>The  two- year full time  </a:t>
            </a:r>
            <a:r>
              <a:rPr lang="en-US" sz="1800" dirty="0" err="1">
                <a:ea typeface="+mn-lt"/>
                <a:cs typeface="+mn-lt"/>
              </a:rPr>
              <a:t>programme</a:t>
            </a:r>
            <a:r>
              <a:rPr lang="en-US" sz="1800" dirty="0">
                <a:ea typeface="+mn-lt"/>
                <a:cs typeface="+mn-lt"/>
              </a:rPr>
              <a:t> has four sessions altogether</a:t>
            </a:r>
            <a:endParaRPr lang="en-US" sz="1800" dirty="0"/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ea typeface="+mj-lt"/>
              <a:cs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9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30ABE-5A44-260B-F56D-1B880D3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Leaving Cert Applied Terminology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089EDD-A4CD-3B4F-89DD-D3A4137AD945}"/>
              </a:ext>
            </a:extLst>
          </p:cNvPr>
          <p:cNvSpPr txBox="1"/>
          <p:nvPr/>
        </p:nvSpPr>
        <p:spPr>
          <a:xfrm>
            <a:off x="1131376" y="2971209"/>
            <a:ext cx="801649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Courses</a:t>
            </a:r>
          </a:p>
          <a:p>
            <a:endParaRPr lang="en-US" b="1" dirty="0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 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A course is an area of study made up of a number of modules </a:t>
            </a:r>
            <a:r>
              <a:rPr lang="en-US" dirty="0" err="1">
                <a:ea typeface="+mn-lt"/>
                <a:cs typeface="+mn-lt"/>
              </a:rPr>
              <a:t>e.g</a:t>
            </a:r>
            <a:r>
              <a:rPr lang="en-US" dirty="0">
                <a:ea typeface="+mn-lt"/>
                <a:cs typeface="+mn-lt"/>
              </a:rPr>
              <a:t> English and Communication is a course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LCA students will study core courses in  English &amp; Communication, </a:t>
            </a:r>
            <a:r>
              <a:rPr lang="en-US" dirty="0" err="1">
                <a:ea typeface="+mn-lt"/>
                <a:cs typeface="+mn-lt"/>
              </a:rPr>
              <a:t>Maths</a:t>
            </a:r>
            <a:r>
              <a:rPr lang="en-US" dirty="0">
                <a:ea typeface="+mn-lt"/>
                <a:cs typeface="+mn-lt"/>
              </a:rPr>
              <a:t> Application, Social Education, 2 </a:t>
            </a:r>
            <a:r>
              <a:rPr lang="en-US" dirty="0" err="1">
                <a:ea typeface="+mn-lt"/>
                <a:cs typeface="+mn-lt"/>
              </a:rPr>
              <a:t>Specialisims</a:t>
            </a:r>
            <a:r>
              <a:rPr lang="en-US" dirty="0">
                <a:ea typeface="+mn-lt"/>
                <a:cs typeface="+mn-lt"/>
              </a:rPr>
              <a:t> , </a:t>
            </a:r>
            <a:r>
              <a:rPr lang="en-US" dirty="0" err="1">
                <a:ea typeface="+mn-lt"/>
                <a:cs typeface="+mn-lt"/>
              </a:rPr>
              <a:t>Gaeilge</a:t>
            </a:r>
            <a:r>
              <a:rPr lang="en-US" dirty="0">
                <a:ea typeface="+mn-lt"/>
                <a:cs typeface="+mn-lt"/>
              </a:rPr>
              <a:t> , 1 MEL with written, oral and practical exams 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In addition to core courses LCA students will study DS, Leisure &amp;Rec, Arts Ed,, VPG and 2 Elective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3890-CC41-87A6-03A6-4479B8E0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Leaving Cert Applied Terminology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C2BC4F-CEBF-19E1-F215-EA8B987A67D5}"/>
              </a:ext>
            </a:extLst>
          </p:cNvPr>
          <p:cNvSpPr txBox="1"/>
          <p:nvPr/>
        </p:nvSpPr>
        <p:spPr>
          <a:xfrm>
            <a:off x="3049292" y="2694210"/>
            <a:ext cx="609858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Modules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A module is a topic within a course and will be taught in 3-4 class periods per week over one session </a:t>
            </a:r>
            <a:r>
              <a:rPr lang="en-US" dirty="0" err="1">
                <a:ea typeface="+mn-lt"/>
                <a:cs typeface="+mn-lt"/>
              </a:rPr>
              <a:t>e.g</a:t>
            </a:r>
            <a:r>
              <a:rPr lang="en-US" dirty="0">
                <a:ea typeface="+mn-lt"/>
                <a:cs typeface="+mn-lt"/>
              </a:rPr>
              <a:t>   Personal and social communications is one module in the English and Communication Course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665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CDD97-8E59-BCD0-C01D-0BC4B666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Leaving Cert Applied Terminology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51612C-15D4-9D0E-AA8A-FAE11776B11D}"/>
              </a:ext>
            </a:extLst>
          </p:cNvPr>
          <p:cNvSpPr txBox="1"/>
          <p:nvPr/>
        </p:nvSpPr>
        <p:spPr>
          <a:xfrm>
            <a:off x="3049292" y="2278712"/>
            <a:ext cx="609858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a typeface="+mn-lt"/>
                <a:cs typeface="+mn-lt"/>
              </a:rPr>
              <a:t>Tasks</a:t>
            </a:r>
          </a:p>
          <a:p>
            <a:r>
              <a:rPr lang="en-US" sz="1800" dirty="0">
                <a:ea typeface="+mn-lt"/>
                <a:cs typeface="+mn-lt"/>
              </a:rPr>
              <a:t>Seven tasks to be completed over the 2 years:</a:t>
            </a:r>
            <a:endParaRPr lang="en-US" sz="1800" dirty="0">
              <a:cs typeface="Calibri" panose="020F0502020204030204"/>
            </a:endParaRPr>
          </a:p>
          <a:p>
            <a:r>
              <a:rPr lang="en-US" sz="1800" dirty="0">
                <a:ea typeface="+mn-lt"/>
                <a:cs typeface="+mn-lt"/>
              </a:rPr>
              <a:t> 1 in Session I Year 1-Task Interview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 2 in Session II Year I -Task Interviews</a:t>
            </a:r>
          </a:p>
          <a:p>
            <a:r>
              <a:rPr lang="en-US" sz="1800" dirty="0">
                <a:ea typeface="+mn-lt"/>
                <a:cs typeface="+mn-lt"/>
              </a:rPr>
              <a:t> 3 in Session III Year II -Task Interviews</a:t>
            </a:r>
          </a:p>
          <a:p>
            <a:endParaRPr lang="en-US" sz="1800" dirty="0"/>
          </a:p>
          <a:p>
            <a:r>
              <a:rPr lang="en-US" sz="1800" dirty="0">
                <a:ea typeface="+mn-lt"/>
                <a:cs typeface="+mn-lt"/>
              </a:rPr>
              <a:t>Personal Reflection Task to be completed over the two years. (Two reflective statements – one at the end of Year I and one at the end of Year II no Task Interview</a:t>
            </a:r>
            <a:endParaRPr lang="en-US" sz="1800" dirty="0"/>
          </a:p>
          <a:p>
            <a:r>
              <a:rPr lang="en-US" sz="1800" dirty="0">
                <a:ea typeface="+mn-lt"/>
                <a:cs typeface="+mn-lt"/>
              </a:rPr>
              <a:t>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4169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D7A1D-7EAF-3868-A9A1-9E9964D10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Leaving Cert Applied Terminology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959A5C-8079-A0AD-5ED3-59B6E08AB11F}"/>
              </a:ext>
            </a:extLst>
          </p:cNvPr>
          <p:cNvSpPr txBox="1"/>
          <p:nvPr/>
        </p:nvSpPr>
        <p:spPr>
          <a:xfrm>
            <a:off x="3049292" y="2001713"/>
            <a:ext cx="609858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a typeface="+mn-lt"/>
                <a:cs typeface="+mn-lt"/>
              </a:rPr>
              <a:t> </a:t>
            </a:r>
            <a:r>
              <a:rPr lang="en-US" sz="1800" b="1" dirty="0">
                <a:ea typeface="+mn-lt"/>
                <a:cs typeface="+mn-lt"/>
              </a:rPr>
              <a:t>Key Assignments</a:t>
            </a:r>
            <a:r>
              <a:rPr lang="en-US" sz="1800" dirty="0">
                <a:ea typeface="+mn-lt"/>
                <a:cs typeface="+mn-lt"/>
              </a:rPr>
              <a:t> are important areas from each </a:t>
            </a:r>
            <a:endParaRPr lang="en-US" sz="1800" dirty="0">
              <a:cs typeface="Calibri" panose="020F0502020204030204"/>
            </a:endParaRPr>
          </a:p>
          <a:p>
            <a:r>
              <a:rPr lang="en-US" sz="1800" dirty="0">
                <a:ea typeface="+mn-lt"/>
                <a:cs typeface="+mn-lt"/>
              </a:rPr>
              <a:t>module. </a:t>
            </a:r>
            <a:endParaRPr lang="en-US" sz="1800" dirty="0"/>
          </a:p>
          <a:p>
            <a:endParaRPr lang="en-US" sz="1800" dirty="0">
              <a:ea typeface="+mn-lt"/>
              <a:cs typeface="+mn-lt"/>
            </a:endParaRPr>
          </a:p>
          <a:p>
            <a:r>
              <a:rPr lang="en-US" sz="1800" dirty="0">
                <a:ea typeface="+mn-lt"/>
                <a:cs typeface="+mn-lt"/>
              </a:rPr>
              <a:t>To gain credits for each module you must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>
                <a:ea typeface="+mn-lt"/>
                <a:cs typeface="+mn-lt"/>
              </a:rPr>
              <a:t> complete  </a:t>
            </a:r>
            <a:r>
              <a:rPr lang="en-US" sz="1800" b="1" dirty="0">
                <a:ea typeface="+mn-lt"/>
                <a:cs typeface="+mn-lt"/>
              </a:rPr>
              <a:t>4 Key Assignments usually, </a:t>
            </a:r>
            <a:endParaRPr lang="en-US" sz="1800" dirty="0"/>
          </a:p>
          <a:p>
            <a:endParaRPr lang="en-US" sz="1800" b="1" dirty="0">
              <a:cs typeface="Calibri"/>
            </a:endParaRPr>
          </a:p>
          <a:p>
            <a:endParaRPr lang="en-US" sz="1800" dirty="0"/>
          </a:p>
          <a:p>
            <a:r>
              <a:rPr lang="en-US" sz="1800" dirty="0">
                <a:ea typeface="+mn-lt"/>
                <a:cs typeface="+mn-lt"/>
              </a:rPr>
              <a:t> and attend the course for at</a:t>
            </a:r>
            <a:r>
              <a:rPr lang="en-US" sz="1800" b="1" dirty="0">
                <a:ea typeface="+mn-lt"/>
                <a:cs typeface="+mn-lt"/>
              </a:rPr>
              <a:t> least 90% of the time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0609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563C1"/>
      </a:accent1>
      <a:accent2>
        <a:srgbClr val="FFC000"/>
      </a:accent2>
      <a:accent3>
        <a:srgbClr val="00B050"/>
      </a:accent3>
      <a:accent4>
        <a:srgbClr val="C00000"/>
      </a:accent4>
      <a:accent5>
        <a:srgbClr val="0563C1"/>
      </a:accent5>
      <a:accent6>
        <a:srgbClr val="FFC000"/>
      </a:accent6>
      <a:hlink>
        <a:srgbClr val="00B050"/>
      </a:hlink>
      <a:folHlink>
        <a:srgbClr val="C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6E12A33-4429-4517-98C8-EE71EF015B65}" vid="{B7258FB6-A92D-4E57-9BC4-A3E3DAB218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18b41bfd-3ce4-4546-8947-310a866fabb7" xsi:nil="true"/>
    <Templates xmlns="18b41bfd-3ce4-4546-8947-310a866fabb7" xsi:nil="true"/>
    <Self_Registration_Enabled xmlns="18b41bfd-3ce4-4546-8947-310a866fabb7" xsi:nil="true"/>
    <Student_Groups xmlns="18b41bfd-3ce4-4546-8947-310a866fabb7">
      <UserInfo>
        <DisplayName/>
        <AccountId xsi:nil="true"/>
        <AccountType/>
      </UserInfo>
    </Student_Groups>
    <AppVersion xmlns="18b41bfd-3ce4-4546-8947-310a866fabb7" xsi:nil="true"/>
    <Has_Teacher_Only_SectionGroup xmlns="18b41bfd-3ce4-4546-8947-310a866fabb7" xsi:nil="true"/>
    <NotebookType xmlns="18b41bfd-3ce4-4546-8947-310a866fabb7" xsi:nil="true"/>
    <Students xmlns="18b41bfd-3ce4-4546-8947-310a866fabb7">
      <UserInfo>
        <DisplayName/>
        <AccountId xsi:nil="true"/>
        <AccountType/>
      </UserInfo>
    </Students>
    <DefaultSectionNames xmlns="18b41bfd-3ce4-4546-8947-310a866fabb7" xsi:nil="true"/>
    <Is_Collaboration_Space_Locked xmlns="18b41bfd-3ce4-4546-8947-310a866fabb7" xsi:nil="true"/>
    <Owner xmlns="18b41bfd-3ce4-4546-8947-310a866fabb7">
      <UserInfo>
        <DisplayName/>
        <AccountId xsi:nil="true"/>
        <AccountType/>
      </UserInfo>
    </Owner>
    <CultureName xmlns="18b41bfd-3ce4-4546-8947-310a866fabb7" xsi:nil="true"/>
    <Invited_Teachers xmlns="18b41bfd-3ce4-4546-8947-310a866fabb7" xsi:nil="true"/>
    <Invited_Students xmlns="18b41bfd-3ce4-4546-8947-310a866fabb7" xsi:nil="true"/>
    <Teachers xmlns="18b41bfd-3ce4-4546-8947-310a866fabb7">
      <UserInfo>
        <DisplayName/>
        <AccountId xsi:nil="true"/>
        <AccountType/>
      </UserInfo>
    </Teachers>
    <_activity xmlns="18b41bfd-3ce4-4546-8947-310a866fab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A57E94D707E408CD1CDEC14E3ECA0" ma:contentTypeVersion="32" ma:contentTypeDescription="Create a new document." ma:contentTypeScope="" ma:versionID="0a4e4a5e7fb98fd0077e4ed55364bf31">
  <xsd:schema xmlns:xsd="http://www.w3.org/2001/XMLSchema" xmlns:xs="http://www.w3.org/2001/XMLSchema" xmlns:p="http://schemas.microsoft.com/office/2006/metadata/properties" xmlns:ns3="b7826389-f6d0-4beb-9978-691dfaa90736" xmlns:ns4="18b41bfd-3ce4-4546-8947-310a866fabb7" targetNamespace="http://schemas.microsoft.com/office/2006/metadata/properties" ma:root="true" ma:fieldsID="90a2b13ba5ed6e4867259cb98d9ee8e0" ns3:_="" ns4:_="">
    <xsd:import namespace="b7826389-f6d0-4beb-9978-691dfaa90736"/>
    <xsd:import namespace="18b41bfd-3ce4-4546-8947-310a866fab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Templates" minOccurs="0"/>
                <xsd:element ref="ns4:CultureName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26389-f6d0-4beb-9978-691dfaa907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41bfd-3ce4-4546-8947-310a866fabb7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  <xsd:element name="_activity" ma:index="37" nillable="true" ma:displayName="_activity" ma:hidden="true" ma:internalName="_activity">
      <xsd:simpleType>
        <xsd:restriction base="dms:Note"/>
      </xsd:simpleType>
    </xsd:element>
    <xsd:element name="MediaServiceObjectDetectorVersions" ma:index="3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5A691E-6CD4-47A5-8120-D9A44CE40059}">
  <ds:schemaRefs>
    <ds:schemaRef ds:uri="http://schemas.microsoft.com/office/2006/metadata/properties"/>
    <ds:schemaRef ds:uri="http://schemas.microsoft.com/office/2006/documentManagement/types"/>
    <ds:schemaRef ds:uri="b7826389-f6d0-4beb-9978-691dfaa90736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18b41bfd-3ce4-4546-8947-310a866fabb7"/>
  </ds:schemaRefs>
</ds:datastoreItem>
</file>

<file path=customXml/itemProps2.xml><?xml version="1.0" encoding="utf-8"?>
<ds:datastoreItem xmlns:ds="http://schemas.openxmlformats.org/officeDocument/2006/customXml" ds:itemID="{F05B74B2-34BB-4929-BF70-88A67CB83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26389-f6d0-4beb-9978-691dfaa90736"/>
    <ds:schemaRef ds:uri="18b41bfd-3ce4-4546-8947-310a866fa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1BF050-8E26-4A8A-BF2E-D8A59151ED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599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LCA Programme Rationale</vt:lpstr>
      <vt:lpstr>PowerPoint Presentation</vt:lpstr>
      <vt:lpstr>Attendance-90% </vt:lpstr>
      <vt:lpstr>   </vt:lpstr>
      <vt:lpstr>Leaving Cert Applied Terminology</vt:lpstr>
      <vt:lpstr>Leaving Cert Applied Terminology</vt:lpstr>
      <vt:lpstr>Leaving Cert Applied Terminology</vt:lpstr>
      <vt:lpstr>Leaving Cert Applied Terminology</vt:lpstr>
      <vt:lpstr>Leaving Cert Applied Terminology-</vt:lpstr>
      <vt:lpstr>Leaving Certificate Applied Assessment </vt:lpstr>
      <vt:lpstr>Work Experience</vt:lpstr>
      <vt:lpstr>Garda Vetting Requirement</vt:lpstr>
      <vt:lpstr>How to apply for LCA in BCC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Forde</dc:creator>
  <cp:lastModifiedBy>Paula Molloy</cp:lastModifiedBy>
  <cp:revision>71</cp:revision>
  <dcterms:created xsi:type="dcterms:W3CDTF">2023-11-10T10:29:38Z</dcterms:created>
  <dcterms:modified xsi:type="dcterms:W3CDTF">2025-02-23T19:34:39Z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0x010100EE6A57E94D707E408CD1CDEC14E3ECA0</vt:lpwstr>
  </property>
</Properties>
</file>