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70" r:id="rId6"/>
  </p:sldMasterIdLst>
  <p:notesMasterIdLst>
    <p:notesMasterId r:id="rId38"/>
  </p:notesMasterIdLst>
  <p:sldIdLst>
    <p:sldId id="257" r:id="rId7"/>
    <p:sldId id="317" r:id="rId8"/>
    <p:sldId id="318" r:id="rId9"/>
    <p:sldId id="319" r:id="rId10"/>
    <p:sldId id="323" r:id="rId11"/>
    <p:sldId id="324" r:id="rId12"/>
    <p:sldId id="326" r:id="rId13"/>
    <p:sldId id="327" r:id="rId14"/>
    <p:sldId id="328" r:id="rId15"/>
    <p:sldId id="268" r:id="rId16"/>
    <p:sldId id="269" r:id="rId17"/>
    <p:sldId id="256" r:id="rId18"/>
    <p:sldId id="258" r:id="rId19"/>
    <p:sldId id="259" r:id="rId20"/>
    <p:sldId id="260" r:id="rId21"/>
    <p:sldId id="261" r:id="rId22"/>
    <p:sldId id="262" r:id="rId23"/>
    <p:sldId id="263" r:id="rId24"/>
    <p:sldId id="264" r:id="rId25"/>
    <p:sldId id="266" r:id="rId26"/>
    <p:sldId id="313" r:id="rId27"/>
    <p:sldId id="265" r:id="rId28"/>
    <p:sldId id="314" r:id="rId29"/>
    <p:sldId id="267" r:id="rId30"/>
    <p:sldId id="315" r:id="rId31"/>
    <p:sldId id="381" r:id="rId32"/>
    <p:sldId id="383" r:id="rId33"/>
    <p:sldId id="386" r:id="rId34"/>
    <p:sldId id="385" r:id="rId35"/>
    <p:sldId id="388" r:id="rId36"/>
    <p:sldId id="30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3C9082-6BCF-4821-A14F-E7977DBA157F}">
          <p14:sldIdLst>
            <p14:sldId id="257"/>
            <p14:sldId id="317"/>
            <p14:sldId id="318"/>
            <p14:sldId id="319"/>
            <p14:sldId id="323"/>
            <p14:sldId id="324"/>
            <p14:sldId id="326"/>
            <p14:sldId id="327"/>
            <p14:sldId id="328"/>
            <p14:sldId id="268"/>
            <p14:sldId id="269"/>
            <p14:sldId id="256"/>
            <p14:sldId id="258"/>
            <p14:sldId id="259"/>
            <p14:sldId id="260"/>
            <p14:sldId id="261"/>
            <p14:sldId id="262"/>
            <p14:sldId id="263"/>
            <p14:sldId id="264"/>
            <p14:sldId id="266"/>
            <p14:sldId id="313"/>
            <p14:sldId id="265"/>
            <p14:sldId id="314"/>
            <p14:sldId id="267"/>
            <p14:sldId id="315"/>
            <p14:sldId id="381"/>
            <p14:sldId id="383"/>
            <p14:sldId id="386"/>
            <p14:sldId id="385"/>
            <p14:sldId id="388"/>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71B"/>
    <a:srgbClr val="37BA30"/>
    <a:srgbClr val="268121"/>
    <a:srgbClr val="195616"/>
    <a:srgbClr val="BDD4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126DA-7DE5-FFBC-D926-40A4F174D017}" v="118" dt="2024-09-24T20:20:52.128"/>
    <p1510:client id="{F6BE4D4B-832B-9832-A6CA-48FEB9E971AB}" v="2" dt="2024-09-23T20:32:03.514"/>
    <p1510:client id="{FB6F8BDF-427C-460B-046A-A63DFC060914}" v="28" dt="2024-09-25T14:06:43.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5" autoAdjust="0"/>
    <p:restoredTop sz="94660"/>
  </p:normalViewPr>
  <p:slideViewPr>
    <p:cSldViewPr snapToGrid="0">
      <p:cViewPr varScale="1">
        <p:scale>
          <a:sx n="91" d="100"/>
          <a:sy n="91" d="100"/>
        </p:scale>
        <p:origin x="69"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Molloy" userId="S::paula.molloy@borrisokanecc.ie::a49172fe-4815-4542-8897-f3704f60351d" providerId="AD" clId="Web-{999126DA-7DE5-FFBC-D926-40A4F174D017}"/>
    <pc:docChg chg="modSld">
      <pc:chgData name="Paula Molloy" userId="S::paula.molloy@borrisokanecc.ie::a49172fe-4815-4542-8897-f3704f60351d" providerId="AD" clId="Web-{999126DA-7DE5-FFBC-D926-40A4F174D017}" dt="2024-09-24T20:20:51.847" v="116" actId="20577"/>
      <pc:docMkLst>
        <pc:docMk/>
      </pc:docMkLst>
      <pc:sldChg chg="modSp">
        <pc:chgData name="Paula Molloy" userId="S::paula.molloy@borrisokanecc.ie::a49172fe-4815-4542-8897-f3704f60351d" providerId="AD" clId="Web-{999126DA-7DE5-FFBC-D926-40A4F174D017}" dt="2024-09-24T20:18:54.218" v="2" actId="20577"/>
        <pc:sldMkLst>
          <pc:docMk/>
          <pc:sldMk cId="3171368200" sldId="259"/>
        </pc:sldMkLst>
        <pc:spChg chg="mod">
          <ac:chgData name="Paula Molloy" userId="S::paula.molloy@borrisokanecc.ie::a49172fe-4815-4542-8897-f3704f60351d" providerId="AD" clId="Web-{999126DA-7DE5-FFBC-D926-40A4F174D017}" dt="2024-09-24T20:18:54.218" v="2" actId="20577"/>
          <ac:spMkLst>
            <pc:docMk/>
            <pc:sldMk cId="3171368200" sldId="259"/>
            <ac:spMk id="3" creationId="{00000000-0000-0000-0000-000000000000}"/>
          </ac:spMkLst>
        </pc:spChg>
      </pc:sldChg>
      <pc:sldChg chg="modSp">
        <pc:chgData name="Paula Molloy" userId="S::paula.molloy@borrisokanecc.ie::a49172fe-4815-4542-8897-f3704f60351d" providerId="AD" clId="Web-{999126DA-7DE5-FFBC-D926-40A4F174D017}" dt="2024-09-24T20:20:51.847" v="116" actId="20577"/>
        <pc:sldMkLst>
          <pc:docMk/>
          <pc:sldMk cId="2135337476" sldId="381"/>
        </pc:sldMkLst>
        <pc:spChg chg="mod">
          <ac:chgData name="Paula Molloy" userId="S::paula.molloy@borrisokanecc.ie::a49172fe-4815-4542-8897-f3704f60351d" providerId="AD" clId="Web-{999126DA-7DE5-FFBC-D926-40A4F174D017}" dt="2024-09-24T20:20:51.847" v="116" actId="20577"/>
          <ac:spMkLst>
            <pc:docMk/>
            <pc:sldMk cId="2135337476" sldId="381"/>
            <ac:spMk id="3" creationId="{2B207D36-D082-D9D5-4BC6-3E307849A9F5}"/>
          </ac:spMkLst>
        </pc:spChg>
      </pc:sldChg>
      <pc:sldChg chg="modSp">
        <pc:chgData name="Paula Molloy" userId="S::paula.molloy@borrisokanecc.ie::a49172fe-4815-4542-8897-f3704f60351d" providerId="AD" clId="Web-{999126DA-7DE5-FFBC-D926-40A4F174D017}" dt="2024-09-24T20:20:23.971" v="98" actId="20577"/>
        <pc:sldMkLst>
          <pc:docMk/>
          <pc:sldMk cId="1485468740" sldId="383"/>
        </pc:sldMkLst>
        <pc:spChg chg="mod">
          <ac:chgData name="Paula Molloy" userId="S::paula.molloy@borrisokanecc.ie::a49172fe-4815-4542-8897-f3704f60351d" providerId="AD" clId="Web-{999126DA-7DE5-FFBC-D926-40A4F174D017}" dt="2024-09-24T20:20:23.971" v="98" actId="20577"/>
          <ac:spMkLst>
            <pc:docMk/>
            <pc:sldMk cId="1485468740" sldId="383"/>
            <ac:spMk id="3" creationId="{7C7BACE4-EBFC-5B32-5DB3-A81D40A0AC90}"/>
          </ac:spMkLst>
        </pc:spChg>
      </pc:sldChg>
    </pc:docChg>
  </pc:docChgLst>
  <pc:docChgLst>
    <pc:chgData name="Catriona Maher" userId="S::catriona.maher@borrisokanecc.ie::4779561c-69b8-4641-b4bf-7456e3d3a380" providerId="AD" clId="Web-{FB6F8BDF-427C-460B-046A-A63DFC060914}"/>
    <pc:docChg chg="delSld modSld sldOrd modSection">
      <pc:chgData name="Catriona Maher" userId="S::catriona.maher@borrisokanecc.ie::4779561c-69b8-4641-b4bf-7456e3d3a380" providerId="AD" clId="Web-{FB6F8BDF-427C-460B-046A-A63DFC060914}" dt="2024-09-25T14:06:43.734" v="24"/>
      <pc:docMkLst>
        <pc:docMk/>
      </pc:docMkLst>
      <pc:sldChg chg="modSp">
        <pc:chgData name="Catriona Maher" userId="S::catriona.maher@borrisokanecc.ie::4779561c-69b8-4641-b4bf-7456e3d3a380" providerId="AD" clId="Web-{FB6F8BDF-427C-460B-046A-A63DFC060914}" dt="2024-09-25T14:05:56.918" v="21" actId="20577"/>
        <pc:sldMkLst>
          <pc:docMk/>
          <pc:sldMk cId="230033751" sldId="262"/>
        </pc:sldMkLst>
        <pc:spChg chg="mod">
          <ac:chgData name="Catriona Maher" userId="S::catriona.maher@borrisokanecc.ie::4779561c-69b8-4641-b4bf-7456e3d3a380" providerId="AD" clId="Web-{FB6F8BDF-427C-460B-046A-A63DFC060914}" dt="2024-09-25T14:05:56.918" v="21" actId="20577"/>
          <ac:spMkLst>
            <pc:docMk/>
            <pc:sldMk cId="230033751" sldId="262"/>
            <ac:spMk id="3" creationId="{00000000-0000-0000-0000-000000000000}"/>
          </ac:spMkLst>
        </pc:spChg>
      </pc:sldChg>
      <pc:sldChg chg="modSp ord">
        <pc:chgData name="Catriona Maher" userId="S::catriona.maher@borrisokanecc.ie::4779561c-69b8-4641-b4bf-7456e3d3a380" providerId="AD" clId="Web-{FB6F8BDF-427C-460B-046A-A63DFC060914}" dt="2024-09-25T14:06:43.734" v="24"/>
        <pc:sldMkLst>
          <pc:docMk/>
          <pc:sldMk cId="3866577685" sldId="307"/>
        </pc:sldMkLst>
        <pc:picChg chg="mod">
          <ac:chgData name="Catriona Maher" userId="S::catriona.maher@borrisokanecc.ie::4779561c-69b8-4641-b4bf-7456e3d3a380" providerId="AD" clId="Web-{FB6F8BDF-427C-460B-046A-A63DFC060914}" dt="2024-09-25T14:06:29.624" v="23" actId="1076"/>
          <ac:picMkLst>
            <pc:docMk/>
            <pc:sldMk cId="3866577685" sldId="307"/>
            <ac:picMk id="5" creationId="{889679AD-B0CD-B69A-F375-3069D0C87A7B}"/>
          </ac:picMkLst>
        </pc:picChg>
      </pc:sldChg>
      <pc:sldChg chg="del">
        <pc:chgData name="Catriona Maher" userId="S::catriona.maher@borrisokanecc.ie::4779561c-69b8-4641-b4bf-7456e3d3a380" providerId="AD" clId="Web-{FB6F8BDF-427C-460B-046A-A63DFC060914}" dt="2024-09-25T14:04:07.692" v="15"/>
        <pc:sldMkLst>
          <pc:docMk/>
          <pc:sldMk cId="3019814830" sldId="320"/>
        </pc:sldMkLst>
      </pc:sldChg>
      <pc:sldChg chg="del">
        <pc:chgData name="Catriona Maher" userId="S::catriona.maher@borrisokanecc.ie::4779561c-69b8-4641-b4bf-7456e3d3a380" providerId="AD" clId="Web-{FB6F8BDF-427C-460B-046A-A63DFC060914}" dt="2024-09-25T14:04:11.458" v="16"/>
        <pc:sldMkLst>
          <pc:docMk/>
          <pc:sldMk cId="3168244357" sldId="321"/>
        </pc:sldMkLst>
      </pc:sldChg>
      <pc:sldChg chg="del">
        <pc:chgData name="Catriona Maher" userId="S::catriona.maher@borrisokanecc.ie::4779561c-69b8-4641-b4bf-7456e3d3a380" providerId="AD" clId="Web-{FB6F8BDF-427C-460B-046A-A63DFC060914}" dt="2024-09-25T14:04:19.599" v="17"/>
        <pc:sldMkLst>
          <pc:docMk/>
          <pc:sldMk cId="3011802605" sldId="322"/>
        </pc:sldMkLst>
      </pc:sldChg>
      <pc:sldChg chg="modSp">
        <pc:chgData name="Catriona Maher" userId="S::catriona.maher@borrisokanecc.ie::4779561c-69b8-4641-b4bf-7456e3d3a380" providerId="AD" clId="Web-{FB6F8BDF-427C-460B-046A-A63DFC060914}" dt="2024-09-25T14:03:26.987" v="14" actId="20577"/>
        <pc:sldMkLst>
          <pc:docMk/>
          <pc:sldMk cId="2525188921" sldId="323"/>
        </pc:sldMkLst>
        <pc:spChg chg="mod">
          <ac:chgData name="Catriona Maher" userId="S::catriona.maher@borrisokanecc.ie::4779561c-69b8-4641-b4bf-7456e3d3a380" providerId="AD" clId="Web-{FB6F8BDF-427C-460B-046A-A63DFC060914}" dt="2024-09-25T14:03:26.987" v="14" actId="20577"/>
          <ac:spMkLst>
            <pc:docMk/>
            <pc:sldMk cId="2525188921" sldId="323"/>
            <ac:spMk id="2" creationId="{8324350F-1CA7-D6C1-84FC-9DF84B05FC8C}"/>
          </ac:spMkLst>
        </pc:spChg>
        <pc:spChg chg="mod">
          <ac:chgData name="Catriona Maher" userId="S::catriona.maher@borrisokanecc.ie::4779561c-69b8-4641-b4bf-7456e3d3a380" providerId="AD" clId="Web-{FB6F8BDF-427C-460B-046A-A63DFC060914}" dt="2024-09-25T14:03:08.892" v="2" actId="20577"/>
          <ac:spMkLst>
            <pc:docMk/>
            <pc:sldMk cId="2525188921" sldId="323"/>
            <ac:spMk id="3" creationId="{4E3212D3-1299-3CD2-C93F-A40AE38F76BB}"/>
          </ac:spMkLst>
        </pc:spChg>
      </pc:sldChg>
      <pc:sldChg chg="modSp">
        <pc:chgData name="Catriona Maher" userId="S::catriona.maher@borrisokanecc.ie::4779561c-69b8-4641-b4bf-7456e3d3a380" providerId="AD" clId="Web-{FB6F8BDF-427C-460B-046A-A63DFC060914}" dt="2024-09-25T14:03:24.049" v="13" actId="20577"/>
        <pc:sldMkLst>
          <pc:docMk/>
          <pc:sldMk cId="3641819071" sldId="324"/>
        </pc:sldMkLst>
        <pc:spChg chg="mod">
          <ac:chgData name="Catriona Maher" userId="S::catriona.maher@borrisokanecc.ie::4779561c-69b8-4641-b4bf-7456e3d3a380" providerId="AD" clId="Web-{FB6F8BDF-427C-460B-046A-A63DFC060914}" dt="2024-09-25T14:03:24.049" v="13" actId="20577"/>
          <ac:spMkLst>
            <pc:docMk/>
            <pc:sldMk cId="3641819071" sldId="324"/>
            <ac:spMk id="2" creationId="{0222D6D7-60A0-89AE-AF76-701D7F09B241}"/>
          </ac:spMkLst>
        </pc:spChg>
        <pc:spChg chg="mod">
          <ac:chgData name="Catriona Maher" userId="S::catriona.maher@borrisokanecc.ie::4779561c-69b8-4641-b4bf-7456e3d3a380" providerId="AD" clId="Web-{FB6F8BDF-427C-460B-046A-A63DFC060914}" dt="2024-09-25T14:03:21.596" v="11" actId="20577"/>
          <ac:spMkLst>
            <pc:docMk/>
            <pc:sldMk cId="3641819071" sldId="324"/>
            <ac:spMk id="3" creationId="{C11D76C8-DF73-1477-E6C2-F6B55E1F6F2C}"/>
          </ac:spMkLst>
        </pc:spChg>
      </pc:sldChg>
      <pc:sldChg chg="del">
        <pc:chgData name="Catriona Maher" userId="S::catriona.maher@borrisokanecc.ie::4779561c-69b8-4641-b4bf-7456e3d3a380" providerId="AD" clId="Web-{FB6F8BDF-427C-460B-046A-A63DFC060914}" dt="2024-09-25T14:04:42.038" v="18"/>
        <pc:sldMkLst>
          <pc:docMk/>
          <pc:sldMk cId="2875789999" sldId="325"/>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C0341-EE45-42AB-BD96-750EA262FA3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0C49970-A7C1-4484-BFA4-21DA79B19675}">
      <dgm:prSet/>
      <dgm:spPr/>
      <dgm:t>
        <a:bodyPr/>
        <a:lstStyle/>
        <a:p>
          <a:r>
            <a:rPr lang="en-US"/>
            <a:t>Is a compulsory element of the LCA Programme</a:t>
          </a:r>
        </a:p>
      </dgm:t>
    </dgm:pt>
    <dgm:pt modelId="{C74CDD82-1F6E-486E-8C94-2D661502578E}" type="parTrans" cxnId="{75ED65CB-6A1B-4077-99F5-DC4A9F414CE0}">
      <dgm:prSet/>
      <dgm:spPr/>
      <dgm:t>
        <a:bodyPr/>
        <a:lstStyle/>
        <a:p>
          <a:endParaRPr lang="en-US"/>
        </a:p>
      </dgm:t>
    </dgm:pt>
    <dgm:pt modelId="{90B9E07F-ABFE-44DF-807E-D62893CE8138}" type="sibTrans" cxnId="{75ED65CB-6A1B-4077-99F5-DC4A9F414CE0}">
      <dgm:prSet/>
      <dgm:spPr/>
      <dgm:t>
        <a:bodyPr/>
        <a:lstStyle/>
        <a:p>
          <a:endParaRPr lang="en-US"/>
        </a:p>
      </dgm:t>
    </dgm:pt>
    <dgm:pt modelId="{2F46AC83-BA2A-4AC1-8107-4EE0753F8E45}">
      <dgm:prSet/>
      <dgm:spPr/>
      <dgm:t>
        <a:bodyPr/>
        <a:lstStyle/>
        <a:p>
          <a:r>
            <a:rPr lang="en-US"/>
            <a:t>Work Experience takes place EVERY WEDNESDAY of term time</a:t>
          </a:r>
        </a:p>
      </dgm:t>
    </dgm:pt>
    <dgm:pt modelId="{6760E15A-1536-42BD-B120-C98DE8277492}" type="parTrans" cxnId="{BEC5DCF6-986C-4E00-B9C2-125E91A58EA6}">
      <dgm:prSet/>
      <dgm:spPr/>
      <dgm:t>
        <a:bodyPr/>
        <a:lstStyle/>
        <a:p>
          <a:endParaRPr lang="en-US"/>
        </a:p>
      </dgm:t>
    </dgm:pt>
    <dgm:pt modelId="{AA3547C1-13EF-4BA2-BD41-BABC004C609B}" type="sibTrans" cxnId="{BEC5DCF6-986C-4E00-B9C2-125E91A58EA6}">
      <dgm:prSet/>
      <dgm:spPr/>
      <dgm:t>
        <a:bodyPr/>
        <a:lstStyle/>
        <a:p>
          <a:endParaRPr lang="en-US"/>
        </a:p>
      </dgm:t>
    </dgm:pt>
    <dgm:pt modelId="{116EC9CD-ADD3-4BD3-9A22-B90EEE58B794}">
      <dgm:prSet/>
      <dgm:spPr/>
      <dgm:t>
        <a:bodyPr/>
        <a:lstStyle/>
        <a:p>
          <a:r>
            <a:rPr lang="en-US"/>
            <a:t>Work Experience is organised by the student and their parent/guardian</a:t>
          </a:r>
        </a:p>
      </dgm:t>
    </dgm:pt>
    <dgm:pt modelId="{1DC51B78-D2AB-4DE4-A8C2-A893DF6645D0}" type="parTrans" cxnId="{739023B9-4DEC-4DB9-9823-D86EE9739E16}">
      <dgm:prSet/>
      <dgm:spPr/>
      <dgm:t>
        <a:bodyPr/>
        <a:lstStyle/>
        <a:p>
          <a:endParaRPr lang="en-US"/>
        </a:p>
      </dgm:t>
    </dgm:pt>
    <dgm:pt modelId="{D94C180A-5D19-4DEA-B16C-7230C925EFC1}" type="sibTrans" cxnId="{739023B9-4DEC-4DB9-9823-D86EE9739E16}">
      <dgm:prSet/>
      <dgm:spPr/>
      <dgm:t>
        <a:bodyPr/>
        <a:lstStyle/>
        <a:p>
          <a:endParaRPr lang="en-US"/>
        </a:p>
      </dgm:t>
    </dgm:pt>
    <dgm:pt modelId="{091D8FA2-ECBF-40AA-A755-A153A9C7DD58}" type="pres">
      <dgm:prSet presAssocID="{508C0341-EE45-42AB-BD96-750EA262FA3A}" presName="linear" presStyleCnt="0">
        <dgm:presLayoutVars>
          <dgm:animLvl val="lvl"/>
          <dgm:resizeHandles val="exact"/>
        </dgm:presLayoutVars>
      </dgm:prSet>
      <dgm:spPr/>
    </dgm:pt>
    <dgm:pt modelId="{31960491-F953-4FB7-9635-01687DEBFC38}" type="pres">
      <dgm:prSet presAssocID="{C0C49970-A7C1-4484-BFA4-21DA79B19675}" presName="parentText" presStyleLbl="node1" presStyleIdx="0" presStyleCnt="3">
        <dgm:presLayoutVars>
          <dgm:chMax val="0"/>
          <dgm:bulletEnabled val="1"/>
        </dgm:presLayoutVars>
      </dgm:prSet>
      <dgm:spPr/>
    </dgm:pt>
    <dgm:pt modelId="{CB0A7A5A-B2F8-4F19-A4F3-28AC1200F534}" type="pres">
      <dgm:prSet presAssocID="{90B9E07F-ABFE-44DF-807E-D62893CE8138}" presName="spacer" presStyleCnt="0"/>
      <dgm:spPr/>
    </dgm:pt>
    <dgm:pt modelId="{409880F3-69E4-41EE-8CD7-E97D5B910937}" type="pres">
      <dgm:prSet presAssocID="{2F46AC83-BA2A-4AC1-8107-4EE0753F8E45}" presName="parentText" presStyleLbl="node1" presStyleIdx="1" presStyleCnt="3">
        <dgm:presLayoutVars>
          <dgm:chMax val="0"/>
          <dgm:bulletEnabled val="1"/>
        </dgm:presLayoutVars>
      </dgm:prSet>
      <dgm:spPr/>
    </dgm:pt>
    <dgm:pt modelId="{C92F2288-6BF3-46A1-B5F8-BB7F1469BD68}" type="pres">
      <dgm:prSet presAssocID="{AA3547C1-13EF-4BA2-BD41-BABC004C609B}" presName="spacer" presStyleCnt="0"/>
      <dgm:spPr/>
    </dgm:pt>
    <dgm:pt modelId="{71C04649-9E4F-414F-9DE7-0FAD1843E812}" type="pres">
      <dgm:prSet presAssocID="{116EC9CD-ADD3-4BD3-9A22-B90EEE58B794}" presName="parentText" presStyleLbl="node1" presStyleIdx="2" presStyleCnt="3">
        <dgm:presLayoutVars>
          <dgm:chMax val="0"/>
          <dgm:bulletEnabled val="1"/>
        </dgm:presLayoutVars>
      </dgm:prSet>
      <dgm:spPr/>
    </dgm:pt>
  </dgm:ptLst>
  <dgm:cxnLst>
    <dgm:cxn modelId="{33BCDC42-9EDC-4466-AD1D-F04279E75082}" type="presOf" srcId="{C0C49970-A7C1-4484-BFA4-21DA79B19675}" destId="{31960491-F953-4FB7-9635-01687DEBFC38}" srcOrd="0" destOrd="0" presId="urn:microsoft.com/office/officeart/2005/8/layout/vList2"/>
    <dgm:cxn modelId="{739023B9-4DEC-4DB9-9823-D86EE9739E16}" srcId="{508C0341-EE45-42AB-BD96-750EA262FA3A}" destId="{116EC9CD-ADD3-4BD3-9A22-B90EEE58B794}" srcOrd="2" destOrd="0" parTransId="{1DC51B78-D2AB-4DE4-A8C2-A893DF6645D0}" sibTransId="{D94C180A-5D19-4DEA-B16C-7230C925EFC1}"/>
    <dgm:cxn modelId="{E0A5D4C8-F927-492A-8A87-51EA7F0E03D6}" type="presOf" srcId="{2F46AC83-BA2A-4AC1-8107-4EE0753F8E45}" destId="{409880F3-69E4-41EE-8CD7-E97D5B910937}" srcOrd="0" destOrd="0" presId="urn:microsoft.com/office/officeart/2005/8/layout/vList2"/>
    <dgm:cxn modelId="{75ED65CB-6A1B-4077-99F5-DC4A9F414CE0}" srcId="{508C0341-EE45-42AB-BD96-750EA262FA3A}" destId="{C0C49970-A7C1-4484-BFA4-21DA79B19675}" srcOrd="0" destOrd="0" parTransId="{C74CDD82-1F6E-486E-8C94-2D661502578E}" sibTransId="{90B9E07F-ABFE-44DF-807E-D62893CE8138}"/>
    <dgm:cxn modelId="{8753C1D5-8059-460E-95EC-C839C276C8DB}" type="presOf" srcId="{508C0341-EE45-42AB-BD96-750EA262FA3A}" destId="{091D8FA2-ECBF-40AA-A755-A153A9C7DD58}" srcOrd="0" destOrd="0" presId="urn:microsoft.com/office/officeart/2005/8/layout/vList2"/>
    <dgm:cxn modelId="{6A1C29DF-B09B-4DBA-BF72-B0A317740B6E}" type="presOf" srcId="{116EC9CD-ADD3-4BD3-9A22-B90EEE58B794}" destId="{71C04649-9E4F-414F-9DE7-0FAD1843E812}" srcOrd="0" destOrd="0" presId="urn:microsoft.com/office/officeart/2005/8/layout/vList2"/>
    <dgm:cxn modelId="{BEC5DCF6-986C-4E00-B9C2-125E91A58EA6}" srcId="{508C0341-EE45-42AB-BD96-750EA262FA3A}" destId="{2F46AC83-BA2A-4AC1-8107-4EE0753F8E45}" srcOrd="1" destOrd="0" parTransId="{6760E15A-1536-42BD-B120-C98DE8277492}" sibTransId="{AA3547C1-13EF-4BA2-BD41-BABC004C609B}"/>
    <dgm:cxn modelId="{4B0EAD52-5A8D-44A1-BFB2-D0805BF03432}" type="presParOf" srcId="{091D8FA2-ECBF-40AA-A755-A153A9C7DD58}" destId="{31960491-F953-4FB7-9635-01687DEBFC38}" srcOrd="0" destOrd="0" presId="urn:microsoft.com/office/officeart/2005/8/layout/vList2"/>
    <dgm:cxn modelId="{4FCF7785-70BD-4F81-AFAB-72D8B702F9CF}" type="presParOf" srcId="{091D8FA2-ECBF-40AA-A755-A153A9C7DD58}" destId="{CB0A7A5A-B2F8-4F19-A4F3-28AC1200F534}" srcOrd="1" destOrd="0" presId="urn:microsoft.com/office/officeart/2005/8/layout/vList2"/>
    <dgm:cxn modelId="{DC4ACCA4-852D-47BA-9813-681B3A865470}" type="presParOf" srcId="{091D8FA2-ECBF-40AA-A755-A153A9C7DD58}" destId="{409880F3-69E4-41EE-8CD7-E97D5B910937}" srcOrd="2" destOrd="0" presId="urn:microsoft.com/office/officeart/2005/8/layout/vList2"/>
    <dgm:cxn modelId="{24075423-5B5E-41B2-8664-378CD7334BF4}" type="presParOf" srcId="{091D8FA2-ECBF-40AA-A755-A153A9C7DD58}" destId="{C92F2288-6BF3-46A1-B5F8-BB7F1469BD68}" srcOrd="3" destOrd="0" presId="urn:microsoft.com/office/officeart/2005/8/layout/vList2"/>
    <dgm:cxn modelId="{F709BEA2-C200-4416-A55F-4FEB3D5D0833}" type="presParOf" srcId="{091D8FA2-ECBF-40AA-A755-A153A9C7DD58}" destId="{71C04649-9E4F-414F-9DE7-0FAD1843E8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2BF17-4F82-41BB-A01F-8E4ACEAFC1B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D1077510-BE68-4642-8AA4-1D4755D8B124}">
      <dgm:prSet/>
      <dgm:spPr/>
      <dgm:t>
        <a:bodyPr/>
        <a:lstStyle/>
        <a:p>
          <a:r>
            <a:rPr lang="en-US" dirty="0"/>
            <a:t>All students need a fully charged </a:t>
          </a:r>
          <a:r>
            <a:rPr lang="en-US" dirty="0" err="1"/>
            <a:t>Ipad</a:t>
          </a:r>
          <a:r>
            <a:rPr lang="en-US" dirty="0"/>
            <a:t> every day in school for class</a:t>
          </a:r>
        </a:p>
      </dgm:t>
    </dgm:pt>
    <dgm:pt modelId="{6855161D-31C3-4D11-8739-42450CA3E822}" type="parTrans" cxnId="{B996BD2D-90AD-414E-AE44-357A4A18DDAF}">
      <dgm:prSet/>
      <dgm:spPr/>
      <dgm:t>
        <a:bodyPr/>
        <a:lstStyle/>
        <a:p>
          <a:endParaRPr lang="en-US"/>
        </a:p>
      </dgm:t>
    </dgm:pt>
    <dgm:pt modelId="{DAB60EFF-C6CE-4710-B3BD-57D7F23EBDB4}" type="sibTrans" cxnId="{B996BD2D-90AD-414E-AE44-357A4A18DDAF}">
      <dgm:prSet/>
      <dgm:spPr/>
      <dgm:t>
        <a:bodyPr/>
        <a:lstStyle/>
        <a:p>
          <a:endParaRPr lang="en-US"/>
        </a:p>
      </dgm:t>
    </dgm:pt>
    <dgm:pt modelId="{7B8D2EA3-52A3-4C34-A710-AD05DEE01802}">
      <dgm:prSet/>
      <dgm:spPr/>
      <dgm:t>
        <a:bodyPr/>
        <a:lstStyle/>
        <a:p>
          <a:r>
            <a:rPr lang="en-US" dirty="0"/>
            <a:t>Students must bring their Student Journal to school every day/LCA Journal to Work Exp- to get signed and to school every day</a:t>
          </a:r>
        </a:p>
      </dgm:t>
    </dgm:pt>
    <dgm:pt modelId="{ACAF854C-2A70-4DCC-8E57-380500275F6F}" type="parTrans" cxnId="{8E627563-2A5F-408A-BC48-5A825A39285F}">
      <dgm:prSet/>
      <dgm:spPr/>
      <dgm:t>
        <a:bodyPr/>
        <a:lstStyle/>
        <a:p>
          <a:endParaRPr lang="en-US"/>
        </a:p>
      </dgm:t>
    </dgm:pt>
    <dgm:pt modelId="{CF24499A-998D-4E0F-B175-21D2C13569ED}" type="sibTrans" cxnId="{8E627563-2A5F-408A-BC48-5A825A39285F}">
      <dgm:prSet/>
      <dgm:spPr/>
      <dgm:t>
        <a:bodyPr/>
        <a:lstStyle/>
        <a:p>
          <a:endParaRPr lang="en-US"/>
        </a:p>
      </dgm:t>
    </dgm:pt>
    <dgm:pt modelId="{459E38F4-9AE1-4399-A861-E26C775E1E51}">
      <dgm:prSet/>
      <dgm:spPr/>
      <dgm:t>
        <a:bodyPr/>
        <a:lstStyle/>
        <a:p>
          <a:r>
            <a:rPr lang="en-US"/>
            <a:t>Stationery/pens/ pencil/ notes- teachers will advise in each course</a:t>
          </a:r>
        </a:p>
      </dgm:t>
    </dgm:pt>
    <dgm:pt modelId="{D118DDFC-B2F0-41E2-91A9-620894DB9B64}" type="parTrans" cxnId="{E0A5A03D-03AF-4095-ABC7-53E44C7158B6}">
      <dgm:prSet/>
      <dgm:spPr/>
      <dgm:t>
        <a:bodyPr/>
        <a:lstStyle/>
        <a:p>
          <a:endParaRPr lang="en-US"/>
        </a:p>
      </dgm:t>
    </dgm:pt>
    <dgm:pt modelId="{FC03ACDE-D3A9-4D26-9E69-326A18EE3018}" type="sibTrans" cxnId="{E0A5A03D-03AF-4095-ABC7-53E44C7158B6}">
      <dgm:prSet/>
      <dgm:spPr/>
      <dgm:t>
        <a:bodyPr/>
        <a:lstStyle/>
        <a:p>
          <a:endParaRPr lang="en-US"/>
        </a:p>
      </dgm:t>
    </dgm:pt>
    <dgm:pt modelId="{2EA832A7-8239-44B9-AD28-AF35271404D0}">
      <dgm:prSet/>
      <dgm:spPr/>
      <dgm:t>
        <a:bodyPr/>
        <a:lstStyle/>
        <a:p>
          <a:r>
            <a:rPr lang="en-US" dirty="0"/>
            <a:t>VS Ware parent/guardian updates</a:t>
          </a:r>
        </a:p>
      </dgm:t>
    </dgm:pt>
    <dgm:pt modelId="{77BD6B73-720F-4865-9548-699CC6111BC8}" type="parTrans" cxnId="{CC572F36-8DF0-4978-ACBC-0814DAFA8A79}">
      <dgm:prSet/>
      <dgm:spPr/>
      <dgm:t>
        <a:bodyPr/>
        <a:lstStyle/>
        <a:p>
          <a:endParaRPr lang="en-US"/>
        </a:p>
      </dgm:t>
    </dgm:pt>
    <dgm:pt modelId="{47CB4C57-7912-4EC9-82F9-25BBA6E29858}" type="sibTrans" cxnId="{CC572F36-8DF0-4978-ACBC-0814DAFA8A79}">
      <dgm:prSet/>
      <dgm:spPr/>
      <dgm:t>
        <a:bodyPr/>
        <a:lstStyle/>
        <a:p>
          <a:endParaRPr lang="en-US"/>
        </a:p>
      </dgm:t>
    </dgm:pt>
    <dgm:pt modelId="{225574A1-5847-418F-BF3B-FEEB88AC589D}" type="pres">
      <dgm:prSet presAssocID="{FBF2BF17-4F82-41BB-A01F-8E4ACEAFC1B5}" presName="vert0" presStyleCnt="0">
        <dgm:presLayoutVars>
          <dgm:dir/>
          <dgm:animOne val="branch"/>
          <dgm:animLvl val="lvl"/>
        </dgm:presLayoutVars>
      </dgm:prSet>
      <dgm:spPr/>
    </dgm:pt>
    <dgm:pt modelId="{606CCAB6-48F8-49F7-94FB-D2DBF70ABF3D}" type="pres">
      <dgm:prSet presAssocID="{D1077510-BE68-4642-8AA4-1D4755D8B124}" presName="thickLine" presStyleLbl="alignNode1" presStyleIdx="0" presStyleCnt="4"/>
      <dgm:spPr/>
    </dgm:pt>
    <dgm:pt modelId="{2A718E27-509F-4349-B7CB-BEE9E1925FA9}" type="pres">
      <dgm:prSet presAssocID="{D1077510-BE68-4642-8AA4-1D4755D8B124}" presName="horz1" presStyleCnt="0"/>
      <dgm:spPr/>
    </dgm:pt>
    <dgm:pt modelId="{B122BCD3-1185-4542-8BB9-15D3369A8138}" type="pres">
      <dgm:prSet presAssocID="{D1077510-BE68-4642-8AA4-1D4755D8B124}" presName="tx1" presStyleLbl="revTx" presStyleIdx="0" presStyleCnt="4" custLinFactNeighborX="505" custLinFactNeighborY="24350"/>
      <dgm:spPr/>
    </dgm:pt>
    <dgm:pt modelId="{27BBBC61-4B26-44A0-9FAE-ABCA056E7267}" type="pres">
      <dgm:prSet presAssocID="{D1077510-BE68-4642-8AA4-1D4755D8B124}" presName="vert1" presStyleCnt="0"/>
      <dgm:spPr/>
    </dgm:pt>
    <dgm:pt modelId="{D97711DC-EE34-45FF-A830-436101D09F4B}" type="pres">
      <dgm:prSet presAssocID="{7B8D2EA3-52A3-4C34-A710-AD05DEE01802}" presName="thickLine" presStyleLbl="alignNode1" presStyleIdx="1" presStyleCnt="4"/>
      <dgm:spPr/>
    </dgm:pt>
    <dgm:pt modelId="{6D467D01-A278-4F41-89C6-B744A6048C79}" type="pres">
      <dgm:prSet presAssocID="{7B8D2EA3-52A3-4C34-A710-AD05DEE01802}" presName="horz1" presStyleCnt="0"/>
      <dgm:spPr/>
    </dgm:pt>
    <dgm:pt modelId="{F6F345F9-7A90-42F2-8389-F9AF514C7914}" type="pres">
      <dgm:prSet presAssocID="{7B8D2EA3-52A3-4C34-A710-AD05DEE01802}" presName="tx1" presStyleLbl="revTx" presStyleIdx="1" presStyleCnt="4"/>
      <dgm:spPr/>
    </dgm:pt>
    <dgm:pt modelId="{41DD9B93-FCB3-4C33-AE5B-CEADC5F0265D}" type="pres">
      <dgm:prSet presAssocID="{7B8D2EA3-52A3-4C34-A710-AD05DEE01802}" presName="vert1" presStyleCnt="0"/>
      <dgm:spPr/>
    </dgm:pt>
    <dgm:pt modelId="{21625CFC-0941-4B8B-B6BF-E2CE89F5B69B}" type="pres">
      <dgm:prSet presAssocID="{459E38F4-9AE1-4399-A861-E26C775E1E51}" presName="thickLine" presStyleLbl="alignNode1" presStyleIdx="2" presStyleCnt="4"/>
      <dgm:spPr/>
    </dgm:pt>
    <dgm:pt modelId="{010D4FA4-E0B6-4C3C-A42A-C5F662AF5D9F}" type="pres">
      <dgm:prSet presAssocID="{459E38F4-9AE1-4399-A861-E26C775E1E51}" presName="horz1" presStyleCnt="0"/>
      <dgm:spPr/>
    </dgm:pt>
    <dgm:pt modelId="{5890A6CB-ECCD-4E18-B212-97079F7E4FA2}" type="pres">
      <dgm:prSet presAssocID="{459E38F4-9AE1-4399-A861-E26C775E1E51}" presName="tx1" presStyleLbl="revTx" presStyleIdx="2" presStyleCnt="4"/>
      <dgm:spPr/>
    </dgm:pt>
    <dgm:pt modelId="{F2EB4916-5904-4D18-BF3B-36494E885FFA}" type="pres">
      <dgm:prSet presAssocID="{459E38F4-9AE1-4399-A861-E26C775E1E51}" presName="vert1" presStyleCnt="0"/>
      <dgm:spPr/>
    </dgm:pt>
    <dgm:pt modelId="{411BBA9E-79C4-4E53-96F5-ED5DD0831AE8}" type="pres">
      <dgm:prSet presAssocID="{2EA832A7-8239-44B9-AD28-AF35271404D0}" presName="thickLine" presStyleLbl="alignNode1" presStyleIdx="3" presStyleCnt="4"/>
      <dgm:spPr/>
    </dgm:pt>
    <dgm:pt modelId="{365E6CEC-6B2D-41D7-9CED-9045FA9BE622}" type="pres">
      <dgm:prSet presAssocID="{2EA832A7-8239-44B9-AD28-AF35271404D0}" presName="horz1" presStyleCnt="0"/>
      <dgm:spPr/>
    </dgm:pt>
    <dgm:pt modelId="{89910B3F-71FA-4EB7-9194-14BB3D568A02}" type="pres">
      <dgm:prSet presAssocID="{2EA832A7-8239-44B9-AD28-AF35271404D0}" presName="tx1" presStyleLbl="revTx" presStyleIdx="3" presStyleCnt="4"/>
      <dgm:spPr/>
    </dgm:pt>
    <dgm:pt modelId="{6B1478A5-3A29-471D-9FFF-F07202644EA0}" type="pres">
      <dgm:prSet presAssocID="{2EA832A7-8239-44B9-AD28-AF35271404D0}" presName="vert1" presStyleCnt="0"/>
      <dgm:spPr/>
    </dgm:pt>
  </dgm:ptLst>
  <dgm:cxnLst>
    <dgm:cxn modelId="{B996BD2D-90AD-414E-AE44-357A4A18DDAF}" srcId="{FBF2BF17-4F82-41BB-A01F-8E4ACEAFC1B5}" destId="{D1077510-BE68-4642-8AA4-1D4755D8B124}" srcOrd="0" destOrd="0" parTransId="{6855161D-31C3-4D11-8739-42450CA3E822}" sibTransId="{DAB60EFF-C6CE-4710-B3BD-57D7F23EBDB4}"/>
    <dgm:cxn modelId="{CC572F36-8DF0-4978-ACBC-0814DAFA8A79}" srcId="{FBF2BF17-4F82-41BB-A01F-8E4ACEAFC1B5}" destId="{2EA832A7-8239-44B9-AD28-AF35271404D0}" srcOrd="3" destOrd="0" parTransId="{77BD6B73-720F-4865-9548-699CC6111BC8}" sibTransId="{47CB4C57-7912-4EC9-82F9-25BBA6E29858}"/>
    <dgm:cxn modelId="{E0A5A03D-03AF-4095-ABC7-53E44C7158B6}" srcId="{FBF2BF17-4F82-41BB-A01F-8E4ACEAFC1B5}" destId="{459E38F4-9AE1-4399-A861-E26C775E1E51}" srcOrd="2" destOrd="0" parTransId="{D118DDFC-B2F0-41E2-91A9-620894DB9B64}" sibTransId="{FC03ACDE-D3A9-4D26-9E69-326A18EE3018}"/>
    <dgm:cxn modelId="{8E627563-2A5F-408A-BC48-5A825A39285F}" srcId="{FBF2BF17-4F82-41BB-A01F-8E4ACEAFC1B5}" destId="{7B8D2EA3-52A3-4C34-A710-AD05DEE01802}" srcOrd="1" destOrd="0" parTransId="{ACAF854C-2A70-4DCC-8E57-380500275F6F}" sibTransId="{CF24499A-998D-4E0F-B175-21D2C13569ED}"/>
    <dgm:cxn modelId="{2C37B374-3399-4A46-A3AA-9CCC38FDF542}" type="presOf" srcId="{459E38F4-9AE1-4399-A861-E26C775E1E51}" destId="{5890A6CB-ECCD-4E18-B212-97079F7E4FA2}" srcOrd="0" destOrd="0" presId="urn:microsoft.com/office/officeart/2008/layout/LinedList"/>
    <dgm:cxn modelId="{C1B9567D-6B3C-4704-A896-37607F191766}" type="presOf" srcId="{7B8D2EA3-52A3-4C34-A710-AD05DEE01802}" destId="{F6F345F9-7A90-42F2-8389-F9AF514C7914}" srcOrd="0" destOrd="0" presId="urn:microsoft.com/office/officeart/2008/layout/LinedList"/>
    <dgm:cxn modelId="{6E345ABF-42B1-415A-8703-CD354740384F}" type="presOf" srcId="{FBF2BF17-4F82-41BB-A01F-8E4ACEAFC1B5}" destId="{225574A1-5847-418F-BF3B-FEEB88AC589D}" srcOrd="0" destOrd="0" presId="urn:microsoft.com/office/officeart/2008/layout/LinedList"/>
    <dgm:cxn modelId="{82840FEF-B05F-42D2-A2BF-9A8D7681CC5A}" type="presOf" srcId="{D1077510-BE68-4642-8AA4-1D4755D8B124}" destId="{B122BCD3-1185-4542-8BB9-15D3369A8138}" srcOrd="0" destOrd="0" presId="urn:microsoft.com/office/officeart/2008/layout/LinedList"/>
    <dgm:cxn modelId="{5BD231EF-46B2-49B9-9E39-E861FF90CABF}" type="presOf" srcId="{2EA832A7-8239-44B9-AD28-AF35271404D0}" destId="{89910B3F-71FA-4EB7-9194-14BB3D568A02}" srcOrd="0" destOrd="0" presId="urn:microsoft.com/office/officeart/2008/layout/LinedList"/>
    <dgm:cxn modelId="{8CC1109D-DC12-4DEF-A142-7072D413E551}" type="presParOf" srcId="{225574A1-5847-418F-BF3B-FEEB88AC589D}" destId="{606CCAB6-48F8-49F7-94FB-D2DBF70ABF3D}" srcOrd="0" destOrd="0" presId="urn:microsoft.com/office/officeart/2008/layout/LinedList"/>
    <dgm:cxn modelId="{769892D6-83E5-4165-90F5-92F16CE3054A}" type="presParOf" srcId="{225574A1-5847-418F-BF3B-FEEB88AC589D}" destId="{2A718E27-509F-4349-B7CB-BEE9E1925FA9}" srcOrd="1" destOrd="0" presId="urn:microsoft.com/office/officeart/2008/layout/LinedList"/>
    <dgm:cxn modelId="{B4E6E83A-931B-4889-BA11-1921B0A0DDA8}" type="presParOf" srcId="{2A718E27-509F-4349-B7CB-BEE9E1925FA9}" destId="{B122BCD3-1185-4542-8BB9-15D3369A8138}" srcOrd="0" destOrd="0" presId="urn:microsoft.com/office/officeart/2008/layout/LinedList"/>
    <dgm:cxn modelId="{85E78B72-5125-49BC-BB02-76AA925EAF3A}" type="presParOf" srcId="{2A718E27-509F-4349-B7CB-BEE9E1925FA9}" destId="{27BBBC61-4B26-44A0-9FAE-ABCA056E7267}" srcOrd="1" destOrd="0" presId="urn:microsoft.com/office/officeart/2008/layout/LinedList"/>
    <dgm:cxn modelId="{7AAEDAC0-B8A0-4127-BD88-7C58264BC639}" type="presParOf" srcId="{225574A1-5847-418F-BF3B-FEEB88AC589D}" destId="{D97711DC-EE34-45FF-A830-436101D09F4B}" srcOrd="2" destOrd="0" presId="urn:microsoft.com/office/officeart/2008/layout/LinedList"/>
    <dgm:cxn modelId="{624AEBA0-DAF1-43DF-AA87-1A9207100058}" type="presParOf" srcId="{225574A1-5847-418F-BF3B-FEEB88AC589D}" destId="{6D467D01-A278-4F41-89C6-B744A6048C79}" srcOrd="3" destOrd="0" presId="urn:microsoft.com/office/officeart/2008/layout/LinedList"/>
    <dgm:cxn modelId="{48D97E63-5D98-45FA-B161-E010E8D44D26}" type="presParOf" srcId="{6D467D01-A278-4F41-89C6-B744A6048C79}" destId="{F6F345F9-7A90-42F2-8389-F9AF514C7914}" srcOrd="0" destOrd="0" presId="urn:microsoft.com/office/officeart/2008/layout/LinedList"/>
    <dgm:cxn modelId="{5EFAD0A6-9BC3-41A5-90BD-D109BA69DA97}" type="presParOf" srcId="{6D467D01-A278-4F41-89C6-B744A6048C79}" destId="{41DD9B93-FCB3-4C33-AE5B-CEADC5F0265D}" srcOrd="1" destOrd="0" presId="urn:microsoft.com/office/officeart/2008/layout/LinedList"/>
    <dgm:cxn modelId="{8A1AB861-CFF1-4078-9CF6-E68513A4B3F5}" type="presParOf" srcId="{225574A1-5847-418F-BF3B-FEEB88AC589D}" destId="{21625CFC-0941-4B8B-B6BF-E2CE89F5B69B}" srcOrd="4" destOrd="0" presId="urn:microsoft.com/office/officeart/2008/layout/LinedList"/>
    <dgm:cxn modelId="{F547B261-4055-4485-8795-C6E94C58415E}" type="presParOf" srcId="{225574A1-5847-418F-BF3B-FEEB88AC589D}" destId="{010D4FA4-E0B6-4C3C-A42A-C5F662AF5D9F}" srcOrd="5" destOrd="0" presId="urn:microsoft.com/office/officeart/2008/layout/LinedList"/>
    <dgm:cxn modelId="{A5EFF8FF-66D8-4498-B9D3-C44DEA66EAAF}" type="presParOf" srcId="{010D4FA4-E0B6-4C3C-A42A-C5F662AF5D9F}" destId="{5890A6CB-ECCD-4E18-B212-97079F7E4FA2}" srcOrd="0" destOrd="0" presId="urn:microsoft.com/office/officeart/2008/layout/LinedList"/>
    <dgm:cxn modelId="{968599CE-C0B2-44EC-B35D-EDE813028A9D}" type="presParOf" srcId="{010D4FA4-E0B6-4C3C-A42A-C5F662AF5D9F}" destId="{F2EB4916-5904-4D18-BF3B-36494E885FFA}" srcOrd="1" destOrd="0" presId="urn:microsoft.com/office/officeart/2008/layout/LinedList"/>
    <dgm:cxn modelId="{394CAA5B-D16D-4465-B443-D9AE468B3E07}" type="presParOf" srcId="{225574A1-5847-418F-BF3B-FEEB88AC589D}" destId="{411BBA9E-79C4-4E53-96F5-ED5DD0831AE8}" srcOrd="6" destOrd="0" presId="urn:microsoft.com/office/officeart/2008/layout/LinedList"/>
    <dgm:cxn modelId="{65C9329D-8F3A-48AE-9EF3-E1AA6802EE7F}" type="presParOf" srcId="{225574A1-5847-418F-BF3B-FEEB88AC589D}" destId="{365E6CEC-6B2D-41D7-9CED-9045FA9BE622}" srcOrd="7" destOrd="0" presId="urn:microsoft.com/office/officeart/2008/layout/LinedList"/>
    <dgm:cxn modelId="{9A9AFD00-662E-4B7F-9AF2-D300FF4EEE7F}" type="presParOf" srcId="{365E6CEC-6B2D-41D7-9CED-9045FA9BE622}" destId="{89910B3F-71FA-4EB7-9194-14BB3D568A02}" srcOrd="0" destOrd="0" presId="urn:microsoft.com/office/officeart/2008/layout/LinedList"/>
    <dgm:cxn modelId="{D3A7067E-6342-48E3-939C-66206247015C}" type="presParOf" srcId="{365E6CEC-6B2D-41D7-9CED-9045FA9BE622}" destId="{6B1478A5-3A29-471D-9FFF-F07202644E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554464-1EDE-4B74-A75D-8C6EE790FE8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402FB9-424C-484B-8D1D-1E1D0E53A471}">
      <dgm:prSet/>
      <dgm:spPr>
        <a:xfrm>
          <a:off x="2807" y="1871826"/>
          <a:ext cx="1279687" cy="511875"/>
        </a:xfrm>
        <a:prstGeom prst="rect">
          <a:avLst/>
        </a:prstGeom>
        <a:noFill/>
        <a:ln>
          <a:noFill/>
        </a:ln>
        <a:effectLst/>
      </dgm:spPr>
      <dgm:t>
        <a:bodyPr/>
        <a:lstStyle/>
        <a:p>
          <a:pPr>
            <a:buNone/>
          </a:pPr>
          <a:r>
            <a:rPr lang="en-IE">
              <a:solidFill>
                <a:srgbClr val="000000">
                  <a:hueOff val="0"/>
                  <a:satOff val="0"/>
                  <a:lumOff val="0"/>
                  <a:alphaOff val="0"/>
                </a:srgbClr>
              </a:solidFill>
              <a:latin typeface="Corbel" panose="020B0503020204020204"/>
              <a:ea typeface="+mn-ea"/>
              <a:cs typeface="+mn-cs"/>
            </a:rPr>
            <a:t>Time management </a:t>
          </a:r>
          <a:endParaRPr lang="en-US">
            <a:solidFill>
              <a:srgbClr val="000000">
                <a:hueOff val="0"/>
                <a:satOff val="0"/>
                <a:lumOff val="0"/>
                <a:alphaOff val="0"/>
              </a:srgbClr>
            </a:solidFill>
            <a:latin typeface="Corbel" panose="020B0503020204020204"/>
            <a:ea typeface="+mn-ea"/>
            <a:cs typeface="+mn-cs"/>
          </a:endParaRPr>
        </a:p>
      </dgm:t>
    </dgm:pt>
    <dgm:pt modelId="{6BDC3475-8B75-41FC-8053-84AE3289925F}" type="parTrans" cxnId="{91E9A18A-1C66-4ADF-95D9-84670D170E9D}">
      <dgm:prSet/>
      <dgm:spPr/>
      <dgm:t>
        <a:bodyPr/>
        <a:lstStyle/>
        <a:p>
          <a:endParaRPr lang="en-US"/>
        </a:p>
      </dgm:t>
    </dgm:pt>
    <dgm:pt modelId="{4DFC8F41-439A-4940-AA83-38B6768EC22A}" type="sibTrans" cxnId="{91E9A18A-1C66-4ADF-95D9-84670D170E9D}">
      <dgm:prSet/>
      <dgm:spPr/>
      <dgm:t>
        <a:bodyPr/>
        <a:lstStyle/>
        <a:p>
          <a:endParaRPr lang="en-US"/>
        </a:p>
      </dgm:t>
    </dgm:pt>
    <dgm:pt modelId="{7718E41A-7FE6-4196-9AB4-B195D05EFC83}">
      <dgm:prSet/>
      <dgm:spPr>
        <a:xfrm>
          <a:off x="1506439" y="1871826"/>
          <a:ext cx="1279687" cy="511875"/>
        </a:xfrm>
        <a:prstGeom prst="rect">
          <a:avLst/>
        </a:prstGeom>
        <a:noFill/>
        <a:ln>
          <a:noFill/>
        </a:ln>
        <a:effectLst/>
      </dgm:spPr>
      <dgm:t>
        <a:bodyPr/>
        <a:lstStyle/>
        <a:p>
          <a:pPr>
            <a:buNone/>
          </a:pPr>
          <a:r>
            <a:rPr lang="en-IE">
              <a:solidFill>
                <a:srgbClr val="000000">
                  <a:hueOff val="0"/>
                  <a:satOff val="0"/>
                  <a:lumOff val="0"/>
                  <a:alphaOff val="0"/>
                </a:srgbClr>
              </a:solidFill>
              <a:latin typeface="Corbel" panose="020B0503020204020204"/>
              <a:ea typeface="+mn-ea"/>
              <a:cs typeface="+mn-cs"/>
            </a:rPr>
            <a:t>Homework and study</a:t>
          </a:r>
          <a:endParaRPr lang="en-US">
            <a:solidFill>
              <a:srgbClr val="000000">
                <a:hueOff val="0"/>
                <a:satOff val="0"/>
                <a:lumOff val="0"/>
                <a:alphaOff val="0"/>
              </a:srgbClr>
            </a:solidFill>
            <a:latin typeface="Corbel" panose="020B0503020204020204"/>
            <a:ea typeface="+mn-ea"/>
            <a:cs typeface="+mn-cs"/>
          </a:endParaRPr>
        </a:p>
      </dgm:t>
    </dgm:pt>
    <dgm:pt modelId="{26386909-1F00-4058-978A-61806914108B}" type="parTrans" cxnId="{6E6E8018-98A5-469E-8914-06E88B2A4CFB}">
      <dgm:prSet/>
      <dgm:spPr/>
      <dgm:t>
        <a:bodyPr/>
        <a:lstStyle/>
        <a:p>
          <a:endParaRPr lang="en-US"/>
        </a:p>
      </dgm:t>
    </dgm:pt>
    <dgm:pt modelId="{189A8A75-0DEF-48C6-876D-F9CE335F594C}" type="sibTrans" cxnId="{6E6E8018-98A5-469E-8914-06E88B2A4CFB}">
      <dgm:prSet/>
      <dgm:spPr/>
      <dgm:t>
        <a:bodyPr/>
        <a:lstStyle/>
        <a:p>
          <a:endParaRPr lang="en-US"/>
        </a:p>
      </dgm:t>
    </dgm:pt>
    <dgm:pt modelId="{52F642B6-9395-4249-8BF8-971C3BBAEF24}">
      <dgm:prSet/>
      <dgm:spPr>
        <a:xfrm>
          <a:off x="3010072" y="1871826"/>
          <a:ext cx="1279687" cy="511875"/>
        </a:xfrm>
        <a:prstGeom prst="rect">
          <a:avLst/>
        </a:prstGeom>
        <a:noFill/>
        <a:ln>
          <a:noFill/>
        </a:ln>
        <a:effectLst/>
      </dgm:spPr>
      <dgm:t>
        <a:bodyPr/>
        <a:lstStyle/>
        <a:p>
          <a:pPr>
            <a:buNone/>
          </a:pPr>
          <a:r>
            <a:rPr lang="en-IE">
              <a:solidFill>
                <a:srgbClr val="000000">
                  <a:hueOff val="0"/>
                  <a:satOff val="0"/>
                  <a:lumOff val="0"/>
                  <a:alphaOff val="0"/>
                </a:srgbClr>
              </a:solidFill>
              <a:latin typeface="Corbel" panose="020B0503020204020204"/>
              <a:ea typeface="+mn-ea"/>
              <a:cs typeface="+mn-cs"/>
            </a:rPr>
            <a:t>Attendance  &amp; punctuality, cars </a:t>
          </a:r>
          <a:endParaRPr lang="en-US">
            <a:solidFill>
              <a:srgbClr val="000000">
                <a:hueOff val="0"/>
                <a:satOff val="0"/>
                <a:lumOff val="0"/>
                <a:alphaOff val="0"/>
              </a:srgbClr>
            </a:solidFill>
            <a:latin typeface="Corbel" panose="020B0503020204020204"/>
            <a:ea typeface="+mn-ea"/>
            <a:cs typeface="+mn-cs"/>
          </a:endParaRPr>
        </a:p>
      </dgm:t>
    </dgm:pt>
    <dgm:pt modelId="{5A41CAC8-8401-4A34-ACA1-E1195A75C3B8}" type="parTrans" cxnId="{CE6C086F-49B1-4BD6-B3F7-5910A866EB50}">
      <dgm:prSet/>
      <dgm:spPr/>
      <dgm:t>
        <a:bodyPr/>
        <a:lstStyle/>
        <a:p>
          <a:endParaRPr lang="en-US"/>
        </a:p>
      </dgm:t>
    </dgm:pt>
    <dgm:pt modelId="{19BDEEA3-2F49-4D4A-B369-0CF40CA2354A}" type="sibTrans" cxnId="{CE6C086F-49B1-4BD6-B3F7-5910A866EB50}">
      <dgm:prSet/>
      <dgm:spPr/>
      <dgm:t>
        <a:bodyPr/>
        <a:lstStyle/>
        <a:p>
          <a:endParaRPr lang="en-US"/>
        </a:p>
      </dgm:t>
    </dgm:pt>
    <dgm:pt modelId="{47A5DCD0-58A3-4A63-9E89-3FD26FE611E6}">
      <dgm:prSet/>
      <dgm:spPr>
        <a:xfrm>
          <a:off x="4513705" y="1871826"/>
          <a:ext cx="1279687" cy="511875"/>
        </a:xfrm>
        <a:prstGeom prst="rect">
          <a:avLst/>
        </a:prstGeom>
        <a:noFill/>
        <a:ln>
          <a:noFill/>
        </a:ln>
        <a:effectLst/>
      </dgm:spPr>
      <dgm:t>
        <a:bodyPr/>
        <a:lstStyle/>
        <a:p>
          <a:pPr>
            <a:buNone/>
          </a:pPr>
          <a:r>
            <a:rPr lang="en-IE">
              <a:solidFill>
                <a:srgbClr val="000000">
                  <a:hueOff val="0"/>
                  <a:satOff val="0"/>
                  <a:lumOff val="0"/>
                  <a:alphaOff val="0"/>
                </a:srgbClr>
              </a:solidFill>
              <a:latin typeface="Corbel" panose="020B0503020204020204"/>
              <a:ea typeface="+mn-ea"/>
              <a:cs typeface="+mn-cs"/>
            </a:rPr>
            <a:t>Subject projects</a:t>
          </a:r>
          <a:endParaRPr lang="en-US">
            <a:solidFill>
              <a:srgbClr val="000000">
                <a:hueOff val="0"/>
                <a:satOff val="0"/>
                <a:lumOff val="0"/>
                <a:alphaOff val="0"/>
              </a:srgbClr>
            </a:solidFill>
            <a:latin typeface="Corbel" panose="020B0503020204020204"/>
            <a:ea typeface="+mn-ea"/>
            <a:cs typeface="+mn-cs"/>
          </a:endParaRPr>
        </a:p>
      </dgm:t>
    </dgm:pt>
    <dgm:pt modelId="{27EF7747-12F1-43C8-99D1-26C9EF55D202}" type="parTrans" cxnId="{96F95E4A-E39E-4B18-9141-724A15D72F59}">
      <dgm:prSet/>
      <dgm:spPr/>
      <dgm:t>
        <a:bodyPr/>
        <a:lstStyle/>
        <a:p>
          <a:endParaRPr lang="en-US"/>
        </a:p>
      </dgm:t>
    </dgm:pt>
    <dgm:pt modelId="{49928EEA-F286-4FB3-9098-CE2A21890F66}" type="sibTrans" cxnId="{96F95E4A-E39E-4B18-9141-724A15D72F59}">
      <dgm:prSet/>
      <dgm:spPr/>
      <dgm:t>
        <a:bodyPr/>
        <a:lstStyle/>
        <a:p>
          <a:endParaRPr lang="en-US"/>
        </a:p>
      </dgm:t>
    </dgm:pt>
    <dgm:pt modelId="{FFCD3B43-9A22-495F-9048-EA8CB0AEED1F}">
      <dgm:prSet/>
      <dgm:spPr>
        <a:xfrm>
          <a:off x="754623" y="3505296"/>
          <a:ext cx="1279687" cy="511875"/>
        </a:xfrm>
        <a:prstGeom prst="rect">
          <a:avLst/>
        </a:prstGeom>
        <a:noFill/>
        <a:ln>
          <a:noFill/>
        </a:ln>
        <a:effectLst/>
      </dgm:spPr>
      <dgm:t>
        <a:bodyPr/>
        <a:lstStyle/>
        <a:p>
          <a:pPr>
            <a:buNone/>
          </a:pPr>
          <a:r>
            <a:rPr lang="en-IE">
              <a:solidFill>
                <a:srgbClr val="000000">
                  <a:hueOff val="0"/>
                  <a:satOff val="0"/>
                  <a:lumOff val="0"/>
                  <a:alphaOff val="0"/>
                </a:srgbClr>
              </a:solidFill>
              <a:latin typeface="Corbel" panose="020B0503020204020204"/>
              <a:ea typeface="+mn-ea"/>
              <a:cs typeface="+mn-cs"/>
            </a:rPr>
            <a:t>Uniform</a:t>
          </a:r>
          <a:endParaRPr lang="en-US">
            <a:solidFill>
              <a:srgbClr val="000000">
                <a:hueOff val="0"/>
                <a:satOff val="0"/>
                <a:lumOff val="0"/>
                <a:alphaOff val="0"/>
              </a:srgbClr>
            </a:solidFill>
            <a:latin typeface="Corbel" panose="020B0503020204020204"/>
            <a:ea typeface="+mn-ea"/>
            <a:cs typeface="+mn-cs"/>
          </a:endParaRPr>
        </a:p>
      </dgm:t>
    </dgm:pt>
    <dgm:pt modelId="{165DEF40-E300-4CA5-8ACE-A6B40DE4CD1C}" type="parTrans" cxnId="{35C0FA68-F2C3-48DF-B61C-9DA1357FF656}">
      <dgm:prSet/>
      <dgm:spPr/>
      <dgm:t>
        <a:bodyPr/>
        <a:lstStyle/>
        <a:p>
          <a:endParaRPr lang="en-US"/>
        </a:p>
      </dgm:t>
    </dgm:pt>
    <dgm:pt modelId="{728E7EEF-1619-40B5-88F4-BDE3AAED86BF}" type="sibTrans" cxnId="{35C0FA68-F2C3-48DF-B61C-9DA1357FF656}">
      <dgm:prSet/>
      <dgm:spPr/>
      <dgm:t>
        <a:bodyPr/>
        <a:lstStyle/>
        <a:p>
          <a:endParaRPr lang="en-US"/>
        </a:p>
      </dgm:t>
    </dgm:pt>
    <dgm:pt modelId="{0088F4CC-E641-49D7-A7A1-B7EDB5FA6326}">
      <dgm:prSet/>
      <dgm:spPr>
        <a:xfrm>
          <a:off x="2258256" y="3505296"/>
          <a:ext cx="1279687" cy="511875"/>
        </a:xfrm>
        <a:prstGeom prst="rect">
          <a:avLst/>
        </a:prstGeom>
        <a:noFill/>
        <a:ln>
          <a:noFill/>
        </a:ln>
        <a:effectLst/>
      </dgm:spPr>
      <dgm:t>
        <a:bodyPr/>
        <a:lstStyle/>
        <a:p>
          <a:pPr>
            <a:buNone/>
          </a:pPr>
          <a:r>
            <a:rPr lang="en-IE">
              <a:solidFill>
                <a:srgbClr val="000000">
                  <a:hueOff val="0"/>
                  <a:satOff val="0"/>
                  <a:lumOff val="0"/>
                  <a:alphaOff val="0"/>
                </a:srgbClr>
              </a:solidFill>
              <a:latin typeface="Corbel" panose="020B0503020204020204"/>
              <a:ea typeface="+mn-ea"/>
              <a:cs typeface="+mn-cs"/>
            </a:rPr>
            <a:t>Phones</a:t>
          </a:r>
          <a:endParaRPr lang="en-US">
            <a:solidFill>
              <a:srgbClr val="000000">
                <a:hueOff val="0"/>
                <a:satOff val="0"/>
                <a:lumOff val="0"/>
                <a:alphaOff val="0"/>
              </a:srgbClr>
            </a:solidFill>
            <a:latin typeface="Corbel" panose="020B0503020204020204"/>
            <a:ea typeface="+mn-ea"/>
            <a:cs typeface="+mn-cs"/>
          </a:endParaRPr>
        </a:p>
      </dgm:t>
    </dgm:pt>
    <dgm:pt modelId="{0B6B5D00-D59F-4989-A999-2D6D3A1BA46C}" type="parTrans" cxnId="{B297F931-8BCB-4CFE-BDAE-21734F0DF47D}">
      <dgm:prSet/>
      <dgm:spPr/>
      <dgm:t>
        <a:bodyPr/>
        <a:lstStyle/>
        <a:p>
          <a:endParaRPr lang="en-US"/>
        </a:p>
      </dgm:t>
    </dgm:pt>
    <dgm:pt modelId="{EB0A3F78-25AA-4000-878A-B415C10DCE7E}" type="sibTrans" cxnId="{B297F931-8BCB-4CFE-BDAE-21734F0DF47D}">
      <dgm:prSet/>
      <dgm:spPr/>
      <dgm:t>
        <a:bodyPr/>
        <a:lstStyle/>
        <a:p>
          <a:endParaRPr lang="en-US"/>
        </a:p>
      </dgm:t>
    </dgm:pt>
    <dgm:pt modelId="{1CFCEF0E-F12B-4BE8-877D-B00018C57BD9}">
      <dgm:prSet/>
      <dgm:spPr>
        <a:xfrm>
          <a:off x="3761889" y="3505296"/>
          <a:ext cx="1279687" cy="511875"/>
        </a:xfrm>
        <a:prstGeom prst="rect">
          <a:avLst/>
        </a:prstGeom>
        <a:noFill/>
        <a:ln>
          <a:noFill/>
        </a:ln>
        <a:effectLst/>
      </dgm:spPr>
      <dgm:t>
        <a:bodyPr/>
        <a:lstStyle/>
        <a:p>
          <a:pPr>
            <a:buNone/>
          </a:pPr>
          <a:r>
            <a:rPr lang="en-IE">
              <a:solidFill>
                <a:srgbClr val="000000">
                  <a:hueOff val="0"/>
                  <a:satOff val="0"/>
                  <a:lumOff val="0"/>
                  <a:alphaOff val="0"/>
                </a:srgbClr>
              </a:solidFill>
              <a:latin typeface="Corbel" panose="020B0503020204020204"/>
              <a:ea typeface="+mn-ea"/>
              <a:cs typeface="+mn-cs"/>
            </a:rPr>
            <a:t>Questions &amp; Answers</a:t>
          </a:r>
          <a:endParaRPr lang="en-US">
            <a:solidFill>
              <a:srgbClr val="000000">
                <a:hueOff val="0"/>
                <a:satOff val="0"/>
                <a:lumOff val="0"/>
                <a:alphaOff val="0"/>
              </a:srgbClr>
            </a:solidFill>
            <a:latin typeface="Corbel" panose="020B0503020204020204"/>
            <a:ea typeface="+mn-ea"/>
            <a:cs typeface="+mn-cs"/>
          </a:endParaRPr>
        </a:p>
      </dgm:t>
    </dgm:pt>
    <dgm:pt modelId="{CDC63917-E25E-49F1-A01A-956858B9A1EB}" type="parTrans" cxnId="{6409FBC3-9A1A-4FDA-A94B-9B0E03B7B6FC}">
      <dgm:prSet/>
      <dgm:spPr/>
      <dgm:t>
        <a:bodyPr/>
        <a:lstStyle/>
        <a:p>
          <a:endParaRPr lang="en-US"/>
        </a:p>
      </dgm:t>
    </dgm:pt>
    <dgm:pt modelId="{14F41AF3-0E91-4E65-8839-6B74C9431105}" type="sibTrans" cxnId="{6409FBC3-9A1A-4FDA-A94B-9B0E03B7B6FC}">
      <dgm:prSet/>
      <dgm:spPr/>
      <dgm:t>
        <a:bodyPr/>
        <a:lstStyle/>
        <a:p>
          <a:endParaRPr lang="en-US"/>
        </a:p>
      </dgm:t>
    </dgm:pt>
    <dgm:pt modelId="{56E26E2C-8767-48B9-AD1E-A62F78020B63}" type="pres">
      <dgm:prSet presAssocID="{76554464-1EDE-4B74-A75D-8C6EE790FE87}" presName="root" presStyleCnt="0">
        <dgm:presLayoutVars>
          <dgm:dir/>
          <dgm:resizeHandles val="exact"/>
        </dgm:presLayoutVars>
      </dgm:prSet>
      <dgm:spPr/>
    </dgm:pt>
    <dgm:pt modelId="{03E53A81-9263-42DC-8BB4-00A994860380}" type="pres">
      <dgm:prSet presAssocID="{A7402FB9-424C-484B-8D1D-1E1D0E53A471}" presName="compNode" presStyleCnt="0"/>
      <dgm:spPr/>
    </dgm:pt>
    <dgm:pt modelId="{DC24B4F5-E135-431F-95BF-A6466EEA3778}" type="pres">
      <dgm:prSet presAssocID="{A7402FB9-424C-484B-8D1D-1E1D0E53A471}" presName="iconRect" presStyleLbl="node1" presStyleIdx="0" presStyleCnt="7" custLinFactNeighborX="30080" custLinFactNeighborY="43284"/>
      <dgm:spPr>
        <a:xfrm>
          <a:off x="527939" y="1319407"/>
          <a:ext cx="575859" cy="5758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gm:spPr>
      <dgm:extLst>
        <a:ext uri="{E40237B7-FDA0-4F09-8148-C483321AD2D9}">
          <dgm14:cNvPr xmlns:dgm14="http://schemas.microsoft.com/office/drawing/2010/diagram" id="0" name="" descr="Stopwatch"/>
        </a:ext>
      </dgm:extLst>
    </dgm:pt>
    <dgm:pt modelId="{A694EE6D-54E0-49C6-B0B6-D550F2A074F7}" type="pres">
      <dgm:prSet presAssocID="{A7402FB9-424C-484B-8D1D-1E1D0E53A471}" presName="spaceRect" presStyleCnt="0"/>
      <dgm:spPr/>
    </dgm:pt>
    <dgm:pt modelId="{37694C9E-9757-4AA5-A900-D1B474DFBE9A}" type="pres">
      <dgm:prSet presAssocID="{A7402FB9-424C-484B-8D1D-1E1D0E53A471}" presName="textRect" presStyleLbl="revTx" presStyleIdx="0" presStyleCnt="7">
        <dgm:presLayoutVars>
          <dgm:chMax val="1"/>
          <dgm:chPref val="1"/>
        </dgm:presLayoutVars>
      </dgm:prSet>
      <dgm:spPr/>
    </dgm:pt>
    <dgm:pt modelId="{72CEE5C0-5ECB-44C4-9CDB-986690780381}" type="pres">
      <dgm:prSet presAssocID="{4DFC8F41-439A-4940-AA83-38B6768EC22A}" presName="sibTrans" presStyleCnt="0"/>
      <dgm:spPr/>
    </dgm:pt>
    <dgm:pt modelId="{562B745C-676E-4176-BE68-F5FD05A87F4C}" type="pres">
      <dgm:prSet presAssocID="{7718E41A-7FE6-4196-9AB4-B195D05EFC83}" presName="compNode" presStyleCnt="0"/>
      <dgm:spPr/>
    </dgm:pt>
    <dgm:pt modelId="{7E0FCA8E-250B-44C5-A48E-C104D24B96B8}" type="pres">
      <dgm:prSet presAssocID="{7718E41A-7FE6-4196-9AB4-B195D05EFC83}" presName="iconRect" presStyleLbl="node1" presStyleIdx="1" presStyleCnt="7"/>
      <dgm:spPr>
        <a:xfrm>
          <a:off x="1858353" y="1070152"/>
          <a:ext cx="575859" cy="5758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gm:spPr>
      <dgm:extLst>
        <a:ext uri="{E40237B7-FDA0-4F09-8148-C483321AD2D9}">
          <dgm14:cNvPr xmlns:dgm14="http://schemas.microsoft.com/office/drawing/2010/diagram" id="0" name="" descr="Pencil"/>
        </a:ext>
      </dgm:extLst>
    </dgm:pt>
    <dgm:pt modelId="{470CB939-48F2-407F-BCD2-7CBA6AB46DB1}" type="pres">
      <dgm:prSet presAssocID="{7718E41A-7FE6-4196-9AB4-B195D05EFC83}" presName="spaceRect" presStyleCnt="0"/>
      <dgm:spPr/>
    </dgm:pt>
    <dgm:pt modelId="{29D9CF5E-4D40-4939-BC89-7B8FB75B4CDD}" type="pres">
      <dgm:prSet presAssocID="{7718E41A-7FE6-4196-9AB4-B195D05EFC83}" presName="textRect" presStyleLbl="revTx" presStyleIdx="1" presStyleCnt="7">
        <dgm:presLayoutVars>
          <dgm:chMax val="1"/>
          <dgm:chPref val="1"/>
        </dgm:presLayoutVars>
      </dgm:prSet>
      <dgm:spPr/>
    </dgm:pt>
    <dgm:pt modelId="{C169F3E7-743D-48A3-BF1A-A0878EA932DF}" type="pres">
      <dgm:prSet presAssocID="{189A8A75-0DEF-48C6-876D-F9CE335F594C}" presName="sibTrans" presStyleCnt="0"/>
      <dgm:spPr/>
    </dgm:pt>
    <dgm:pt modelId="{8E7B159D-3C7E-4804-9F9D-3756EBEFD845}" type="pres">
      <dgm:prSet presAssocID="{52F642B6-9395-4249-8BF8-971C3BBAEF24}" presName="compNode" presStyleCnt="0"/>
      <dgm:spPr/>
    </dgm:pt>
    <dgm:pt modelId="{65DCC748-C8DF-4516-99B4-B0248B17EE57}" type="pres">
      <dgm:prSet presAssocID="{52F642B6-9395-4249-8BF8-971C3BBAEF24}" presName="iconRect" presStyleLbl="node1" presStyleIdx="2" presStyleCnt="7"/>
      <dgm:spPr>
        <a:xfrm>
          <a:off x="3361986" y="1070152"/>
          <a:ext cx="575859" cy="5758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gm:spPr>
      <dgm:extLst>
        <a:ext uri="{E40237B7-FDA0-4F09-8148-C483321AD2D9}">
          <dgm14:cNvPr xmlns:dgm14="http://schemas.microsoft.com/office/drawing/2010/diagram" id="0" name="" descr="Clock"/>
        </a:ext>
      </dgm:extLst>
    </dgm:pt>
    <dgm:pt modelId="{92611C10-ACC7-456D-8C0E-9D733E3F8687}" type="pres">
      <dgm:prSet presAssocID="{52F642B6-9395-4249-8BF8-971C3BBAEF24}" presName="spaceRect" presStyleCnt="0"/>
      <dgm:spPr/>
    </dgm:pt>
    <dgm:pt modelId="{7D713C85-FE8C-4F86-9CA7-55E5358D2F12}" type="pres">
      <dgm:prSet presAssocID="{52F642B6-9395-4249-8BF8-971C3BBAEF24}" presName="textRect" presStyleLbl="revTx" presStyleIdx="2" presStyleCnt="7">
        <dgm:presLayoutVars>
          <dgm:chMax val="1"/>
          <dgm:chPref val="1"/>
        </dgm:presLayoutVars>
      </dgm:prSet>
      <dgm:spPr/>
    </dgm:pt>
    <dgm:pt modelId="{C80E7931-EF6B-488A-8522-D217201224CF}" type="pres">
      <dgm:prSet presAssocID="{19BDEEA3-2F49-4D4A-B369-0CF40CA2354A}" presName="sibTrans" presStyleCnt="0"/>
      <dgm:spPr/>
    </dgm:pt>
    <dgm:pt modelId="{790D4CFA-5055-42DD-8A0C-34C5A9DB49EA}" type="pres">
      <dgm:prSet presAssocID="{47A5DCD0-58A3-4A63-9E89-3FD26FE611E6}" presName="compNode" presStyleCnt="0"/>
      <dgm:spPr/>
    </dgm:pt>
    <dgm:pt modelId="{8E725034-2EA7-42BB-97F3-DAEEFAD62BF8}" type="pres">
      <dgm:prSet presAssocID="{47A5DCD0-58A3-4A63-9E89-3FD26FE611E6}" presName="iconRect" presStyleLbl="node1" presStyleIdx="3" presStyleCnt="7"/>
      <dgm:spPr>
        <a:xfrm>
          <a:off x="4865619" y="1070152"/>
          <a:ext cx="575859" cy="5758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gm:spPr>
      <dgm:extLst>
        <a:ext uri="{E40237B7-FDA0-4F09-8148-C483321AD2D9}">
          <dgm14:cNvPr xmlns:dgm14="http://schemas.microsoft.com/office/drawing/2010/diagram" id="0" name="" descr="Document"/>
        </a:ext>
      </dgm:extLst>
    </dgm:pt>
    <dgm:pt modelId="{1B72A871-1C1F-41C7-8A8C-AD5C68EE562F}" type="pres">
      <dgm:prSet presAssocID="{47A5DCD0-58A3-4A63-9E89-3FD26FE611E6}" presName="spaceRect" presStyleCnt="0"/>
      <dgm:spPr/>
    </dgm:pt>
    <dgm:pt modelId="{CA99CE4C-55A4-4C68-9AE4-C0D8AA863A31}" type="pres">
      <dgm:prSet presAssocID="{47A5DCD0-58A3-4A63-9E89-3FD26FE611E6}" presName="textRect" presStyleLbl="revTx" presStyleIdx="3" presStyleCnt="7">
        <dgm:presLayoutVars>
          <dgm:chMax val="1"/>
          <dgm:chPref val="1"/>
        </dgm:presLayoutVars>
      </dgm:prSet>
      <dgm:spPr/>
    </dgm:pt>
    <dgm:pt modelId="{949A2566-C9BF-4404-A651-7AF014E5DECB}" type="pres">
      <dgm:prSet presAssocID="{49928EEA-F286-4FB3-9098-CE2A21890F66}" presName="sibTrans" presStyleCnt="0"/>
      <dgm:spPr/>
    </dgm:pt>
    <dgm:pt modelId="{D4ECA213-2EB0-4B0A-A6BB-31F1CAAF1E9C}" type="pres">
      <dgm:prSet presAssocID="{FFCD3B43-9A22-495F-9048-EA8CB0AEED1F}" presName="compNode" presStyleCnt="0"/>
      <dgm:spPr/>
    </dgm:pt>
    <dgm:pt modelId="{011701ED-0ACC-48CB-ADF2-1345E8E21609}" type="pres">
      <dgm:prSet presAssocID="{FFCD3B43-9A22-495F-9048-EA8CB0AEED1F}" presName="iconRect" presStyleLbl="node1" presStyleIdx="4" presStyleCnt="7"/>
      <dgm:spPr>
        <a:xfrm>
          <a:off x="1106537" y="2703622"/>
          <a:ext cx="575859" cy="5758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gm:spPr>
      <dgm:extLst>
        <a:ext uri="{E40237B7-FDA0-4F09-8148-C483321AD2D9}">
          <dgm14:cNvPr xmlns:dgm14="http://schemas.microsoft.com/office/drawing/2010/diagram" id="0" name="" descr="Baseball Hat"/>
        </a:ext>
      </dgm:extLst>
    </dgm:pt>
    <dgm:pt modelId="{E865CFDA-E993-435B-BC96-FF5124979E2A}" type="pres">
      <dgm:prSet presAssocID="{FFCD3B43-9A22-495F-9048-EA8CB0AEED1F}" presName="spaceRect" presStyleCnt="0"/>
      <dgm:spPr/>
    </dgm:pt>
    <dgm:pt modelId="{70305A0C-AFEC-47C7-A196-EB4BDD642A73}" type="pres">
      <dgm:prSet presAssocID="{FFCD3B43-9A22-495F-9048-EA8CB0AEED1F}" presName="textRect" presStyleLbl="revTx" presStyleIdx="4" presStyleCnt="7">
        <dgm:presLayoutVars>
          <dgm:chMax val="1"/>
          <dgm:chPref val="1"/>
        </dgm:presLayoutVars>
      </dgm:prSet>
      <dgm:spPr/>
    </dgm:pt>
    <dgm:pt modelId="{DC98F479-45A9-462A-A34C-6B5DCE627BBF}" type="pres">
      <dgm:prSet presAssocID="{728E7EEF-1619-40B5-88F4-BDE3AAED86BF}" presName="sibTrans" presStyleCnt="0"/>
      <dgm:spPr/>
    </dgm:pt>
    <dgm:pt modelId="{DFA1ABEA-07EC-436D-9A4A-F31FB0B997F6}" type="pres">
      <dgm:prSet presAssocID="{0088F4CC-E641-49D7-A7A1-B7EDB5FA6326}" presName="compNode" presStyleCnt="0"/>
      <dgm:spPr/>
    </dgm:pt>
    <dgm:pt modelId="{164EA903-22FA-4B8C-BD87-AA066D327F29}" type="pres">
      <dgm:prSet presAssocID="{0088F4CC-E641-49D7-A7A1-B7EDB5FA6326}" presName="iconRect" presStyleLbl="node1" presStyleIdx="5" presStyleCnt="7"/>
      <dgm:spPr>
        <a:xfrm>
          <a:off x="2610170" y="2703622"/>
          <a:ext cx="575859" cy="57585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gm:spPr>
      <dgm:extLst>
        <a:ext uri="{E40237B7-FDA0-4F09-8148-C483321AD2D9}">
          <dgm14:cNvPr xmlns:dgm14="http://schemas.microsoft.com/office/drawing/2010/diagram" id="0" name="" descr="Smart Phone"/>
        </a:ext>
      </dgm:extLst>
    </dgm:pt>
    <dgm:pt modelId="{CD008A47-7914-4AF9-8BB6-DD0A2BFC6293}" type="pres">
      <dgm:prSet presAssocID="{0088F4CC-E641-49D7-A7A1-B7EDB5FA6326}" presName="spaceRect" presStyleCnt="0"/>
      <dgm:spPr/>
    </dgm:pt>
    <dgm:pt modelId="{DB7D17C7-7F2C-45C7-89EF-6568E1825C95}" type="pres">
      <dgm:prSet presAssocID="{0088F4CC-E641-49D7-A7A1-B7EDB5FA6326}" presName="textRect" presStyleLbl="revTx" presStyleIdx="5" presStyleCnt="7">
        <dgm:presLayoutVars>
          <dgm:chMax val="1"/>
          <dgm:chPref val="1"/>
        </dgm:presLayoutVars>
      </dgm:prSet>
      <dgm:spPr/>
    </dgm:pt>
    <dgm:pt modelId="{3E626CED-6D2C-4ED8-A073-9048204360C0}" type="pres">
      <dgm:prSet presAssocID="{EB0A3F78-25AA-4000-878A-B415C10DCE7E}" presName="sibTrans" presStyleCnt="0"/>
      <dgm:spPr/>
    </dgm:pt>
    <dgm:pt modelId="{1E3E24D2-2709-4202-8113-D889DBFA925E}" type="pres">
      <dgm:prSet presAssocID="{1CFCEF0E-F12B-4BE8-877D-B00018C57BD9}" presName="compNode" presStyleCnt="0"/>
      <dgm:spPr/>
    </dgm:pt>
    <dgm:pt modelId="{D70ADE0E-3DF8-4561-9614-299A0964A875}" type="pres">
      <dgm:prSet presAssocID="{1CFCEF0E-F12B-4BE8-877D-B00018C57BD9}" presName="iconRect" presStyleLbl="node1" presStyleIdx="6" presStyleCnt="7"/>
      <dgm:spPr>
        <a:xfrm>
          <a:off x="4113803" y="2703622"/>
          <a:ext cx="575859" cy="57585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gm:spPr>
      <dgm:extLst>
        <a:ext uri="{E40237B7-FDA0-4F09-8148-C483321AD2D9}">
          <dgm14:cNvPr xmlns:dgm14="http://schemas.microsoft.com/office/drawing/2010/diagram" id="0" name="" descr="Question mark"/>
        </a:ext>
      </dgm:extLst>
    </dgm:pt>
    <dgm:pt modelId="{B5C6C104-93E9-49F1-9F01-20DC15FB962C}" type="pres">
      <dgm:prSet presAssocID="{1CFCEF0E-F12B-4BE8-877D-B00018C57BD9}" presName="spaceRect" presStyleCnt="0"/>
      <dgm:spPr/>
    </dgm:pt>
    <dgm:pt modelId="{FE3E613C-6317-45C3-B250-DB80589BF2A6}" type="pres">
      <dgm:prSet presAssocID="{1CFCEF0E-F12B-4BE8-877D-B00018C57BD9}" presName="textRect" presStyleLbl="revTx" presStyleIdx="6" presStyleCnt="7">
        <dgm:presLayoutVars>
          <dgm:chMax val="1"/>
          <dgm:chPref val="1"/>
        </dgm:presLayoutVars>
      </dgm:prSet>
      <dgm:spPr/>
    </dgm:pt>
  </dgm:ptLst>
  <dgm:cxnLst>
    <dgm:cxn modelId="{EF28F70B-DBDB-4DEC-931B-3ED2B8E2B19C}" type="presOf" srcId="{47A5DCD0-58A3-4A63-9E89-3FD26FE611E6}" destId="{CA99CE4C-55A4-4C68-9AE4-C0D8AA863A31}" srcOrd="0" destOrd="0" presId="urn:microsoft.com/office/officeart/2018/2/layout/IconLabelList"/>
    <dgm:cxn modelId="{A123810D-4200-4603-AAA5-35852D7859B8}" type="presOf" srcId="{1CFCEF0E-F12B-4BE8-877D-B00018C57BD9}" destId="{FE3E613C-6317-45C3-B250-DB80589BF2A6}" srcOrd="0" destOrd="0" presId="urn:microsoft.com/office/officeart/2018/2/layout/IconLabelList"/>
    <dgm:cxn modelId="{6E6E8018-98A5-469E-8914-06E88B2A4CFB}" srcId="{76554464-1EDE-4B74-A75D-8C6EE790FE87}" destId="{7718E41A-7FE6-4196-9AB4-B195D05EFC83}" srcOrd="1" destOrd="0" parTransId="{26386909-1F00-4058-978A-61806914108B}" sibTransId="{189A8A75-0DEF-48C6-876D-F9CE335F594C}"/>
    <dgm:cxn modelId="{E79ED62A-41C8-4BA0-ACD4-AB10E2F99354}" type="presOf" srcId="{A7402FB9-424C-484B-8D1D-1E1D0E53A471}" destId="{37694C9E-9757-4AA5-A900-D1B474DFBE9A}" srcOrd="0" destOrd="0" presId="urn:microsoft.com/office/officeart/2018/2/layout/IconLabelList"/>
    <dgm:cxn modelId="{5315C62B-0802-4767-88BD-0B873B3B69A6}" type="presOf" srcId="{76554464-1EDE-4B74-A75D-8C6EE790FE87}" destId="{56E26E2C-8767-48B9-AD1E-A62F78020B63}" srcOrd="0" destOrd="0" presId="urn:microsoft.com/office/officeart/2018/2/layout/IconLabelList"/>
    <dgm:cxn modelId="{4B7AD32B-B4EE-4A3B-B246-B3531E0A7870}" type="presOf" srcId="{52F642B6-9395-4249-8BF8-971C3BBAEF24}" destId="{7D713C85-FE8C-4F86-9CA7-55E5358D2F12}" srcOrd="0" destOrd="0" presId="urn:microsoft.com/office/officeart/2018/2/layout/IconLabelList"/>
    <dgm:cxn modelId="{B297F931-8BCB-4CFE-BDAE-21734F0DF47D}" srcId="{76554464-1EDE-4B74-A75D-8C6EE790FE87}" destId="{0088F4CC-E641-49D7-A7A1-B7EDB5FA6326}" srcOrd="5" destOrd="0" parTransId="{0B6B5D00-D59F-4989-A999-2D6D3A1BA46C}" sibTransId="{EB0A3F78-25AA-4000-878A-B415C10DCE7E}"/>
    <dgm:cxn modelId="{891F2061-DD50-46B5-A3A1-1465901E37F8}" type="presOf" srcId="{7718E41A-7FE6-4196-9AB4-B195D05EFC83}" destId="{29D9CF5E-4D40-4939-BC89-7B8FB75B4CDD}" srcOrd="0" destOrd="0" presId="urn:microsoft.com/office/officeart/2018/2/layout/IconLabelList"/>
    <dgm:cxn modelId="{35C0FA68-F2C3-48DF-B61C-9DA1357FF656}" srcId="{76554464-1EDE-4B74-A75D-8C6EE790FE87}" destId="{FFCD3B43-9A22-495F-9048-EA8CB0AEED1F}" srcOrd="4" destOrd="0" parTransId="{165DEF40-E300-4CA5-8ACE-A6B40DE4CD1C}" sibTransId="{728E7EEF-1619-40B5-88F4-BDE3AAED86BF}"/>
    <dgm:cxn modelId="{96F95E4A-E39E-4B18-9141-724A15D72F59}" srcId="{76554464-1EDE-4B74-A75D-8C6EE790FE87}" destId="{47A5DCD0-58A3-4A63-9E89-3FD26FE611E6}" srcOrd="3" destOrd="0" parTransId="{27EF7747-12F1-43C8-99D1-26C9EF55D202}" sibTransId="{49928EEA-F286-4FB3-9098-CE2A21890F66}"/>
    <dgm:cxn modelId="{CE6C086F-49B1-4BD6-B3F7-5910A866EB50}" srcId="{76554464-1EDE-4B74-A75D-8C6EE790FE87}" destId="{52F642B6-9395-4249-8BF8-971C3BBAEF24}" srcOrd="2" destOrd="0" parTransId="{5A41CAC8-8401-4A34-ACA1-E1195A75C3B8}" sibTransId="{19BDEEA3-2F49-4D4A-B369-0CF40CA2354A}"/>
    <dgm:cxn modelId="{91E9A18A-1C66-4ADF-95D9-84670D170E9D}" srcId="{76554464-1EDE-4B74-A75D-8C6EE790FE87}" destId="{A7402FB9-424C-484B-8D1D-1E1D0E53A471}" srcOrd="0" destOrd="0" parTransId="{6BDC3475-8B75-41FC-8053-84AE3289925F}" sibTransId="{4DFC8F41-439A-4940-AA83-38B6768EC22A}"/>
    <dgm:cxn modelId="{02D66396-3F69-4016-A989-CE65DBDBE687}" type="presOf" srcId="{FFCD3B43-9A22-495F-9048-EA8CB0AEED1F}" destId="{70305A0C-AFEC-47C7-A196-EB4BDD642A73}" srcOrd="0" destOrd="0" presId="urn:microsoft.com/office/officeart/2018/2/layout/IconLabelList"/>
    <dgm:cxn modelId="{727EBE99-2559-4349-9894-BAA6105821AC}" type="presOf" srcId="{0088F4CC-E641-49D7-A7A1-B7EDB5FA6326}" destId="{DB7D17C7-7F2C-45C7-89EF-6568E1825C95}" srcOrd="0" destOrd="0" presId="urn:microsoft.com/office/officeart/2018/2/layout/IconLabelList"/>
    <dgm:cxn modelId="{6409FBC3-9A1A-4FDA-A94B-9B0E03B7B6FC}" srcId="{76554464-1EDE-4B74-A75D-8C6EE790FE87}" destId="{1CFCEF0E-F12B-4BE8-877D-B00018C57BD9}" srcOrd="6" destOrd="0" parTransId="{CDC63917-E25E-49F1-A01A-956858B9A1EB}" sibTransId="{14F41AF3-0E91-4E65-8839-6B74C9431105}"/>
    <dgm:cxn modelId="{7CA5E789-4C3B-4A79-9807-C8A4DF03BA7D}" type="presParOf" srcId="{56E26E2C-8767-48B9-AD1E-A62F78020B63}" destId="{03E53A81-9263-42DC-8BB4-00A994860380}" srcOrd="0" destOrd="0" presId="urn:microsoft.com/office/officeart/2018/2/layout/IconLabelList"/>
    <dgm:cxn modelId="{92878413-7633-45E3-AD3B-C763BB6F70A1}" type="presParOf" srcId="{03E53A81-9263-42DC-8BB4-00A994860380}" destId="{DC24B4F5-E135-431F-95BF-A6466EEA3778}" srcOrd="0" destOrd="0" presId="urn:microsoft.com/office/officeart/2018/2/layout/IconLabelList"/>
    <dgm:cxn modelId="{3AF801CB-F16F-455B-AE2A-57B91AFAB454}" type="presParOf" srcId="{03E53A81-9263-42DC-8BB4-00A994860380}" destId="{A694EE6D-54E0-49C6-B0B6-D550F2A074F7}" srcOrd="1" destOrd="0" presId="urn:microsoft.com/office/officeart/2018/2/layout/IconLabelList"/>
    <dgm:cxn modelId="{6A36E854-A6E4-4B5A-BC07-36A8A2494BEE}" type="presParOf" srcId="{03E53A81-9263-42DC-8BB4-00A994860380}" destId="{37694C9E-9757-4AA5-A900-D1B474DFBE9A}" srcOrd="2" destOrd="0" presId="urn:microsoft.com/office/officeart/2018/2/layout/IconLabelList"/>
    <dgm:cxn modelId="{5EF9215B-64A5-4A22-8247-D4112815D5EF}" type="presParOf" srcId="{56E26E2C-8767-48B9-AD1E-A62F78020B63}" destId="{72CEE5C0-5ECB-44C4-9CDB-986690780381}" srcOrd="1" destOrd="0" presId="urn:microsoft.com/office/officeart/2018/2/layout/IconLabelList"/>
    <dgm:cxn modelId="{65918BE7-A760-4476-B4EE-188DDA400AAF}" type="presParOf" srcId="{56E26E2C-8767-48B9-AD1E-A62F78020B63}" destId="{562B745C-676E-4176-BE68-F5FD05A87F4C}" srcOrd="2" destOrd="0" presId="urn:microsoft.com/office/officeart/2018/2/layout/IconLabelList"/>
    <dgm:cxn modelId="{31FAF746-E842-4F2C-B913-57EE723EA8D7}" type="presParOf" srcId="{562B745C-676E-4176-BE68-F5FD05A87F4C}" destId="{7E0FCA8E-250B-44C5-A48E-C104D24B96B8}" srcOrd="0" destOrd="0" presId="urn:microsoft.com/office/officeart/2018/2/layout/IconLabelList"/>
    <dgm:cxn modelId="{3F871AE7-8C24-4D00-96D0-46A97C048360}" type="presParOf" srcId="{562B745C-676E-4176-BE68-F5FD05A87F4C}" destId="{470CB939-48F2-407F-BCD2-7CBA6AB46DB1}" srcOrd="1" destOrd="0" presId="urn:microsoft.com/office/officeart/2018/2/layout/IconLabelList"/>
    <dgm:cxn modelId="{D1A42A63-C4C2-460A-B949-0809D87D8FA9}" type="presParOf" srcId="{562B745C-676E-4176-BE68-F5FD05A87F4C}" destId="{29D9CF5E-4D40-4939-BC89-7B8FB75B4CDD}" srcOrd="2" destOrd="0" presId="urn:microsoft.com/office/officeart/2018/2/layout/IconLabelList"/>
    <dgm:cxn modelId="{8DF68A8C-0FB2-4BFA-A897-0BA19C5F4E2E}" type="presParOf" srcId="{56E26E2C-8767-48B9-AD1E-A62F78020B63}" destId="{C169F3E7-743D-48A3-BF1A-A0878EA932DF}" srcOrd="3" destOrd="0" presId="urn:microsoft.com/office/officeart/2018/2/layout/IconLabelList"/>
    <dgm:cxn modelId="{C85837CC-E5D5-4A7D-88AC-ADAEF893C09F}" type="presParOf" srcId="{56E26E2C-8767-48B9-AD1E-A62F78020B63}" destId="{8E7B159D-3C7E-4804-9F9D-3756EBEFD845}" srcOrd="4" destOrd="0" presId="urn:microsoft.com/office/officeart/2018/2/layout/IconLabelList"/>
    <dgm:cxn modelId="{39FCF985-0B13-4F1F-BB93-E77A6FAD5453}" type="presParOf" srcId="{8E7B159D-3C7E-4804-9F9D-3756EBEFD845}" destId="{65DCC748-C8DF-4516-99B4-B0248B17EE57}" srcOrd="0" destOrd="0" presId="urn:microsoft.com/office/officeart/2018/2/layout/IconLabelList"/>
    <dgm:cxn modelId="{46E32AA8-7D2A-4C13-BA47-953700D54366}" type="presParOf" srcId="{8E7B159D-3C7E-4804-9F9D-3756EBEFD845}" destId="{92611C10-ACC7-456D-8C0E-9D733E3F8687}" srcOrd="1" destOrd="0" presId="urn:microsoft.com/office/officeart/2018/2/layout/IconLabelList"/>
    <dgm:cxn modelId="{5F98EFEB-F624-476B-A2A6-1A9A5F3C4CCA}" type="presParOf" srcId="{8E7B159D-3C7E-4804-9F9D-3756EBEFD845}" destId="{7D713C85-FE8C-4F86-9CA7-55E5358D2F12}" srcOrd="2" destOrd="0" presId="urn:microsoft.com/office/officeart/2018/2/layout/IconLabelList"/>
    <dgm:cxn modelId="{CF66EF9D-A32E-4FD6-8718-9FFFD8E69966}" type="presParOf" srcId="{56E26E2C-8767-48B9-AD1E-A62F78020B63}" destId="{C80E7931-EF6B-488A-8522-D217201224CF}" srcOrd="5" destOrd="0" presId="urn:microsoft.com/office/officeart/2018/2/layout/IconLabelList"/>
    <dgm:cxn modelId="{6AF0C87A-54F9-48A9-A1A3-9EF523980060}" type="presParOf" srcId="{56E26E2C-8767-48B9-AD1E-A62F78020B63}" destId="{790D4CFA-5055-42DD-8A0C-34C5A9DB49EA}" srcOrd="6" destOrd="0" presId="urn:microsoft.com/office/officeart/2018/2/layout/IconLabelList"/>
    <dgm:cxn modelId="{0D0F1887-67C0-4A87-95CA-B94D8D1C7B5D}" type="presParOf" srcId="{790D4CFA-5055-42DD-8A0C-34C5A9DB49EA}" destId="{8E725034-2EA7-42BB-97F3-DAEEFAD62BF8}" srcOrd="0" destOrd="0" presId="urn:microsoft.com/office/officeart/2018/2/layout/IconLabelList"/>
    <dgm:cxn modelId="{34762699-6B68-453B-92E7-C73CDB7C6E6C}" type="presParOf" srcId="{790D4CFA-5055-42DD-8A0C-34C5A9DB49EA}" destId="{1B72A871-1C1F-41C7-8A8C-AD5C68EE562F}" srcOrd="1" destOrd="0" presId="urn:microsoft.com/office/officeart/2018/2/layout/IconLabelList"/>
    <dgm:cxn modelId="{4D6F657F-1072-476F-A220-74B0C6642CFB}" type="presParOf" srcId="{790D4CFA-5055-42DD-8A0C-34C5A9DB49EA}" destId="{CA99CE4C-55A4-4C68-9AE4-C0D8AA863A31}" srcOrd="2" destOrd="0" presId="urn:microsoft.com/office/officeart/2018/2/layout/IconLabelList"/>
    <dgm:cxn modelId="{4F840F2E-192A-4E82-BFEE-2ECB3036DADB}" type="presParOf" srcId="{56E26E2C-8767-48B9-AD1E-A62F78020B63}" destId="{949A2566-C9BF-4404-A651-7AF014E5DECB}" srcOrd="7" destOrd="0" presId="urn:microsoft.com/office/officeart/2018/2/layout/IconLabelList"/>
    <dgm:cxn modelId="{77B098A4-41CC-4256-87BC-C4D0A7A2FB14}" type="presParOf" srcId="{56E26E2C-8767-48B9-AD1E-A62F78020B63}" destId="{D4ECA213-2EB0-4B0A-A6BB-31F1CAAF1E9C}" srcOrd="8" destOrd="0" presId="urn:microsoft.com/office/officeart/2018/2/layout/IconLabelList"/>
    <dgm:cxn modelId="{379E16CD-BDCC-4117-8CD1-DDFD2E8EFF6B}" type="presParOf" srcId="{D4ECA213-2EB0-4B0A-A6BB-31F1CAAF1E9C}" destId="{011701ED-0ACC-48CB-ADF2-1345E8E21609}" srcOrd="0" destOrd="0" presId="urn:microsoft.com/office/officeart/2018/2/layout/IconLabelList"/>
    <dgm:cxn modelId="{C1259217-0BED-4217-8009-B87048000DB1}" type="presParOf" srcId="{D4ECA213-2EB0-4B0A-A6BB-31F1CAAF1E9C}" destId="{E865CFDA-E993-435B-BC96-FF5124979E2A}" srcOrd="1" destOrd="0" presId="urn:microsoft.com/office/officeart/2018/2/layout/IconLabelList"/>
    <dgm:cxn modelId="{9AD3559C-5E57-4C6A-A2AA-E68AB809765C}" type="presParOf" srcId="{D4ECA213-2EB0-4B0A-A6BB-31F1CAAF1E9C}" destId="{70305A0C-AFEC-47C7-A196-EB4BDD642A73}" srcOrd="2" destOrd="0" presId="urn:microsoft.com/office/officeart/2018/2/layout/IconLabelList"/>
    <dgm:cxn modelId="{3296C0EC-7D8D-4BB3-B890-662D0761EF5C}" type="presParOf" srcId="{56E26E2C-8767-48B9-AD1E-A62F78020B63}" destId="{DC98F479-45A9-462A-A34C-6B5DCE627BBF}" srcOrd="9" destOrd="0" presId="urn:microsoft.com/office/officeart/2018/2/layout/IconLabelList"/>
    <dgm:cxn modelId="{2C0EAE28-C352-449A-9822-6CF15F9995B3}" type="presParOf" srcId="{56E26E2C-8767-48B9-AD1E-A62F78020B63}" destId="{DFA1ABEA-07EC-436D-9A4A-F31FB0B997F6}" srcOrd="10" destOrd="0" presId="urn:microsoft.com/office/officeart/2018/2/layout/IconLabelList"/>
    <dgm:cxn modelId="{252E11DF-2CF6-4416-9CD7-4E7A617DD80F}" type="presParOf" srcId="{DFA1ABEA-07EC-436D-9A4A-F31FB0B997F6}" destId="{164EA903-22FA-4B8C-BD87-AA066D327F29}" srcOrd="0" destOrd="0" presId="urn:microsoft.com/office/officeart/2018/2/layout/IconLabelList"/>
    <dgm:cxn modelId="{C197243A-8A30-4F57-8EC2-999E29C59AFA}" type="presParOf" srcId="{DFA1ABEA-07EC-436D-9A4A-F31FB0B997F6}" destId="{CD008A47-7914-4AF9-8BB6-DD0A2BFC6293}" srcOrd="1" destOrd="0" presId="urn:microsoft.com/office/officeart/2018/2/layout/IconLabelList"/>
    <dgm:cxn modelId="{C9745329-4344-4295-B39B-B8C73A12B42C}" type="presParOf" srcId="{DFA1ABEA-07EC-436D-9A4A-F31FB0B997F6}" destId="{DB7D17C7-7F2C-45C7-89EF-6568E1825C95}" srcOrd="2" destOrd="0" presId="urn:microsoft.com/office/officeart/2018/2/layout/IconLabelList"/>
    <dgm:cxn modelId="{CC7842DB-C7BC-4A48-9EFC-783AE3182BB8}" type="presParOf" srcId="{56E26E2C-8767-48B9-AD1E-A62F78020B63}" destId="{3E626CED-6D2C-4ED8-A073-9048204360C0}" srcOrd="11" destOrd="0" presId="urn:microsoft.com/office/officeart/2018/2/layout/IconLabelList"/>
    <dgm:cxn modelId="{13093AA5-ECD1-4C2D-937D-0DEAB9EDEB19}" type="presParOf" srcId="{56E26E2C-8767-48B9-AD1E-A62F78020B63}" destId="{1E3E24D2-2709-4202-8113-D889DBFA925E}" srcOrd="12" destOrd="0" presId="urn:microsoft.com/office/officeart/2018/2/layout/IconLabelList"/>
    <dgm:cxn modelId="{FF9DF27A-6DB8-47C2-83C6-D5B657E27212}" type="presParOf" srcId="{1E3E24D2-2709-4202-8113-D889DBFA925E}" destId="{D70ADE0E-3DF8-4561-9614-299A0964A875}" srcOrd="0" destOrd="0" presId="urn:microsoft.com/office/officeart/2018/2/layout/IconLabelList"/>
    <dgm:cxn modelId="{62E790AB-2DC8-4626-9DE7-5B5A25C79D2B}" type="presParOf" srcId="{1E3E24D2-2709-4202-8113-D889DBFA925E}" destId="{B5C6C104-93E9-49F1-9F01-20DC15FB962C}" srcOrd="1" destOrd="0" presId="urn:microsoft.com/office/officeart/2018/2/layout/IconLabelList"/>
    <dgm:cxn modelId="{17CC4DC6-64B2-458E-BEBC-C9302097D4ED}" type="presParOf" srcId="{1E3E24D2-2709-4202-8113-D889DBFA925E}" destId="{FE3E613C-6317-45C3-B250-DB80589BF2A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60491-F953-4FB7-9635-01687DEBFC38}">
      <dsp:nvSpPr>
        <dsp:cNvPr id="0" name=""/>
        <dsp:cNvSpPr/>
      </dsp:nvSpPr>
      <dsp:spPr>
        <a:xfrm>
          <a:off x="0" y="662809"/>
          <a:ext cx="6666833" cy="13127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Is a compulsory element of the LCA Programme</a:t>
          </a:r>
        </a:p>
      </dsp:txBody>
      <dsp:txXfrm>
        <a:off x="64083" y="726892"/>
        <a:ext cx="6538667" cy="1184574"/>
      </dsp:txXfrm>
    </dsp:sp>
    <dsp:sp modelId="{409880F3-69E4-41EE-8CD7-E97D5B910937}">
      <dsp:nvSpPr>
        <dsp:cNvPr id="0" name=""/>
        <dsp:cNvSpPr/>
      </dsp:nvSpPr>
      <dsp:spPr>
        <a:xfrm>
          <a:off x="0" y="2070589"/>
          <a:ext cx="6666833" cy="1312740"/>
        </a:xfrm>
        <a:prstGeom prst="roundRect">
          <a:avLst/>
        </a:prstGeom>
        <a:gradFill rotWithShape="0">
          <a:gsLst>
            <a:gs pos="0">
              <a:schemeClr val="accent5">
                <a:hueOff val="-4944747"/>
                <a:satOff val="2529"/>
                <a:lumOff val="5588"/>
                <a:alphaOff val="0"/>
                <a:satMod val="103000"/>
                <a:lumMod val="102000"/>
                <a:tint val="94000"/>
              </a:schemeClr>
            </a:gs>
            <a:gs pos="50000">
              <a:schemeClr val="accent5">
                <a:hueOff val="-4944747"/>
                <a:satOff val="2529"/>
                <a:lumOff val="5588"/>
                <a:alphaOff val="0"/>
                <a:satMod val="110000"/>
                <a:lumMod val="100000"/>
                <a:shade val="100000"/>
              </a:schemeClr>
            </a:gs>
            <a:gs pos="100000">
              <a:schemeClr val="accent5">
                <a:hueOff val="-4944747"/>
                <a:satOff val="2529"/>
                <a:lumOff val="5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Work Experience takes place EVERY WEDNESDAY of term time</a:t>
          </a:r>
        </a:p>
      </dsp:txBody>
      <dsp:txXfrm>
        <a:off x="64083" y="2134672"/>
        <a:ext cx="6538667" cy="1184574"/>
      </dsp:txXfrm>
    </dsp:sp>
    <dsp:sp modelId="{71C04649-9E4F-414F-9DE7-0FAD1843E812}">
      <dsp:nvSpPr>
        <dsp:cNvPr id="0" name=""/>
        <dsp:cNvSpPr/>
      </dsp:nvSpPr>
      <dsp:spPr>
        <a:xfrm>
          <a:off x="0" y="3478370"/>
          <a:ext cx="6666833" cy="1312740"/>
        </a:xfrm>
        <a:prstGeom prst="roundRect">
          <a:avLst/>
        </a:prstGeom>
        <a:gradFill rotWithShape="0">
          <a:gsLst>
            <a:gs pos="0">
              <a:schemeClr val="accent5">
                <a:hueOff val="-9889494"/>
                <a:satOff val="5058"/>
                <a:lumOff val="11175"/>
                <a:alphaOff val="0"/>
                <a:satMod val="103000"/>
                <a:lumMod val="102000"/>
                <a:tint val="94000"/>
              </a:schemeClr>
            </a:gs>
            <a:gs pos="50000">
              <a:schemeClr val="accent5">
                <a:hueOff val="-9889494"/>
                <a:satOff val="5058"/>
                <a:lumOff val="11175"/>
                <a:alphaOff val="0"/>
                <a:satMod val="110000"/>
                <a:lumMod val="100000"/>
                <a:shade val="100000"/>
              </a:schemeClr>
            </a:gs>
            <a:gs pos="100000">
              <a:schemeClr val="accent5">
                <a:hueOff val="-9889494"/>
                <a:satOff val="5058"/>
                <a:lumOff val="111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Work Experience is organised by the student and their parent/guardian</a:t>
          </a:r>
        </a:p>
      </dsp:txBody>
      <dsp:txXfrm>
        <a:off x="64083" y="3542453"/>
        <a:ext cx="6538667" cy="118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CCAB6-48F8-49F7-94FB-D2DBF70ABF3D}">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122BCD3-1185-4542-8BB9-15D3369A8138}">
      <dsp:nvSpPr>
        <dsp:cNvPr id="0" name=""/>
        <dsp:cNvSpPr/>
      </dsp:nvSpPr>
      <dsp:spPr>
        <a:xfrm>
          <a:off x="0" y="332007"/>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All students need a fully charged </a:t>
          </a:r>
          <a:r>
            <a:rPr lang="en-US" sz="2700" kern="1200" dirty="0" err="1"/>
            <a:t>Ipad</a:t>
          </a:r>
          <a:r>
            <a:rPr lang="en-US" sz="2700" kern="1200" dirty="0"/>
            <a:t> every day in school for class</a:t>
          </a:r>
        </a:p>
      </dsp:txBody>
      <dsp:txXfrm>
        <a:off x="0" y="332007"/>
        <a:ext cx="6666833" cy="1363480"/>
      </dsp:txXfrm>
    </dsp:sp>
    <dsp:sp modelId="{D97711DC-EE34-45FF-A830-436101D09F4B}">
      <dsp:nvSpPr>
        <dsp:cNvPr id="0" name=""/>
        <dsp:cNvSpPr/>
      </dsp:nvSpPr>
      <dsp:spPr>
        <a:xfrm>
          <a:off x="0" y="1363480"/>
          <a:ext cx="6666833" cy="0"/>
        </a:xfrm>
        <a:prstGeom prst="line">
          <a:avLst/>
        </a:prstGeom>
        <a:gradFill rotWithShape="0">
          <a:gsLst>
            <a:gs pos="0">
              <a:schemeClr val="accent2">
                <a:hueOff val="2041924"/>
                <a:satOff val="0"/>
                <a:lumOff val="-5163"/>
                <a:alphaOff val="0"/>
                <a:satMod val="103000"/>
                <a:lumMod val="102000"/>
                <a:tint val="94000"/>
              </a:schemeClr>
            </a:gs>
            <a:gs pos="50000">
              <a:schemeClr val="accent2">
                <a:hueOff val="2041924"/>
                <a:satOff val="0"/>
                <a:lumOff val="-5163"/>
                <a:alphaOff val="0"/>
                <a:satMod val="110000"/>
                <a:lumMod val="100000"/>
                <a:shade val="100000"/>
              </a:schemeClr>
            </a:gs>
            <a:gs pos="100000">
              <a:schemeClr val="accent2">
                <a:hueOff val="2041924"/>
                <a:satOff val="0"/>
                <a:lumOff val="-5163"/>
                <a:alphaOff val="0"/>
                <a:lumMod val="99000"/>
                <a:satMod val="120000"/>
                <a:shade val="78000"/>
              </a:schemeClr>
            </a:gs>
          </a:gsLst>
          <a:lin ang="5400000" scaled="0"/>
        </a:gradFill>
        <a:ln w="6350" cap="flat" cmpd="sng" algn="ctr">
          <a:solidFill>
            <a:schemeClr val="accent2">
              <a:hueOff val="2041924"/>
              <a:satOff val="0"/>
              <a:lumOff val="-516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F345F9-7A90-42F2-8389-F9AF514C7914}">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Students must bring their Student Journal to school every day/LCA Journal to Work Exp- to get signed and to school every day</a:t>
          </a:r>
        </a:p>
      </dsp:txBody>
      <dsp:txXfrm>
        <a:off x="0" y="1363480"/>
        <a:ext cx="6666833" cy="1363480"/>
      </dsp:txXfrm>
    </dsp:sp>
    <dsp:sp modelId="{21625CFC-0941-4B8B-B6BF-E2CE89F5B69B}">
      <dsp:nvSpPr>
        <dsp:cNvPr id="0" name=""/>
        <dsp:cNvSpPr/>
      </dsp:nvSpPr>
      <dsp:spPr>
        <a:xfrm>
          <a:off x="0" y="2726960"/>
          <a:ext cx="6666833" cy="0"/>
        </a:xfrm>
        <a:prstGeom prst="line">
          <a:avLst/>
        </a:prstGeom>
        <a:gradFill rotWithShape="0">
          <a:gsLst>
            <a:gs pos="0">
              <a:schemeClr val="accent2">
                <a:hueOff val="4083848"/>
                <a:satOff val="0"/>
                <a:lumOff val="-10327"/>
                <a:alphaOff val="0"/>
                <a:satMod val="103000"/>
                <a:lumMod val="102000"/>
                <a:tint val="94000"/>
              </a:schemeClr>
            </a:gs>
            <a:gs pos="50000">
              <a:schemeClr val="accent2">
                <a:hueOff val="4083848"/>
                <a:satOff val="0"/>
                <a:lumOff val="-10327"/>
                <a:alphaOff val="0"/>
                <a:satMod val="110000"/>
                <a:lumMod val="100000"/>
                <a:shade val="100000"/>
              </a:schemeClr>
            </a:gs>
            <a:gs pos="100000">
              <a:schemeClr val="accent2">
                <a:hueOff val="4083848"/>
                <a:satOff val="0"/>
                <a:lumOff val="-10327"/>
                <a:alphaOff val="0"/>
                <a:lumMod val="99000"/>
                <a:satMod val="120000"/>
                <a:shade val="78000"/>
              </a:schemeClr>
            </a:gs>
          </a:gsLst>
          <a:lin ang="5400000" scaled="0"/>
        </a:gradFill>
        <a:ln w="6350" cap="flat" cmpd="sng" algn="ctr">
          <a:solidFill>
            <a:schemeClr val="accent2">
              <a:hueOff val="4083848"/>
              <a:satOff val="0"/>
              <a:lumOff val="-1032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890A6CB-ECCD-4E18-B212-97079F7E4FA2}">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Stationery/pens/ pencil/ notes- teachers will advise in each course</a:t>
          </a:r>
        </a:p>
      </dsp:txBody>
      <dsp:txXfrm>
        <a:off x="0" y="2726960"/>
        <a:ext cx="6666833" cy="1363480"/>
      </dsp:txXfrm>
    </dsp:sp>
    <dsp:sp modelId="{411BBA9E-79C4-4E53-96F5-ED5DD0831AE8}">
      <dsp:nvSpPr>
        <dsp:cNvPr id="0" name=""/>
        <dsp:cNvSpPr/>
      </dsp:nvSpPr>
      <dsp:spPr>
        <a:xfrm>
          <a:off x="0" y="4090440"/>
          <a:ext cx="6666833" cy="0"/>
        </a:xfrm>
        <a:prstGeom prst="line">
          <a:avLst/>
        </a:prstGeom>
        <a:gradFill rotWithShape="0">
          <a:gsLst>
            <a:gs pos="0">
              <a:schemeClr val="accent2">
                <a:hueOff val="6125771"/>
                <a:satOff val="0"/>
                <a:lumOff val="-15490"/>
                <a:alphaOff val="0"/>
                <a:satMod val="103000"/>
                <a:lumMod val="102000"/>
                <a:tint val="94000"/>
              </a:schemeClr>
            </a:gs>
            <a:gs pos="50000">
              <a:schemeClr val="accent2">
                <a:hueOff val="6125771"/>
                <a:satOff val="0"/>
                <a:lumOff val="-15490"/>
                <a:alphaOff val="0"/>
                <a:satMod val="110000"/>
                <a:lumMod val="100000"/>
                <a:shade val="100000"/>
              </a:schemeClr>
            </a:gs>
            <a:gs pos="100000">
              <a:schemeClr val="accent2">
                <a:hueOff val="6125771"/>
                <a:satOff val="0"/>
                <a:lumOff val="-15490"/>
                <a:alphaOff val="0"/>
                <a:lumMod val="99000"/>
                <a:satMod val="120000"/>
                <a:shade val="78000"/>
              </a:schemeClr>
            </a:gs>
          </a:gsLst>
          <a:lin ang="5400000" scaled="0"/>
        </a:gradFill>
        <a:ln w="6350" cap="flat" cmpd="sng" algn="ctr">
          <a:solidFill>
            <a:schemeClr val="accent2">
              <a:hueOff val="6125771"/>
              <a:satOff val="0"/>
              <a:lumOff val="-1549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910B3F-71FA-4EB7-9194-14BB3D568A02}">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VS Ware parent/guardian updates</a:t>
          </a:r>
        </a:p>
      </dsp:txBody>
      <dsp:txXfrm>
        <a:off x="0" y="4090440"/>
        <a:ext cx="6666833" cy="1363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4B4F5-E135-431F-95BF-A6466EEA3778}">
      <dsp:nvSpPr>
        <dsp:cNvPr id="0" name=""/>
        <dsp:cNvSpPr/>
      </dsp:nvSpPr>
      <dsp:spPr>
        <a:xfrm>
          <a:off x="648955" y="659999"/>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694C9E-9757-4AA5-A900-D1B474DFBE9A}">
      <dsp:nvSpPr>
        <dsp:cNvPr id="0" name=""/>
        <dsp:cNvSpPr/>
      </dsp:nvSpPr>
      <dsp:spPr>
        <a:xfrm>
          <a:off x="2638" y="1319544"/>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IE" sz="1700" kern="1200">
              <a:solidFill>
                <a:srgbClr val="000000">
                  <a:hueOff val="0"/>
                  <a:satOff val="0"/>
                  <a:lumOff val="0"/>
                  <a:alphaOff val="0"/>
                </a:srgbClr>
              </a:solidFill>
              <a:latin typeface="Corbel" panose="020B0503020204020204"/>
              <a:ea typeface="+mn-ea"/>
              <a:cs typeface="+mn-cs"/>
            </a:rPr>
            <a:t>Time management </a:t>
          </a:r>
          <a:endParaRPr lang="en-US" sz="1700" kern="1200">
            <a:solidFill>
              <a:srgbClr val="000000">
                <a:hueOff val="0"/>
                <a:satOff val="0"/>
                <a:lumOff val="0"/>
                <a:alphaOff val="0"/>
              </a:srgbClr>
            </a:solidFill>
            <a:latin typeface="Corbel" panose="020B0503020204020204"/>
            <a:ea typeface="+mn-ea"/>
            <a:cs typeface="+mn-cs"/>
          </a:endParaRPr>
        </a:p>
      </dsp:txBody>
      <dsp:txXfrm>
        <a:off x="2638" y="1319544"/>
        <a:ext cx="1575000" cy="630000"/>
      </dsp:txXfrm>
    </dsp:sp>
    <dsp:sp modelId="{7E0FCA8E-250B-44C5-A48E-C104D24B96B8}">
      <dsp:nvSpPr>
        <dsp:cNvPr id="0" name=""/>
        <dsp:cNvSpPr/>
      </dsp:nvSpPr>
      <dsp:spPr>
        <a:xfrm>
          <a:off x="2286388" y="353224"/>
          <a:ext cx="708750" cy="708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D9CF5E-4D40-4939-BC89-7B8FB75B4CDD}">
      <dsp:nvSpPr>
        <dsp:cNvPr id="0" name=""/>
        <dsp:cNvSpPr/>
      </dsp:nvSpPr>
      <dsp:spPr>
        <a:xfrm>
          <a:off x="1853263" y="1319544"/>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IE" sz="1700" kern="1200">
              <a:solidFill>
                <a:srgbClr val="000000">
                  <a:hueOff val="0"/>
                  <a:satOff val="0"/>
                  <a:lumOff val="0"/>
                  <a:alphaOff val="0"/>
                </a:srgbClr>
              </a:solidFill>
              <a:latin typeface="Corbel" panose="020B0503020204020204"/>
              <a:ea typeface="+mn-ea"/>
              <a:cs typeface="+mn-cs"/>
            </a:rPr>
            <a:t>Homework and study</a:t>
          </a:r>
          <a:endParaRPr lang="en-US" sz="1700" kern="1200">
            <a:solidFill>
              <a:srgbClr val="000000">
                <a:hueOff val="0"/>
                <a:satOff val="0"/>
                <a:lumOff val="0"/>
                <a:alphaOff val="0"/>
              </a:srgbClr>
            </a:solidFill>
            <a:latin typeface="Corbel" panose="020B0503020204020204"/>
            <a:ea typeface="+mn-ea"/>
            <a:cs typeface="+mn-cs"/>
          </a:endParaRPr>
        </a:p>
      </dsp:txBody>
      <dsp:txXfrm>
        <a:off x="1853263" y="1319544"/>
        <a:ext cx="1575000" cy="630000"/>
      </dsp:txXfrm>
    </dsp:sp>
    <dsp:sp modelId="{65DCC748-C8DF-4516-99B4-B0248B17EE57}">
      <dsp:nvSpPr>
        <dsp:cNvPr id="0" name=""/>
        <dsp:cNvSpPr/>
      </dsp:nvSpPr>
      <dsp:spPr>
        <a:xfrm>
          <a:off x="4137013" y="353224"/>
          <a:ext cx="708750" cy="708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713C85-FE8C-4F86-9CA7-55E5358D2F12}">
      <dsp:nvSpPr>
        <dsp:cNvPr id="0" name=""/>
        <dsp:cNvSpPr/>
      </dsp:nvSpPr>
      <dsp:spPr>
        <a:xfrm>
          <a:off x="3703888" y="1319544"/>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IE" sz="1700" kern="1200">
              <a:solidFill>
                <a:srgbClr val="000000">
                  <a:hueOff val="0"/>
                  <a:satOff val="0"/>
                  <a:lumOff val="0"/>
                  <a:alphaOff val="0"/>
                </a:srgbClr>
              </a:solidFill>
              <a:latin typeface="Corbel" panose="020B0503020204020204"/>
              <a:ea typeface="+mn-ea"/>
              <a:cs typeface="+mn-cs"/>
            </a:rPr>
            <a:t>Attendance  &amp; punctuality, cars </a:t>
          </a:r>
          <a:endParaRPr lang="en-US" sz="1700" kern="1200">
            <a:solidFill>
              <a:srgbClr val="000000">
                <a:hueOff val="0"/>
                <a:satOff val="0"/>
                <a:lumOff val="0"/>
                <a:alphaOff val="0"/>
              </a:srgbClr>
            </a:solidFill>
            <a:latin typeface="Corbel" panose="020B0503020204020204"/>
            <a:ea typeface="+mn-ea"/>
            <a:cs typeface="+mn-cs"/>
          </a:endParaRPr>
        </a:p>
      </dsp:txBody>
      <dsp:txXfrm>
        <a:off x="3703888" y="1319544"/>
        <a:ext cx="1575000" cy="630000"/>
      </dsp:txXfrm>
    </dsp:sp>
    <dsp:sp modelId="{8E725034-2EA7-42BB-97F3-DAEEFAD62BF8}">
      <dsp:nvSpPr>
        <dsp:cNvPr id="0" name=""/>
        <dsp:cNvSpPr/>
      </dsp:nvSpPr>
      <dsp:spPr>
        <a:xfrm>
          <a:off x="5987638" y="353224"/>
          <a:ext cx="708750" cy="7087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99CE4C-55A4-4C68-9AE4-C0D8AA863A31}">
      <dsp:nvSpPr>
        <dsp:cNvPr id="0" name=""/>
        <dsp:cNvSpPr/>
      </dsp:nvSpPr>
      <dsp:spPr>
        <a:xfrm>
          <a:off x="5554513" y="1319544"/>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IE" sz="1700" kern="1200">
              <a:solidFill>
                <a:srgbClr val="000000">
                  <a:hueOff val="0"/>
                  <a:satOff val="0"/>
                  <a:lumOff val="0"/>
                  <a:alphaOff val="0"/>
                </a:srgbClr>
              </a:solidFill>
              <a:latin typeface="Corbel" panose="020B0503020204020204"/>
              <a:ea typeface="+mn-ea"/>
              <a:cs typeface="+mn-cs"/>
            </a:rPr>
            <a:t>Subject projects</a:t>
          </a:r>
          <a:endParaRPr lang="en-US" sz="1700" kern="1200">
            <a:solidFill>
              <a:srgbClr val="000000">
                <a:hueOff val="0"/>
                <a:satOff val="0"/>
                <a:lumOff val="0"/>
                <a:alphaOff val="0"/>
              </a:srgbClr>
            </a:solidFill>
            <a:latin typeface="Corbel" panose="020B0503020204020204"/>
            <a:ea typeface="+mn-ea"/>
            <a:cs typeface="+mn-cs"/>
          </a:endParaRPr>
        </a:p>
      </dsp:txBody>
      <dsp:txXfrm>
        <a:off x="5554513" y="1319544"/>
        <a:ext cx="1575000" cy="630000"/>
      </dsp:txXfrm>
    </dsp:sp>
    <dsp:sp modelId="{011701ED-0ACC-48CB-ADF2-1345E8E21609}">
      <dsp:nvSpPr>
        <dsp:cNvPr id="0" name=""/>
        <dsp:cNvSpPr/>
      </dsp:nvSpPr>
      <dsp:spPr>
        <a:xfrm>
          <a:off x="1361075" y="2343294"/>
          <a:ext cx="708750" cy="708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305A0C-AFEC-47C7-A196-EB4BDD642A73}">
      <dsp:nvSpPr>
        <dsp:cNvPr id="0" name=""/>
        <dsp:cNvSpPr/>
      </dsp:nvSpPr>
      <dsp:spPr>
        <a:xfrm>
          <a:off x="927950" y="3309614"/>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IE" sz="1700" kern="1200">
              <a:solidFill>
                <a:srgbClr val="000000">
                  <a:hueOff val="0"/>
                  <a:satOff val="0"/>
                  <a:lumOff val="0"/>
                  <a:alphaOff val="0"/>
                </a:srgbClr>
              </a:solidFill>
              <a:latin typeface="Corbel" panose="020B0503020204020204"/>
              <a:ea typeface="+mn-ea"/>
              <a:cs typeface="+mn-cs"/>
            </a:rPr>
            <a:t>Uniform</a:t>
          </a:r>
          <a:endParaRPr lang="en-US" sz="1700" kern="1200">
            <a:solidFill>
              <a:srgbClr val="000000">
                <a:hueOff val="0"/>
                <a:satOff val="0"/>
                <a:lumOff val="0"/>
                <a:alphaOff val="0"/>
              </a:srgbClr>
            </a:solidFill>
            <a:latin typeface="Corbel" panose="020B0503020204020204"/>
            <a:ea typeface="+mn-ea"/>
            <a:cs typeface="+mn-cs"/>
          </a:endParaRPr>
        </a:p>
      </dsp:txBody>
      <dsp:txXfrm>
        <a:off x="927950" y="3309614"/>
        <a:ext cx="1575000" cy="630000"/>
      </dsp:txXfrm>
    </dsp:sp>
    <dsp:sp modelId="{164EA903-22FA-4B8C-BD87-AA066D327F29}">
      <dsp:nvSpPr>
        <dsp:cNvPr id="0" name=""/>
        <dsp:cNvSpPr/>
      </dsp:nvSpPr>
      <dsp:spPr>
        <a:xfrm>
          <a:off x="3211701" y="2343294"/>
          <a:ext cx="708750" cy="7087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D17C7-7F2C-45C7-89EF-6568E1825C95}">
      <dsp:nvSpPr>
        <dsp:cNvPr id="0" name=""/>
        <dsp:cNvSpPr/>
      </dsp:nvSpPr>
      <dsp:spPr>
        <a:xfrm>
          <a:off x="2778576" y="3309614"/>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IE" sz="1700" kern="1200">
              <a:solidFill>
                <a:srgbClr val="000000">
                  <a:hueOff val="0"/>
                  <a:satOff val="0"/>
                  <a:lumOff val="0"/>
                  <a:alphaOff val="0"/>
                </a:srgbClr>
              </a:solidFill>
              <a:latin typeface="Corbel" panose="020B0503020204020204"/>
              <a:ea typeface="+mn-ea"/>
              <a:cs typeface="+mn-cs"/>
            </a:rPr>
            <a:t>Phones</a:t>
          </a:r>
          <a:endParaRPr lang="en-US" sz="1700" kern="1200">
            <a:solidFill>
              <a:srgbClr val="000000">
                <a:hueOff val="0"/>
                <a:satOff val="0"/>
                <a:lumOff val="0"/>
                <a:alphaOff val="0"/>
              </a:srgbClr>
            </a:solidFill>
            <a:latin typeface="Corbel" panose="020B0503020204020204"/>
            <a:ea typeface="+mn-ea"/>
            <a:cs typeface="+mn-cs"/>
          </a:endParaRPr>
        </a:p>
      </dsp:txBody>
      <dsp:txXfrm>
        <a:off x="2778576" y="3309614"/>
        <a:ext cx="1575000" cy="630000"/>
      </dsp:txXfrm>
    </dsp:sp>
    <dsp:sp modelId="{D70ADE0E-3DF8-4561-9614-299A0964A875}">
      <dsp:nvSpPr>
        <dsp:cNvPr id="0" name=""/>
        <dsp:cNvSpPr/>
      </dsp:nvSpPr>
      <dsp:spPr>
        <a:xfrm>
          <a:off x="5062325" y="2343294"/>
          <a:ext cx="708750" cy="70875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3E613C-6317-45C3-B250-DB80589BF2A6}">
      <dsp:nvSpPr>
        <dsp:cNvPr id="0" name=""/>
        <dsp:cNvSpPr/>
      </dsp:nvSpPr>
      <dsp:spPr>
        <a:xfrm>
          <a:off x="4629200" y="3309614"/>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IE" sz="1700" kern="1200">
              <a:solidFill>
                <a:srgbClr val="000000">
                  <a:hueOff val="0"/>
                  <a:satOff val="0"/>
                  <a:lumOff val="0"/>
                  <a:alphaOff val="0"/>
                </a:srgbClr>
              </a:solidFill>
              <a:latin typeface="Corbel" panose="020B0503020204020204"/>
              <a:ea typeface="+mn-ea"/>
              <a:cs typeface="+mn-cs"/>
            </a:rPr>
            <a:t>Questions &amp; Answers</a:t>
          </a:r>
          <a:endParaRPr lang="en-US" sz="1700" kern="1200">
            <a:solidFill>
              <a:srgbClr val="000000">
                <a:hueOff val="0"/>
                <a:satOff val="0"/>
                <a:lumOff val="0"/>
                <a:alphaOff val="0"/>
              </a:srgbClr>
            </a:solidFill>
            <a:latin typeface="Corbel" panose="020B0503020204020204"/>
            <a:ea typeface="+mn-ea"/>
            <a:cs typeface="+mn-cs"/>
          </a:endParaRPr>
        </a:p>
      </dsp:txBody>
      <dsp:txXfrm>
        <a:off x="4629200" y="3309614"/>
        <a:ext cx="1575000" cy="63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D9B78-B0A4-4748-9583-4B8E0546ECE0}" type="datetimeFigureOut">
              <a:rPr lang="en-IE" smtClean="0"/>
              <a:t>25/09/2024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9EAA-33A1-49CC-90D7-96B7821144C2}" type="slidenum">
              <a:rPr lang="en-IE" smtClean="0"/>
              <a:t>‹#›</a:t>
            </a:fld>
            <a:endParaRPr lang="en-IE"/>
          </a:p>
        </p:txBody>
      </p:sp>
    </p:spTree>
    <p:extLst>
      <p:ext uri="{BB962C8B-B14F-4D97-AF65-F5344CB8AC3E}">
        <p14:creationId xmlns:p14="http://schemas.microsoft.com/office/powerpoint/2010/main" val="7909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0219"/>
            <a:ext cx="9144000" cy="2183131"/>
          </a:xfrm>
        </p:spPr>
        <p:txBody>
          <a:bodyPr anchor="b"/>
          <a:lstStyle>
            <a:lvl1pPr algn="ctr">
              <a:defRPr sz="6000"/>
            </a:lvl1pPr>
          </a:lstStyle>
          <a:p>
            <a:r>
              <a:rPr lang="en-US"/>
              <a:t>Click to edit Master title style</a:t>
            </a:r>
            <a:endParaRPr lang="en-IE" dirty="0"/>
          </a:p>
        </p:txBody>
      </p:sp>
      <p:sp>
        <p:nvSpPr>
          <p:cNvPr id="3" name="Subtitle 2"/>
          <p:cNvSpPr>
            <a:spLocks noGrp="1"/>
          </p:cNvSpPr>
          <p:nvPr>
            <p:ph type="subTitle" idx="1"/>
          </p:nvPr>
        </p:nvSpPr>
        <p:spPr>
          <a:xfrm>
            <a:off x="1524000" y="4114800"/>
            <a:ext cx="9144000" cy="1143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4" name="Date Placeholder 3"/>
          <p:cNvSpPr>
            <a:spLocks noGrp="1"/>
          </p:cNvSpPr>
          <p:nvPr>
            <p:ph type="dt" sz="half" idx="10"/>
          </p:nvPr>
        </p:nvSpPr>
        <p:spPr/>
        <p:txBody>
          <a:bodyPr/>
          <a:lstStyle/>
          <a:p>
            <a:fld id="{CEFAE976-93F1-4D94-BDCA-EA3674B2B8B7}" type="datetimeFigureOut">
              <a:rPr lang="en-IE" smtClean="0"/>
              <a:t>25/09/2024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58700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4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43680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9263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3172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470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3315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82760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72163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337560"/>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61765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194560"/>
          </a:xfrm>
        </p:spPr>
        <p:txBody>
          <a:bodyPr anchor="b">
            <a:normAutofit/>
          </a:bodyPr>
          <a:lstStyle>
            <a:lvl1pPr>
              <a:defRPr sz="2800" b="0"/>
            </a:lvl1pPr>
          </a:lstStyle>
          <a:p>
            <a:r>
              <a:rPr lang="en-US" dirty="0"/>
              <a:t>Click to edit Master title style</a:t>
            </a:r>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6032" y="3340602"/>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9" name="Footer Placeholder 8"/>
          <p:cNvSpPr>
            <a:spLocks noGrp="1"/>
          </p:cNvSpPr>
          <p:nvPr>
            <p:ph type="ftr" sz="quarter" idx="11"/>
          </p:nvPr>
        </p:nvSpPr>
        <p:spPr>
          <a:xfrm>
            <a:off x="3499102" y="6356352"/>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29838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1975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170" y="365125"/>
            <a:ext cx="8850630" cy="629285"/>
          </a:xfrm>
        </p:spPr>
        <p:txBody>
          <a:bodyPr/>
          <a:lstStyle>
            <a:lvl1pPr>
              <a:defRPr>
                <a:solidFill>
                  <a:schemeClr val="bg1"/>
                </a:solidFill>
              </a:defRPr>
            </a:lvl1p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25/09/2024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78687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126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0221"/>
            <a:ext cx="9144000" cy="2183131"/>
          </a:xfrm>
        </p:spPr>
        <p:txBody>
          <a:bodyPr anchor="b"/>
          <a:lstStyle>
            <a:lvl1pPr algn="ctr">
              <a:defRPr sz="4500"/>
            </a:lvl1pPr>
          </a:lstStyle>
          <a:p>
            <a:r>
              <a:rPr lang="en-US"/>
              <a:t>Click to edit Master title style</a:t>
            </a:r>
            <a:endParaRPr lang="en-IE"/>
          </a:p>
        </p:txBody>
      </p:sp>
      <p:sp>
        <p:nvSpPr>
          <p:cNvPr id="3" name="Subtitle 2"/>
          <p:cNvSpPr>
            <a:spLocks noGrp="1"/>
          </p:cNvSpPr>
          <p:nvPr>
            <p:ph type="subTitle" idx="1"/>
          </p:nvPr>
        </p:nvSpPr>
        <p:spPr>
          <a:xfrm>
            <a:off x="1524000" y="4114800"/>
            <a:ext cx="9144000" cy="11430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25/09/2024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001613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170" y="365127"/>
            <a:ext cx="8850631"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25/09/2024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465295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IE"/>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AE976-93F1-4D94-BDCA-EA3674B2B8B7}" type="datetimeFigureOut">
              <a:rPr lang="en-IE" smtClean="0"/>
              <a:t>25/09/2024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280062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0309" y="365127"/>
            <a:ext cx="8873491"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EFAE976-93F1-4D94-BDCA-EA3674B2B8B7}" type="datetimeFigureOut">
              <a:rPr lang="en-IE" smtClean="0"/>
              <a:t>25/09/2024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094758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66009" y="365127"/>
            <a:ext cx="8989379" cy="617855"/>
          </a:xfrm>
        </p:spPr>
        <p:txBody>
          <a:bodyPr/>
          <a:lstStyle>
            <a:lvl1pPr>
              <a:defRPr>
                <a:solidFill>
                  <a:schemeClr val="bg1"/>
                </a:solidFill>
              </a:defRPr>
            </a:lvl1pPr>
          </a:lstStyle>
          <a:p>
            <a:r>
              <a:rPr lang="en-US"/>
              <a:t>Click to edit Master title style</a:t>
            </a:r>
            <a:endParaRPr lang="en-IE"/>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EFAE976-93F1-4D94-BDCA-EA3674B2B8B7}" type="datetimeFigureOut">
              <a:rPr lang="en-IE" smtClean="0"/>
              <a:t>25/09/2024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012088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4589" y="365127"/>
            <a:ext cx="8919211" cy="629285"/>
          </a:xfrm>
        </p:spPr>
        <p:txBody>
          <a:bodyPr/>
          <a:lstStyle>
            <a:lvl1pPr>
              <a:defRPr>
                <a:solidFill>
                  <a:schemeClr val="bg1"/>
                </a:solidFill>
              </a:defRPr>
            </a:lvl1pPr>
          </a:lstStyle>
          <a:p>
            <a:r>
              <a:rPr lang="en-US"/>
              <a:t>Click to edit Master title style</a:t>
            </a:r>
            <a:endParaRPr lang="en-IE"/>
          </a:p>
        </p:txBody>
      </p:sp>
      <p:sp>
        <p:nvSpPr>
          <p:cNvPr id="3" name="Date Placeholder 2"/>
          <p:cNvSpPr>
            <a:spLocks noGrp="1"/>
          </p:cNvSpPr>
          <p:nvPr>
            <p:ph type="dt" sz="half" idx="10"/>
          </p:nvPr>
        </p:nvSpPr>
        <p:spPr/>
        <p:txBody>
          <a:bodyPr/>
          <a:lstStyle/>
          <a:p>
            <a:fld id="{CEFAE976-93F1-4D94-BDCA-EA3674B2B8B7}" type="datetimeFigureOut">
              <a:rPr lang="en-IE" smtClean="0"/>
              <a:t>25/09/2024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1028799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E976-93F1-4D94-BDCA-EA3674B2B8B7}" type="datetimeFigureOut">
              <a:rPr lang="en-IE" smtClean="0"/>
              <a:t>25/09/2024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883800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0180"/>
            <a:ext cx="3932237" cy="1028700"/>
          </a:xfrm>
        </p:spPr>
        <p:txBody>
          <a:bodyPr anchor="b"/>
          <a:lstStyle>
            <a:lvl1pPr>
              <a:defRPr sz="2400"/>
            </a:lvl1pPr>
          </a:lstStyle>
          <a:p>
            <a:r>
              <a:rPr lang="en-US"/>
              <a:t>Click to edit Master title style</a:t>
            </a:r>
            <a:endParaRPr lang="en-IE"/>
          </a:p>
        </p:txBody>
      </p:sp>
      <p:sp>
        <p:nvSpPr>
          <p:cNvPr id="3" name="Content Placeholder 2"/>
          <p:cNvSpPr>
            <a:spLocks noGrp="1"/>
          </p:cNvSpPr>
          <p:nvPr>
            <p:ph idx="1"/>
          </p:nvPr>
        </p:nvSpPr>
        <p:spPr>
          <a:xfrm>
            <a:off x="5183188" y="1440180"/>
            <a:ext cx="6172200" cy="442087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846070"/>
            <a:ext cx="3932237" cy="302291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25/09/2024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952962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600"/>
            <a:ext cx="3932237" cy="1017270"/>
          </a:xfrm>
        </p:spPr>
        <p:txBody>
          <a:bodyPr anchor="b"/>
          <a:lstStyle>
            <a:lvl1pPr>
              <a:defRPr sz="2400"/>
            </a:lvl1pPr>
          </a:lstStyle>
          <a:p>
            <a:r>
              <a:rPr lang="en-US"/>
              <a:t>Click to edit Master title style</a:t>
            </a:r>
            <a:endParaRPr lang="en-IE"/>
          </a:p>
        </p:txBody>
      </p:sp>
      <p:sp>
        <p:nvSpPr>
          <p:cNvPr id="3" name="Picture Placeholder 2"/>
          <p:cNvSpPr>
            <a:spLocks noGrp="1"/>
          </p:cNvSpPr>
          <p:nvPr>
            <p:ph type="pic" idx="1"/>
          </p:nvPr>
        </p:nvSpPr>
        <p:spPr>
          <a:xfrm>
            <a:off x="5183188" y="1371600"/>
            <a:ext cx="6172200" cy="44894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IE"/>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25/09/2024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84106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AE976-93F1-4D94-BDCA-EA3674B2B8B7}" type="datetimeFigureOut">
              <a:rPr lang="en-IE" smtClean="0"/>
              <a:t>25/09/2024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164306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0310" y="365125"/>
            <a:ext cx="8873490" cy="629285"/>
          </a:xfrm>
        </p:spPr>
        <p:txBody>
          <a:bodyPr/>
          <a:lstStyle>
            <a:lvl1pPr>
              <a:defRPr>
                <a:solidFill>
                  <a:schemeClr val="bg1"/>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EFAE976-93F1-4D94-BDCA-EA3674B2B8B7}" type="datetimeFigureOut">
              <a:rPr lang="en-IE" smtClean="0"/>
              <a:t>25/09/2024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81105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66010" y="365125"/>
            <a:ext cx="8989378" cy="617855"/>
          </a:xfrm>
        </p:spPr>
        <p:txBody>
          <a:bodyPr/>
          <a:lstStyle>
            <a:lvl1pPr>
              <a:defRPr>
                <a:solidFill>
                  <a:schemeClr val="bg1"/>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EFAE976-93F1-4D94-BDCA-EA3674B2B8B7}" type="datetimeFigureOut">
              <a:rPr lang="en-IE" smtClean="0"/>
              <a:t>25/09/2024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5275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4590" y="365125"/>
            <a:ext cx="8919210" cy="629285"/>
          </a:xfrm>
        </p:spPr>
        <p:txBody>
          <a:bodyPr/>
          <a:lstStyle>
            <a:lvl1pPr>
              <a:defRPr>
                <a:solidFill>
                  <a:schemeClr val="bg1"/>
                </a:solidFill>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p>
            <a:fld id="{CEFAE976-93F1-4D94-BDCA-EA3674B2B8B7}" type="datetimeFigureOut">
              <a:rPr lang="en-IE" smtClean="0"/>
              <a:t>25/09/2024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24137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E976-93F1-4D94-BDCA-EA3674B2B8B7}" type="datetimeFigureOut">
              <a:rPr lang="en-IE" smtClean="0"/>
              <a:t>25/09/2024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399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0180"/>
            <a:ext cx="3932237" cy="1028700"/>
          </a:xfrm>
        </p:spPr>
        <p:txBody>
          <a:bodyPr anchor="b"/>
          <a:lstStyle>
            <a:lvl1pPr>
              <a:defRPr sz="3200"/>
            </a:lvl1pPr>
          </a:lstStyle>
          <a:p>
            <a:r>
              <a:rPr lang="en-US"/>
              <a:t>Click to edit Master title style</a:t>
            </a:r>
            <a:endParaRPr lang="en-IE" dirty="0"/>
          </a:p>
        </p:txBody>
      </p:sp>
      <p:sp>
        <p:nvSpPr>
          <p:cNvPr id="3" name="Content Placeholder 2"/>
          <p:cNvSpPr>
            <a:spLocks noGrp="1"/>
          </p:cNvSpPr>
          <p:nvPr>
            <p:ph idx="1"/>
          </p:nvPr>
        </p:nvSpPr>
        <p:spPr>
          <a:xfrm>
            <a:off x="5183188" y="1440180"/>
            <a:ext cx="6172200" cy="44208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Text Placeholder 3"/>
          <p:cNvSpPr>
            <a:spLocks noGrp="1"/>
          </p:cNvSpPr>
          <p:nvPr>
            <p:ph type="body" sz="half" idx="2"/>
          </p:nvPr>
        </p:nvSpPr>
        <p:spPr>
          <a:xfrm>
            <a:off x="839788" y="2846070"/>
            <a:ext cx="3932237" cy="30229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25/09/2024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8924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600"/>
            <a:ext cx="3932237" cy="1017270"/>
          </a:xfrm>
        </p:spPr>
        <p:txBody>
          <a:bodyPr anchor="b"/>
          <a:lstStyle>
            <a:lvl1pPr>
              <a:defRPr sz="3200"/>
            </a:lvl1pPr>
          </a:lstStyle>
          <a:p>
            <a:r>
              <a:rPr lang="en-US"/>
              <a:t>Click to edit Master title style</a:t>
            </a:r>
            <a:endParaRPr lang="en-IE" dirty="0"/>
          </a:p>
        </p:txBody>
      </p:sp>
      <p:sp>
        <p:nvSpPr>
          <p:cNvPr id="3" name="Picture Placeholder 2"/>
          <p:cNvSpPr>
            <a:spLocks noGrp="1"/>
          </p:cNvSpPr>
          <p:nvPr>
            <p:ph type="pic" idx="1"/>
          </p:nvPr>
        </p:nvSpPr>
        <p:spPr>
          <a:xfrm>
            <a:off x="5183188" y="1371600"/>
            <a:ext cx="617220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25/09/2024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90432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29285"/>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838200" y="1531620"/>
            <a:ext cx="10515600" cy="46453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AE976-93F1-4D94-BDCA-EA3674B2B8B7}" type="datetimeFigureOut">
              <a:rPr lang="en-IE" smtClean="0"/>
              <a:t>25/09/2024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Borrisokane Community College</a:t>
            </a:r>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A602E-DBE5-41BC-881B-F9876E12D680}" type="slidenum">
              <a:rPr lang="en-IE" smtClean="0"/>
              <a:t>‹#›</a:t>
            </a:fld>
            <a:endParaRPr lang="en-IE"/>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249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9/25/2024</a:t>
            </a:fld>
            <a:endParaRPr lang="en-US" dirty="0"/>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02915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629285"/>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531621"/>
            <a:ext cx="10515600" cy="46453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FAE976-93F1-4D94-BDCA-EA3674B2B8B7}" type="datetimeFigureOut">
              <a:rPr lang="en-IE" smtClean="0"/>
              <a:t>25/09/2024</a:t>
            </a:fld>
            <a:endParaRPr lang="en-IE"/>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solidFill>
              </a:defRPr>
            </a:lvl1pPr>
          </a:lstStyle>
          <a:p>
            <a:r>
              <a:rPr lang="en-US"/>
              <a:t>Borrisokane Community College</a:t>
            </a:r>
            <a:endParaRPr lang="en-IE"/>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A602E-DBE5-41BC-881B-F9876E12D680}" type="slidenum">
              <a:rPr lang="en-IE" smtClean="0"/>
              <a:t>‹#›</a:t>
            </a:fld>
            <a:endParaRPr lang="en-IE"/>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95325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aula.molloy@borrisokanecc.ie" TargetMode="External"/><Relationship Id="rId2" Type="http://schemas.openxmlformats.org/officeDocument/2006/relationships/hyperlink" Target="mailto:info@borrisokanecc.ie" TargetMode="External"/><Relationship Id="rId1" Type="http://schemas.openxmlformats.org/officeDocument/2006/relationships/slideLayout" Target="../slideLayouts/slideLayout2.xml"/><Relationship Id="rId5" Type="http://schemas.openxmlformats.org/officeDocument/2006/relationships/hyperlink" Target="mailto:noel.cronin@borrisokanecc.ie" TargetMode="External"/><Relationship Id="rId4" Type="http://schemas.openxmlformats.org/officeDocument/2006/relationships/hyperlink" Target="mailto:catriona.maher@borrisokanecc.ie"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mailto:info@borrisokanecc.i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forms.office.com/e/v96H0zykjN"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IE"/>
          </a:p>
        </p:txBody>
      </p:sp>
      <p:sp>
        <p:nvSpPr>
          <p:cNvPr id="3" name="Content Placeholder 2"/>
          <p:cNvSpPr>
            <a:spLocks noGrp="1"/>
          </p:cNvSpPr>
          <p:nvPr>
            <p:ph idx="1"/>
          </p:nvPr>
        </p:nvSpPr>
        <p:spPr/>
        <p:txBody>
          <a:bodyPr/>
          <a:lstStyle/>
          <a:p>
            <a:pPr marL="0" indent="0">
              <a:buNone/>
            </a:pPr>
            <a:endParaRPr lang="en-IE" sz="4600" spc="-100" dirty="0">
              <a:solidFill>
                <a:srgbClr val="40BAD2"/>
              </a:solidFill>
              <a:latin typeface="Corbel" panose="020B0503020204020204"/>
              <a:ea typeface="+mj-ea"/>
              <a:cs typeface="+mj-cs"/>
            </a:endParaRPr>
          </a:p>
          <a:p>
            <a:pPr marL="0" indent="0">
              <a:buNone/>
            </a:pPr>
            <a:r>
              <a:rPr lang="en-IE" sz="4600" spc="-100" dirty="0">
                <a:solidFill>
                  <a:srgbClr val="40BAD2"/>
                </a:solidFill>
                <a:latin typeface="Corbel" panose="020B0503020204020204"/>
                <a:ea typeface="+mj-ea"/>
                <a:cs typeface="+mj-cs"/>
              </a:rPr>
              <a:t>	6th Year Parents’ Information Evening</a:t>
            </a:r>
          </a:p>
          <a:p>
            <a:pPr marL="0" indent="0">
              <a:buNone/>
            </a:pPr>
            <a:r>
              <a:rPr lang="en-IE" sz="4600" spc="-100" dirty="0">
                <a:solidFill>
                  <a:srgbClr val="40BAD2"/>
                </a:solidFill>
                <a:latin typeface="Corbel" panose="020B0503020204020204"/>
                <a:ea typeface="+mj-ea"/>
                <a:cs typeface="+mj-cs"/>
              </a:rPr>
              <a:t>	</a:t>
            </a:r>
          </a:p>
          <a:p>
            <a:pPr marL="0" indent="0">
              <a:buNone/>
            </a:pPr>
            <a:r>
              <a:rPr lang="en-IE" sz="4600" spc="-100" dirty="0">
                <a:solidFill>
                  <a:srgbClr val="40BAD2"/>
                </a:solidFill>
                <a:latin typeface="Corbel" panose="020B0503020204020204"/>
                <a:ea typeface="+mj-ea"/>
                <a:cs typeface="+mj-cs"/>
              </a:rPr>
              <a:t>	25</a:t>
            </a:r>
            <a:r>
              <a:rPr lang="en-IE" sz="4600" spc="-100" baseline="30000" dirty="0">
                <a:solidFill>
                  <a:srgbClr val="40BAD2"/>
                </a:solidFill>
                <a:latin typeface="Corbel" panose="020B0503020204020204"/>
                <a:ea typeface="+mj-ea"/>
                <a:cs typeface="+mj-cs"/>
              </a:rPr>
              <a:t>th</a:t>
            </a:r>
            <a:r>
              <a:rPr lang="en-IE" sz="4600" spc="-100" dirty="0">
                <a:solidFill>
                  <a:srgbClr val="40BAD2"/>
                </a:solidFill>
                <a:latin typeface="Corbel" panose="020B0503020204020204"/>
                <a:ea typeface="+mj-ea"/>
                <a:cs typeface="+mj-cs"/>
              </a:rPr>
              <a:t> September 2024</a:t>
            </a:r>
          </a:p>
        </p:txBody>
      </p:sp>
    </p:spTree>
    <p:extLst>
      <p:ext uri="{BB962C8B-B14F-4D97-AF65-F5344CB8AC3E}">
        <p14:creationId xmlns:p14="http://schemas.microsoft.com/office/powerpoint/2010/main" val="347228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E36F-E1A8-2B73-A6C0-FC97F87829E6}"/>
              </a:ext>
            </a:extLst>
          </p:cNvPr>
          <p:cNvSpPr>
            <a:spLocks noGrp="1"/>
          </p:cNvSpPr>
          <p:nvPr>
            <p:ph type="title"/>
          </p:nvPr>
        </p:nvSpPr>
        <p:spPr>
          <a:xfrm>
            <a:off x="586478" y="1683756"/>
            <a:ext cx="3115265" cy="2396359"/>
          </a:xfrm>
        </p:spPr>
        <p:txBody>
          <a:bodyPr anchor="b">
            <a:normAutofit/>
          </a:bodyPr>
          <a:lstStyle/>
          <a:p>
            <a:pPr algn="r"/>
            <a:r>
              <a:rPr lang="en-US" sz="4000" dirty="0">
                <a:solidFill>
                  <a:schemeClr val="tx1"/>
                </a:solidFill>
                <a:cs typeface="Calibri Light"/>
              </a:rPr>
              <a:t>Reminders</a:t>
            </a:r>
            <a:endParaRPr lang="en-US" sz="4000" dirty="0">
              <a:solidFill>
                <a:schemeClr val="tx1"/>
              </a:solidFill>
            </a:endParaRPr>
          </a:p>
        </p:txBody>
      </p:sp>
      <p:graphicFrame>
        <p:nvGraphicFramePr>
          <p:cNvPr id="5" name="Content Placeholder 2">
            <a:extLst>
              <a:ext uri="{FF2B5EF4-FFF2-40B4-BE49-F238E27FC236}">
                <a16:creationId xmlns:a16="http://schemas.microsoft.com/office/drawing/2014/main" id="{34C82562-271C-4F52-45AA-5C0157A602ED}"/>
              </a:ext>
            </a:extLst>
          </p:cNvPr>
          <p:cNvGraphicFramePr>
            <a:graphicFrameLocks noGrp="1"/>
          </p:cNvGraphicFramePr>
          <p:nvPr>
            <p:ph idx="1"/>
            <p:extLst>
              <p:ext uri="{D42A27DB-BD31-4B8C-83A1-F6EECF244321}">
                <p14:modId xmlns:p14="http://schemas.microsoft.com/office/powerpoint/2010/main" val="1750165736"/>
              </p:ext>
            </p:extLst>
          </p:nvPr>
        </p:nvGraphicFramePr>
        <p:xfrm>
          <a:off x="4938689" y="1278397"/>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54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1F38-7921-F407-FBB3-392DCE0532CB}"/>
              </a:ext>
            </a:extLst>
          </p:cNvPr>
          <p:cNvSpPr>
            <a:spLocks noGrp="1"/>
          </p:cNvSpPr>
          <p:nvPr>
            <p:ph type="title"/>
          </p:nvPr>
        </p:nvSpPr>
        <p:spPr>
          <a:xfrm>
            <a:off x="686834" y="1153572"/>
            <a:ext cx="3200400" cy="4461163"/>
          </a:xfrm>
        </p:spPr>
        <p:txBody>
          <a:bodyPr>
            <a:normAutofit/>
          </a:bodyPr>
          <a:lstStyle/>
          <a:p>
            <a:r>
              <a:rPr lang="en-US" dirty="0">
                <a:solidFill>
                  <a:schemeClr val="tx1"/>
                </a:solidFill>
                <a:cs typeface="Calibri Light"/>
              </a:rPr>
              <a:t>Dates of upcoming LCA Events</a:t>
            </a:r>
            <a:endParaRPr lang="en-US" dirty="0">
              <a:solidFill>
                <a:schemeClr val="tx1"/>
              </a:solidFill>
            </a:endParaRPr>
          </a:p>
        </p:txBody>
      </p:sp>
      <p:sp>
        <p:nvSpPr>
          <p:cNvPr id="3" name="Content Placeholder 2">
            <a:extLst>
              <a:ext uri="{FF2B5EF4-FFF2-40B4-BE49-F238E27FC236}">
                <a16:creationId xmlns:a16="http://schemas.microsoft.com/office/drawing/2014/main" id="{FECFC4FC-E929-5A00-CEE1-534F227EFB0B}"/>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dirty="0">
                <a:cs typeface="Calibri"/>
              </a:rPr>
              <a:t>Thursday Sept 26th- Trip to UL Activity Centre- WAY2PAY 20 Euros contribution</a:t>
            </a:r>
          </a:p>
          <a:p>
            <a:pPr marL="0" indent="0">
              <a:buNone/>
            </a:pPr>
            <a:endParaRPr lang="en-US" dirty="0">
              <a:cs typeface="Calibri"/>
            </a:endParaRPr>
          </a:p>
          <a:p>
            <a:endParaRPr lang="en-US" dirty="0">
              <a:cs typeface="Calibri"/>
            </a:endParaRPr>
          </a:p>
          <a:p>
            <a:pPr marL="0" indent="0">
              <a:buNone/>
            </a:pPr>
            <a:r>
              <a:rPr lang="en-US" dirty="0">
                <a:cs typeface="Calibri"/>
              </a:rPr>
              <a:t>All trips are linked to a course and help students to apply their classroom learning in  real -life setting</a:t>
            </a:r>
          </a:p>
        </p:txBody>
      </p:sp>
    </p:spTree>
    <p:extLst>
      <p:ext uri="{BB962C8B-B14F-4D97-AF65-F5344CB8AC3E}">
        <p14:creationId xmlns:p14="http://schemas.microsoft.com/office/powerpoint/2010/main" val="223769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524000" y="1871330"/>
            <a:ext cx="9144000" cy="4508204"/>
          </a:xfrm>
        </p:spPr>
        <p:txBody>
          <a:bodyPr/>
          <a:lstStyle/>
          <a:p>
            <a:endParaRPr lang="en-IE" dirty="0"/>
          </a:p>
        </p:txBody>
      </p:sp>
      <p:graphicFrame>
        <p:nvGraphicFramePr>
          <p:cNvPr id="4" name="Content Placeholder 2">
            <a:extLst>
              <a:ext uri="{FF2B5EF4-FFF2-40B4-BE49-F238E27FC236}">
                <a16:creationId xmlns:a16="http://schemas.microsoft.com/office/drawing/2014/main" id="{F299DB7E-E1A7-4D9C-9566-BEC385F8DAB3}"/>
              </a:ext>
            </a:extLst>
          </p:cNvPr>
          <p:cNvGraphicFramePr>
            <a:graphicFrameLocks/>
          </p:cNvGraphicFramePr>
          <p:nvPr>
            <p:extLst>
              <p:ext uri="{D42A27DB-BD31-4B8C-83A1-F6EECF244321}">
                <p14:modId xmlns:p14="http://schemas.microsoft.com/office/powerpoint/2010/main" val="1793399394"/>
              </p:ext>
            </p:extLst>
          </p:nvPr>
        </p:nvGraphicFramePr>
        <p:xfrm>
          <a:off x="2819922" y="1679943"/>
          <a:ext cx="7132152" cy="4292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03C154E-A5F7-CBAF-00D4-B3739077CA00}"/>
              </a:ext>
            </a:extLst>
          </p:cNvPr>
          <p:cNvSpPr txBox="1"/>
          <p:nvPr/>
        </p:nvSpPr>
        <p:spPr>
          <a:xfrm>
            <a:off x="2862943" y="478466"/>
            <a:ext cx="6096000" cy="584775"/>
          </a:xfrm>
          <a:prstGeom prst="rect">
            <a:avLst/>
          </a:prstGeom>
          <a:noFill/>
        </p:spPr>
        <p:txBody>
          <a:bodyPr wrap="square">
            <a:spAutoFit/>
          </a:bodyPr>
          <a:lstStyle/>
          <a:p>
            <a:r>
              <a:rPr lang="en-US" sz="3200" dirty="0">
                <a:solidFill>
                  <a:schemeClr val="bg1"/>
                </a:solidFill>
                <a:cs typeface="Calibri Light"/>
              </a:rPr>
              <a:t>Year Head – </a:t>
            </a:r>
            <a:r>
              <a:rPr lang="en-US" sz="3200" dirty="0" err="1">
                <a:solidFill>
                  <a:schemeClr val="bg1"/>
                </a:solidFill>
                <a:cs typeface="Calibri Light"/>
              </a:rPr>
              <a:t>Mr</a:t>
            </a:r>
            <a:r>
              <a:rPr lang="en-US" sz="3200" dirty="0">
                <a:solidFill>
                  <a:schemeClr val="bg1"/>
                </a:solidFill>
                <a:cs typeface="Calibri Light"/>
              </a:rPr>
              <a:t> Cronin</a:t>
            </a:r>
            <a:endParaRPr lang="en-IE" sz="3200" dirty="0">
              <a:solidFill>
                <a:schemeClr val="bg1"/>
              </a:solidFill>
            </a:endParaRPr>
          </a:p>
        </p:txBody>
      </p:sp>
    </p:spTree>
    <p:extLst>
      <p:ext uri="{BB962C8B-B14F-4D97-AF65-F5344CB8AC3E}">
        <p14:creationId xmlns:p14="http://schemas.microsoft.com/office/powerpoint/2010/main" val="137942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School Uniform</a:t>
            </a:r>
          </a:p>
        </p:txBody>
      </p:sp>
      <p:sp>
        <p:nvSpPr>
          <p:cNvPr id="3" name="Content Placeholder 2"/>
          <p:cNvSpPr>
            <a:spLocks noGrp="1"/>
          </p:cNvSpPr>
          <p:nvPr>
            <p:ph idx="1"/>
          </p:nvPr>
        </p:nvSpPr>
        <p:spPr/>
        <p:txBody>
          <a:bodyPr/>
          <a:lstStyle/>
          <a:p>
            <a:pPr marL="182880" lvl="0" indent="-182880">
              <a:spcBef>
                <a:spcPts val="1200"/>
              </a:spcBef>
              <a:buClr>
                <a:srgbClr val="40BAD2"/>
              </a:buClr>
              <a:buFont typeface="Wingdings 2" pitchFamily="18" charset="2"/>
              <a:buChar char=""/>
            </a:pPr>
            <a:endParaRPr lang="en-IE" sz="1900" dirty="0">
              <a:solidFill>
                <a:srgbClr val="000000">
                  <a:lumMod val="65000"/>
                  <a:lumOff val="35000"/>
                </a:srgbClr>
              </a:solidFill>
              <a:latin typeface="Corbel" panose="020B0503020204020204"/>
            </a:endParaRPr>
          </a:p>
          <a:p>
            <a:pPr>
              <a:spcBef>
                <a:spcPts val="1200"/>
              </a:spcBef>
              <a:buClr>
                <a:srgbClr val="40BAD2"/>
              </a:buClr>
            </a:pPr>
            <a:r>
              <a:rPr lang="en-IE" sz="2400" dirty="0">
                <a:solidFill>
                  <a:srgbClr val="000000">
                    <a:lumMod val="65000"/>
                    <a:lumOff val="35000"/>
                  </a:srgbClr>
                </a:solidFill>
                <a:latin typeface="Corbel" panose="020B0503020204020204"/>
              </a:rPr>
              <a:t>Full School Uniform every day.</a:t>
            </a:r>
          </a:p>
          <a:p>
            <a:pPr marL="182880" lvl="0" indent="-182880">
              <a:spcBef>
                <a:spcPts val="1200"/>
              </a:spcBef>
              <a:buClr>
                <a:srgbClr val="40BAD2"/>
              </a:buClr>
              <a:buFont typeface="Wingdings 2" pitchFamily="18" charset="2"/>
              <a:buChar char=""/>
            </a:pPr>
            <a:r>
              <a:rPr lang="en-IE" sz="2400" dirty="0">
                <a:solidFill>
                  <a:srgbClr val="000000">
                    <a:lumMod val="65000"/>
                    <a:lumOff val="35000"/>
                  </a:srgbClr>
                </a:solidFill>
                <a:latin typeface="Corbel" panose="020B0503020204020204"/>
              </a:rPr>
              <a:t>Full PE Uniform on PE day.</a:t>
            </a:r>
          </a:p>
          <a:p>
            <a:pPr marL="182880" lvl="0" indent="-182880">
              <a:spcBef>
                <a:spcPts val="1200"/>
              </a:spcBef>
              <a:buClr>
                <a:srgbClr val="40BAD2"/>
              </a:buClr>
            </a:pPr>
            <a:r>
              <a:rPr lang="en-IE" sz="2400" dirty="0">
                <a:solidFill>
                  <a:srgbClr val="000000">
                    <a:lumMod val="65000"/>
                    <a:lumOff val="35000"/>
                  </a:srgbClr>
                </a:solidFill>
                <a:latin typeface="Corbel" panose="020B0503020204020204"/>
              </a:rPr>
              <a:t>If students do not have PE uniform they must wear regular uniform and change into PE gear using dressing rooms and change back after PE class.</a:t>
            </a:r>
          </a:p>
          <a:p>
            <a:pPr marL="182880" lvl="0" indent="-182880">
              <a:spcBef>
                <a:spcPts val="1200"/>
              </a:spcBef>
              <a:buClr>
                <a:srgbClr val="40BAD2"/>
              </a:buClr>
            </a:pPr>
            <a:r>
              <a:rPr lang="en-IE" sz="2400" dirty="0">
                <a:solidFill>
                  <a:srgbClr val="000000">
                    <a:lumMod val="65000"/>
                    <a:lumOff val="35000"/>
                  </a:srgbClr>
                </a:solidFill>
                <a:latin typeface="Corbel" panose="020B0503020204020204"/>
              </a:rPr>
              <a:t>School Jacket – Navy school jacket with the school crest is permitted in school</a:t>
            </a:r>
          </a:p>
          <a:p>
            <a:pPr marL="182880" lvl="0" indent="-182880">
              <a:spcBef>
                <a:spcPts val="1200"/>
              </a:spcBef>
              <a:buClr>
                <a:srgbClr val="40BAD2"/>
              </a:buClr>
            </a:pPr>
            <a:endParaRPr lang="en-IE" sz="2400" dirty="0">
              <a:solidFill>
                <a:srgbClr val="000000">
                  <a:lumMod val="65000"/>
                  <a:lumOff val="35000"/>
                </a:srgbClr>
              </a:solidFill>
              <a:latin typeface="Corbel" panose="020B0503020204020204"/>
            </a:endParaRPr>
          </a:p>
          <a:p>
            <a:pPr marL="182880" lvl="0" indent="-182880">
              <a:spcBef>
                <a:spcPts val="1200"/>
              </a:spcBef>
              <a:buClr>
                <a:srgbClr val="40BAD2"/>
              </a:buClr>
            </a:pPr>
            <a:endParaRPr lang="en-IE" dirty="0"/>
          </a:p>
        </p:txBody>
      </p:sp>
    </p:spTree>
    <p:extLst>
      <p:ext uri="{BB962C8B-B14F-4D97-AF65-F5344CB8AC3E}">
        <p14:creationId xmlns:p14="http://schemas.microsoft.com/office/powerpoint/2010/main" val="3621979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Mobile Phones</a:t>
            </a:r>
          </a:p>
        </p:txBody>
      </p:sp>
      <p:sp>
        <p:nvSpPr>
          <p:cNvPr id="3" name="Content Placeholder 2"/>
          <p:cNvSpPr>
            <a:spLocks noGrp="1"/>
          </p:cNvSpPr>
          <p:nvPr>
            <p:ph idx="1"/>
          </p:nvPr>
        </p:nvSpPr>
        <p:spPr/>
        <p:txBody>
          <a:bodyPr vert="horz" lIns="91440" tIns="45720" rIns="91440" bIns="45720" rtlCol="0" anchor="t">
            <a:normAutofit/>
          </a:bodyPr>
          <a:lstStyle/>
          <a:p>
            <a:pPr marL="0" lvl="0" indent="0">
              <a:spcBef>
                <a:spcPts val="1200"/>
              </a:spcBef>
              <a:buClr>
                <a:srgbClr val="40BAD2"/>
              </a:buClr>
              <a:buNone/>
            </a:pPr>
            <a:endParaRPr lang="en-US" sz="2400" dirty="0">
              <a:solidFill>
                <a:srgbClr val="000000"/>
              </a:solidFill>
              <a:latin typeface="Corbel" panose="020B0503020204020204"/>
            </a:endParaRPr>
          </a:p>
          <a:p>
            <a:pPr marL="182880" lvl="0" indent="-182880">
              <a:spcBef>
                <a:spcPts val="1200"/>
              </a:spcBef>
              <a:buClr>
                <a:srgbClr val="40BAD2"/>
              </a:buClr>
              <a:buFont typeface="Wingdings 2" pitchFamily="18" charset="2"/>
              <a:buChar char=""/>
            </a:pPr>
            <a:r>
              <a:rPr lang="en-US" sz="2400" dirty="0">
                <a:solidFill>
                  <a:srgbClr val="000000"/>
                </a:solidFill>
                <a:latin typeface="Corbel" panose="020B0503020204020204"/>
              </a:rPr>
              <a:t>Phones off and in bag once student arrives in school grounds</a:t>
            </a:r>
          </a:p>
          <a:p>
            <a:pPr marL="182880" lvl="0" indent="-182880">
              <a:spcBef>
                <a:spcPts val="1200"/>
              </a:spcBef>
              <a:buClr>
                <a:srgbClr val="40BAD2"/>
              </a:buClr>
              <a:buFont typeface="Wingdings 2" pitchFamily="18" charset="2"/>
              <a:buChar char=""/>
            </a:pPr>
            <a:r>
              <a:rPr lang="en-US" sz="2400" dirty="0">
                <a:solidFill>
                  <a:srgbClr val="000000"/>
                </a:solidFill>
                <a:latin typeface="Corbel" panose="020B0503020204020204"/>
              </a:rPr>
              <a:t>If students are caught using their phones the teacher will take the phone until the end of the school day.</a:t>
            </a:r>
          </a:p>
          <a:p>
            <a:pPr marL="182880" lvl="0" indent="-182880">
              <a:spcBef>
                <a:spcPts val="1200"/>
              </a:spcBef>
              <a:buClr>
                <a:srgbClr val="40BAD2"/>
              </a:buClr>
              <a:buFont typeface="Wingdings 2" pitchFamily="18" charset="2"/>
              <a:buChar char=""/>
            </a:pPr>
            <a:r>
              <a:rPr lang="en-US" sz="2400" dirty="0">
                <a:solidFill>
                  <a:srgbClr val="000000"/>
                </a:solidFill>
                <a:latin typeface="Corbel" panose="020B0503020204020204"/>
              </a:rPr>
              <a:t>Refusal to hand up the phone is a major offence</a:t>
            </a:r>
          </a:p>
          <a:p>
            <a:pPr marL="182880" lvl="0" indent="-182880">
              <a:spcBef>
                <a:spcPts val="1200"/>
              </a:spcBef>
              <a:buClr>
                <a:srgbClr val="40BAD2"/>
              </a:buClr>
              <a:buFont typeface="Wingdings 2" pitchFamily="18" charset="2"/>
              <a:buChar char=""/>
            </a:pPr>
            <a:r>
              <a:rPr lang="en-US" sz="2400" dirty="0">
                <a:solidFill>
                  <a:srgbClr val="000000"/>
                </a:solidFill>
                <a:latin typeface="Corbel" panose="020B0503020204020204"/>
              </a:rPr>
              <a:t>The second offence will result in detention on Fri 2-3 pm</a:t>
            </a:r>
          </a:p>
          <a:p>
            <a:endParaRPr lang="en-IE" sz="2400" dirty="0">
              <a:latin typeface="Corbel" panose="020B0503020204020204" pitchFamily="34" charset="0"/>
            </a:endParaRPr>
          </a:p>
        </p:txBody>
      </p:sp>
    </p:spTree>
    <p:extLst>
      <p:ext uri="{BB962C8B-B14F-4D97-AF65-F5344CB8AC3E}">
        <p14:creationId xmlns:p14="http://schemas.microsoft.com/office/powerpoint/2010/main" val="317136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Cars and Road Safety</a:t>
            </a:r>
          </a:p>
        </p:txBody>
      </p:sp>
      <p:sp>
        <p:nvSpPr>
          <p:cNvPr id="3" name="Content Placeholder 2"/>
          <p:cNvSpPr>
            <a:spLocks noGrp="1"/>
          </p:cNvSpPr>
          <p:nvPr>
            <p:ph idx="1"/>
          </p:nvPr>
        </p:nvSpPr>
        <p:spPr/>
        <p:txBody>
          <a:bodyPr>
            <a:normAutofit/>
          </a:bodyPr>
          <a:lstStyle/>
          <a:p>
            <a:pPr marL="182880" lvl="0" indent="-182880">
              <a:spcBef>
                <a:spcPts val="1200"/>
              </a:spcBef>
              <a:buClr>
                <a:srgbClr val="40BAD2"/>
              </a:buClr>
            </a:pPr>
            <a:r>
              <a:rPr lang="en-IE" sz="2400" dirty="0">
                <a:solidFill>
                  <a:srgbClr val="000000">
                    <a:lumMod val="65000"/>
                    <a:lumOff val="35000"/>
                  </a:srgbClr>
                </a:solidFill>
                <a:latin typeface="Corbel" panose="020B0503020204020204"/>
              </a:rPr>
              <a:t>Students are not permitted to use their cars or to sit in cars during the day.</a:t>
            </a:r>
          </a:p>
          <a:p>
            <a:pPr marL="0" lvl="0" indent="0">
              <a:spcBef>
                <a:spcPts val="1200"/>
              </a:spcBef>
              <a:buClr>
                <a:srgbClr val="40BAD2"/>
              </a:buClr>
              <a:buNone/>
            </a:pPr>
            <a:endParaRPr lang="en-IE" sz="2400" dirty="0">
              <a:solidFill>
                <a:srgbClr val="000000">
                  <a:lumMod val="65000"/>
                  <a:lumOff val="35000"/>
                </a:srgbClr>
              </a:solidFill>
              <a:latin typeface="Corbel" panose="020B0503020204020204"/>
            </a:endParaRPr>
          </a:p>
          <a:p>
            <a:pPr marL="182880" lvl="0" indent="-182880">
              <a:spcBef>
                <a:spcPts val="1200"/>
              </a:spcBef>
              <a:buClr>
                <a:srgbClr val="40BAD2"/>
              </a:buClr>
            </a:pPr>
            <a:r>
              <a:rPr lang="en-IE" sz="2400" dirty="0">
                <a:solidFill>
                  <a:srgbClr val="000000">
                    <a:lumMod val="65000"/>
                    <a:lumOff val="35000"/>
                  </a:srgbClr>
                </a:solidFill>
                <a:latin typeface="Corbel" panose="020B0503020204020204"/>
              </a:rPr>
              <a:t>RSA – Road Safety Education Services  – 8</a:t>
            </a:r>
            <a:r>
              <a:rPr lang="en-IE" sz="2400" baseline="30000" dirty="0">
                <a:solidFill>
                  <a:srgbClr val="000000">
                    <a:lumMod val="65000"/>
                    <a:lumOff val="35000"/>
                  </a:srgbClr>
                </a:solidFill>
                <a:latin typeface="Corbel" panose="020B0503020204020204"/>
              </a:rPr>
              <a:t>th</a:t>
            </a:r>
            <a:r>
              <a:rPr lang="en-IE" sz="2400" dirty="0">
                <a:solidFill>
                  <a:srgbClr val="000000">
                    <a:lumMod val="65000"/>
                    <a:lumOff val="35000"/>
                  </a:srgbClr>
                </a:solidFill>
                <a:latin typeface="Corbel" panose="020B0503020204020204"/>
              </a:rPr>
              <a:t> and 9</a:t>
            </a:r>
            <a:r>
              <a:rPr lang="en-IE" sz="2400" baseline="30000" dirty="0">
                <a:solidFill>
                  <a:srgbClr val="000000">
                    <a:lumMod val="65000"/>
                    <a:lumOff val="35000"/>
                  </a:srgbClr>
                </a:solidFill>
                <a:latin typeface="Corbel" panose="020B0503020204020204"/>
              </a:rPr>
              <a:t>th</a:t>
            </a:r>
            <a:r>
              <a:rPr lang="en-IE" sz="2400" dirty="0">
                <a:solidFill>
                  <a:srgbClr val="000000">
                    <a:lumMod val="65000"/>
                    <a:lumOff val="35000"/>
                  </a:srgbClr>
                </a:solidFill>
                <a:latin typeface="Corbel" panose="020B0503020204020204"/>
              </a:rPr>
              <a:t> October</a:t>
            </a:r>
          </a:p>
          <a:p>
            <a:endParaRPr lang="en-IE" sz="2400" dirty="0">
              <a:latin typeface="Corbel" panose="020B0503020204020204" pitchFamily="34" charset="0"/>
            </a:endParaRPr>
          </a:p>
        </p:txBody>
      </p:sp>
    </p:spTree>
    <p:extLst>
      <p:ext uri="{BB962C8B-B14F-4D97-AF65-F5344CB8AC3E}">
        <p14:creationId xmlns:p14="http://schemas.microsoft.com/office/powerpoint/2010/main" val="27304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sz="2400" dirty="0">
                <a:latin typeface="Corbel" panose="020B0503020204020204" pitchFamily="34" charset="0"/>
              </a:rPr>
              <a:t>If a student is absent, late or signing out early,  please let the school know by using </a:t>
            </a:r>
            <a:r>
              <a:rPr lang="en-IE" sz="2400" dirty="0" err="1">
                <a:latin typeface="Corbel" panose="020B0503020204020204" pitchFamily="34" charset="0"/>
              </a:rPr>
              <a:t>VSware</a:t>
            </a:r>
            <a:r>
              <a:rPr lang="en-IE" sz="2400" dirty="0">
                <a:latin typeface="Corbel" panose="020B0503020204020204" pitchFamily="34" charset="0"/>
              </a:rPr>
              <a:t> or alternatively email the Year Head.</a:t>
            </a:r>
          </a:p>
          <a:p>
            <a:r>
              <a:rPr lang="en-IE" sz="2400" dirty="0">
                <a:latin typeface="Corbel" panose="020B0503020204020204" pitchFamily="34" charset="0"/>
                <a:ea typeface="+mn-lt"/>
                <a:cs typeface="+mn-lt"/>
              </a:rPr>
              <a:t> If possible, catch up through TEAMS when absent</a:t>
            </a:r>
          </a:p>
          <a:p>
            <a:r>
              <a:rPr lang="en-IE" sz="2400" dirty="0">
                <a:latin typeface="Corbel" panose="020B0503020204020204" pitchFamily="34" charset="0"/>
                <a:ea typeface="+mn-lt"/>
                <a:cs typeface="+mn-lt"/>
              </a:rPr>
              <a:t>Students</a:t>
            </a:r>
            <a:r>
              <a:rPr lang="en-IE" sz="2400" dirty="0">
                <a:latin typeface="Corbel" panose="020B0503020204020204" pitchFamily="34" charset="0"/>
              </a:rPr>
              <a:t> under 18 must be collected at the school.</a:t>
            </a:r>
          </a:p>
          <a:p>
            <a:r>
              <a:rPr lang="en-IE" sz="2400" dirty="0">
                <a:latin typeface="Corbel" panose="020B0503020204020204" pitchFamily="34" charset="0"/>
              </a:rPr>
              <a:t>Students over 18 - Please encourage your son/daughter to let you sign the over 18 consent form so that you can continue to provide support and receive updates from the school</a:t>
            </a:r>
          </a:p>
          <a:p>
            <a:r>
              <a:rPr lang="en-IE" sz="2400" dirty="0">
                <a:latin typeface="Corbel" panose="020B0503020204020204" pitchFamily="34" charset="0"/>
              </a:rPr>
              <a:t>Importance of routine, meeting friends, support at school, staying in school until the end of May.</a:t>
            </a:r>
          </a:p>
          <a:p>
            <a:endParaRPr lang="en-IE" dirty="0"/>
          </a:p>
        </p:txBody>
      </p:sp>
      <p:sp>
        <p:nvSpPr>
          <p:cNvPr id="5" name="Title 4">
            <a:extLst>
              <a:ext uri="{FF2B5EF4-FFF2-40B4-BE49-F238E27FC236}">
                <a16:creationId xmlns:a16="http://schemas.microsoft.com/office/drawing/2014/main" id="{E69E45D2-549E-41AA-8B9D-293D94183421}"/>
              </a:ext>
            </a:extLst>
          </p:cNvPr>
          <p:cNvSpPr>
            <a:spLocks noGrp="1"/>
          </p:cNvSpPr>
          <p:nvPr>
            <p:ph type="title"/>
          </p:nvPr>
        </p:nvSpPr>
        <p:spPr/>
        <p:txBody>
          <a:bodyPr>
            <a:normAutofit fontScale="90000"/>
          </a:bodyPr>
          <a:lstStyle/>
          <a:p>
            <a:r>
              <a:rPr lang="en-IE" dirty="0"/>
              <a:t>Importance of good attendance and punctuality</a:t>
            </a:r>
          </a:p>
        </p:txBody>
      </p:sp>
    </p:spTree>
    <p:extLst>
      <p:ext uri="{BB962C8B-B14F-4D97-AF65-F5344CB8AC3E}">
        <p14:creationId xmlns:p14="http://schemas.microsoft.com/office/powerpoint/2010/main" val="2322400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Attendance</a:t>
            </a:r>
          </a:p>
        </p:txBody>
      </p:sp>
      <p:sp>
        <p:nvSpPr>
          <p:cNvPr id="3" name="Content Placeholder 2"/>
          <p:cNvSpPr>
            <a:spLocks noGrp="1"/>
          </p:cNvSpPr>
          <p:nvPr>
            <p:ph idx="1"/>
          </p:nvPr>
        </p:nvSpPr>
        <p:spPr/>
        <p:txBody>
          <a:bodyPr vert="horz" lIns="91440" tIns="45720" rIns="91440" bIns="45720" rtlCol="0" anchor="t">
            <a:normAutofit/>
          </a:bodyPr>
          <a:lstStyle/>
          <a:p>
            <a:pPr marL="182880" lvl="0" indent="-182880">
              <a:spcBef>
                <a:spcPts val="1200"/>
              </a:spcBef>
              <a:buClr>
                <a:srgbClr val="40BAD2"/>
              </a:buClr>
            </a:pPr>
            <a:r>
              <a:rPr lang="en-IE" sz="2400" dirty="0">
                <a:solidFill>
                  <a:srgbClr val="000000"/>
                </a:solidFill>
                <a:latin typeface="Corbel" panose="020B0503020204020204"/>
              </a:rPr>
              <a:t>The majority of learning takes place in school, therefore this is the best place to be.</a:t>
            </a:r>
          </a:p>
          <a:p>
            <a:pPr marL="182880" lvl="0" indent="-182880">
              <a:spcBef>
                <a:spcPts val="1200"/>
              </a:spcBef>
              <a:buClr>
                <a:srgbClr val="40BAD2"/>
              </a:buClr>
            </a:pPr>
            <a:r>
              <a:rPr lang="en-IE" sz="2400" dirty="0">
                <a:solidFill>
                  <a:srgbClr val="000000"/>
                </a:solidFill>
                <a:latin typeface="Corbel" panose="020B0503020204020204"/>
              </a:rPr>
              <a:t>The LCA programme requires 90% attendance in order to gain credits – this should focus students towards achieving a minimum of 90% attendance in order to succeed.  </a:t>
            </a:r>
          </a:p>
          <a:p>
            <a:pPr lvl="0"/>
            <a:endParaRPr lang="en-IE" sz="2400" dirty="0">
              <a:solidFill>
                <a:srgbClr val="000000"/>
              </a:solidFill>
              <a:latin typeface="Corbel" panose="020B0503020204020204" pitchFamily="34" charset="0"/>
            </a:endParaRPr>
          </a:p>
        </p:txBody>
      </p:sp>
    </p:spTree>
    <p:extLst>
      <p:ext uri="{BB962C8B-B14F-4D97-AF65-F5344CB8AC3E}">
        <p14:creationId xmlns:p14="http://schemas.microsoft.com/office/powerpoint/2010/main" val="230033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Managing time well - weekdays</a:t>
            </a:r>
          </a:p>
        </p:txBody>
      </p:sp>
      <p:sp>
        <p:nvSpPr>
          <p:cNvPr id="3" name="Content Placeholder 2"/>
          <p:cNvSpPr>
            <a:spLocks noGrp="1"/>
          </p:cNvSpPr>
          <p:nvPr>
            <p:ph idx="1"/>
          </p:nvPr>
        </p:nvSpPr>
        <p:spPr/>
        <p:txBody>
          <a:bodyPr>
            <a:normAutofit lnSpcReduction="10000"/>
          </a:bodyPr>
          <a:lstStyle/>
          <a:p>
            <a:pPr lvl="0"/>
            <a:r>
              <a:rPr lang="en-IE" sz="2400" dirty="0">
                <a:latin typeface="Corbel" panose="020B0503020204020204" pitchFamily="34" charset="0"/>
              </a:rPr>
              <a:t>Get up on time, eat a good breakfast, arrive to school on time</a:t>
            </a:r>
            <a:endParaRPr lang="en-US" sz="2400" dirty="0">
              <a:latin typeface="Corbel" panose="020B0503020204020204" pitchFamily="34" charset="0"/>
            </a:endParaRPr>
          </a:p>
          <a:p>
            <a:pPr lvl="0"/>
            <a:r>
              <a:rPr lang="en-IE" sz="2400" dirty="0">
                <a:latin typeface="Corbel" panose="020B0503020204020204" pitchFamily="34" charset="0"/>
              </a:rPr>
              <a:t>Get to class on time</a:t>
            </a:r>
            <a:endParaRPr lang="en-US" sz="2400" dirty="0">
              <a:latin typeface="Corbel" panose="020B0503020204020204" pitchFamily="34" charset="0"/>
            </a:endParaRPr>
          </a:p>
          <a:p>
            <a:pPr lvl="0"/>
            <a:r>
              <a:rPr lang="en-IE" sz="2400" dirty="0">
                <a:latin typeface="Corbel" panose="020B0503020204020204" pitchFamily="34" charset="0"/>
              </a:rPr>
              <a:t>Eat a good lunch</a:t>
            </a:r>
            <a:endParaRPr lang="en-US" sz="2400" dirty="0">
              <a:latin typeface="Corbel" panose="020B0503020204020204" pitchFamily="34" charset="0"/>
            </a:endParaRPr>
          </a:p>
          <a:p>
            <a:pPr lvl="0"/>
            <a:r>
              <a:rPr lang="en-IE" sz="2400" dirty="0">
                <a:latin typeface="Corbel" panose="020B0503020204020204" pitchFamily="34" charset="0"/>
              </a:rPr>
              <a:t>In evenings, have a quiet place to study- try to avail of after school study</a:t>
            </a:r>
            <a:endParaRPr lang="en-US" sz="2400" dirty="0">
              <a:latin typeface="Corbel" panose="020B0503020204020204" pitchFamily="34" charset="0"/>
            </a:endParaRPr>
          </a:p>
          <a:p>
            <a:pPr lvl="0"/>
            <a:r>
              <a:rPr lang="en-IE" sz="2400" dirty="0">
                <a:latin typeface="Corbel" panose="020B0503020204020204" pitchFamily="34" charset="0"/>
              </a:rPr>
              <a:t>Supervised study is a great option and a great routine</a:t>
            </a:r>
            <a:endParaRPr lang="en-US" sz="2400" dirty="0">
              <a:latin typeface="Corbel" panose="020B0503020204020204" pitchFamily="34" charset="0"/>
            </a:endParaRPr>
          </a:p>
          <a:p>
            <a:pPr lvl="0"/>
            <a:r>
              <a:rPr lang="en-IE" sz="2400" dirty="0">
                <a:latin typeface="Corbel" panose="020B0503020204020204" pitchFamily="34" charset="0"/>
              </a:rPr>
              <a:t>After school study Mon –Thurs  4pm -6.15pm </a:t>
            </a:r>
            <a:endParaRPr lang="en-US" sz="2400" dirty="0">
              <a:latin typeface="Corbel" panose="020B0503020204020204" pitchFamily="34" charset="0"/>
            </a:endParaRPr>
          </a:p>
          <a:p>
            <a:pPr lvl="0"/>
            <a:r>
              <a:rPr lang="en-IE" sz="2400" dirty="0">
                <a:latin typeface="Corbel" panose="020B0503020204020204" pitchFamily="34" charset="0"/>
              </a:rPr>
              <a:t>Have a study plan, create a definite time for each subject and stick to it. </a:t>
            </a:r>
            <a:endParaRPr lang="en-US" sz="2400" dirty="0">
              <a:latin typeface="Corbel" panose="020B0503020204020204" pitchFamily="34" charset="0"/>
            </a:endParaRPr>
          </a:p>
          <a:p>
            <a:pPr lvl="0"/>
            <a:r>
              <a:rPr lang="en-IE" sz="2400" dirty="0">
                <a:latin typeface="Corbel" panose="020B0503020204020204" pitchFamily="34" charset="0"/>
              </a:rPr>
              <a:t>Get organised for the next day before you go to bed </a:t>
            </a:r>
            <a:endParaRPr lang="en-US" sz="2400" dirty="0">
              <a:latin typeface="Corbel" panose="020B0503020204020204" pitchFamily="34" charset="0"/>
            </a:endParaRPr>
          </a:p>
          <a:p>
            <a:pPr lvl="0"/>
            <a:r>
              <a:rPr lang="en-IE" sz="2400" dirty="0">
                <a:latin typeface="Corbel" panose="020B0503020204020204" pitchFamily="34" charset="0"/>
              </a:rPr>
              <a:t>Get to bed early, no screens- </a:t>
            </a:r>
            <a:r>
              <a:rPr lang="en-IE" sz="2400" b="1" dirty="0">
                <a:latin typeface="Corbel" panose="020B0503020204020204" pitchFamily="34" charset="0"/>
              </a:rPr>
              <a:t>charge phones in room other than bedroom.</a:t>
            </a:r>
            <a:endParaRPr lang="en-US" sz="2400" dirty="0">
              <a:latin typeface="Corbel" panose="020B0503020204020204" pitchFamily="34" charset="0"/>
            </a:endParaRPr>
          </a:p>
          <a:p>
            <a:pPr lvl="0"/>
            <a:r>
              <a:rPr lang="en-IE" sz="2400" dirty="0">
                <a:latin typeface="Corbel" panose="020B0503020204020204" pitchFamily="34" charset="0"/>
              </a:rPr>
              <a:t>Take breaks;  get fresh air and exercise in preference to sitting in front of TV or screen</a:t>
            </a:r>
            <a:endParaRPr lang="en-US" sz="2400" dirty="0">
              <a:latin typeface="Corbel" panose="020B0503020204020204" pitchFamily="34" charset="0"/>
            </a:endParaRPr>
          </a:p>
          <a:p>
            <a:pPr marL="0" lvl="0" indent="0">
              <a:spcBef>
                <a:spcPts val="1200"/>
              </a:spcBef>
              <a:buClr>
                <a:srgbClr val="40BAD2"/>
              </a:buClr>
              <a:buNone/>
            </a:pPr>
            <a:endParaRPr lang="en-IE" sz="1900" dirty="0">
              <a:solidFill>
                <a:srgbClr val="000000">
                  <a:lumMod val="65000"/>
                  <a:lumOff val="35000"/>
                </a:srgbClr>
              </a:solidFill>
              <a:latin typeface="Corbel" panose="020B0503020204020204"/>
            </a:endParaRPr>
          </a:p>
        </p:txBody>
      </p:sp>
    </p:spTree>
    <p:extLst>
      <p:ext uri="{BB962C8B-B14F-4D97-AF65-F5344CB8AC3E}">
        <p14:creationId xmlns:p14="http://schemas.microsoft.com/office/powerpoint/2010/main" val="2507969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Managing time well - weekends</a:t>
            </a:r>
          </a:p>
        </p:txBody>
      </p:sp>
      <p:sp>
        <p:nvSpPr>
          <p:cNvPr id="3" name="Content Placeholder 2"/>
          <p:cNvSpPr>
            <a:spLocks noGrp="1"/>
          </p:cNvSpPr>
          <p:nvPr>
            <p:ph idx="1"/>
          </p:nvPr>
        </p:nvSpPr>
        <p:spPr/>
        <p:txBody>
          <a:bodyPr/>
          <a:lstStyle/>
          <a:p>
            <a:pPr lvl="0"/>
            <a:r>
              <a:rPr lang="en-IE" sz="2400" dirty="0">
                <a:latin typeface="Corbel" panose="020B0503020204020204" pitchFamily="34" charset="0"/>
              </a:rPr>
              <a:t>Use the early finish on Fridays to complete homework </a:t>
            </a:r>
            <a:endParaRPr lang="en-US" sz="2400" dirty="0">
              <a:latin typeface="Corbel" panose="020B0503020204020204" pitchFamily="34" charset="0"/>
            </a:endParaRPr>
          </a:p>
          <a:p>
            <a:pPr lvl="0"/>
            <a:r>
              <a:rPr lang="en-IE" sz="2400" dirty="0">
                <a:latin typeface="Corbel" panose="020B0503020204020204" pitchFamily="34" charset="0"/>
              </a:rPr>
              <a:t>Use Saturday and Sunday for rest and recreation as well as revision </a:t>
            </a:r>
            <a:endParaRPr lang="en-US" sz="2400" dirty="0">
              <a:latin typeface="Corbel" panose="020B0503020204020204" pitchFamily="34" charset="0"/>
            </a:endParaRPr>
          </a:p>
          <a:p>
            <a:pPr lvl="0"/>
            <a:r>
              <a:rPr lang="en-IE" sz="2400" dirty="0">
                <a:latin typeface="Corbel" panose="020B0503020204020204" pitchFamily="34" charset="0"/>
              </a:rPr>
              <a:t>Sunday - get prepared for Monday morning </a:t>
            </a:r>
            <a:endParaRPr lang="en-US" sz="2400" dirty="0">
              <a:latin typeface="Corbel" panose="020B0503020204020204" pitchFamily="34" charset="0"/>
            </a:endParaRPr>
          </a:p>
          <a:p>
            <a:pPr lvl="0"/>
            <a:r>
              <a:rPr lang="en-IE" sz="2400" dirty="0">
                <a:latin typeface="Corbel" panose="020B0503020204020204" pitchFamily="34" charset="0"/>
              </a:rPr>
              <a:t>Part time jobs – best kept to a minimum and not during the week</a:t>
            </a:r>
            <a:endParaRPr lang="en-US" sz="2400" dirty="0">
              <a:latin typeface="Corbel" panose="020B0503020204020204" pitchFamily="34" charset="0"/>
            </a:endParaRPr>
          </a:p>
          <a:p>
            <a:endParaRPr lang="en-IE" dirty="0"/>
          </a:p>
        </p:txBody>
      </p:sp>
    </p:spTree>
    <p:extLst>
      <p:ext uri="{BB962C8B-B14F-4D97-AF65-F5344CB8AC3E}">
        <p14:creationId xmlns:p14="http://schemas.microsoft.com/office/powerpoint/2010/main" val="422090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939159"/>
            <a:ext cx="7644627" cy="2751086"/>
          </a:xfrm>
        </p:spPr>
        <p:txBody>
          <a:bodyPr>
            <a:normAutofit/>
          </a:bodyPr>
          <a:lstStyle/>
          <a:p>
            <a:pPr algn="r"/>
            <a:r>
              <a:rPr lang="en-US" dirty="0">
                <a:cs typeface="Calibri Light"/>
              </a:rPr>
              <a:t>6</a:t>
            </a:r>
            <a:r>
              <a:rPr lang="en-US" baseline="30000" dirty="0">
                <a:cs typeface="Calibri Light"/>
              </a:rPr>
              <a:t>th</a:t>
            </a:r>
            <a:r>
              <a:rPr lang="en-US" dirty="0">
                <a:cs typeface="Calibri Light"/>
              </a:rPr>
              <a:t> LCA Parents </a:t>
            </a:r>
            <a:endParaRPr lang="en-US" dirty="0"/>
          </a:p>
        </p:txBody>
      </p:sp>
      <p:sp>
        <p:nvSpPr>
          <p:cNvPr id="3" name="Subtitle 2"/>
          <p:cNvSpPr>
            <a:spLocks noGrp="1"/>
          </p:cNvSpPr>
          <p:nvPr>
            <p:ph type="subTitle" idx="1"/>
          </p:nvPr>
        </p:nvSpPr>
        <p:spPr>
          <a:xfrm>
            <a:off x="4038600" y="4782320"/>
            <a:ext cx="7644627" cy="1329443"/>
          </a:xfrm>
        </p:spPr>
        <p:txBody>
          <a:bodyPr vert="horz" lIns="91440" tIns="45720" rIns="91440" bIns="45720" rtlCol="0">
            <a:normAutofit/>
          </a:bodyPr>
          <a:lstStyle/>
          <a:p>
            <a:pPr algn="r"/>
            <a:r>
              <a:rPr lang="en-US" dirty="0" err="1">
                <a:cs typeface="Calibri"/>
              </a:rPr>
              <a:t>Programme</a:t>
            </a:r>
            <a:r>
              <a:rPr lang="en-US" dirty="0">
                <a:cs typeface="Calibri"/>
              </a:rPr>
              <a:t> Information and Reminders</a:t>
            </a:r>
            <a:endParaRPr lang="en-US"/>
          </a:p>
        </p:txBody>
      </p:sp>
      <p:sp>
        <p:nvSpPr>
          <p:cNvPr id="5" name="TextBox 4">
            <a:extLst>
              <a:ext uri="{FF2B5EF4-FFF2-40B4-BE49-F238E27FC236}">
                <a16:creationId xmlns:a16="http://schemas.microsoft.com/office/drawing/2014/main" id="{8D98EDA9-51A1-6291-CBA5-A6FFD4FA0F56}"/>
              </a:ext>
            </a:extLst>
          </p:cNvPr>
          <p:cNvSpPr txBox="1"/>
          <p:nvPr/>
        </p:nvSpPr>
        <p:spPr>
          <a:xfrm>
            <a:off x="2642507" y="376905"/>
            <a:ext cx="6112328" cy="523220"/>
          </a:xfrm>
          <a:prstGeom prst="rect">
            <a:avLst/>
          </a:prstGeom>
          <a:noFill/>
        </p:spPr>
        <p:txBody>
          <a:bodyPr wrap="square">
            <a:spAutoFit/>
          </a:bodyPr>
          <a:lstStyle/>
          <a:p>
            <a:r>
              <a:rPr lang="en-US" sz="2800" dirty="0">
                <a:solidFill>
                  <a:schemeClr val="bg1"/>
                </a:solidFill>
                <a:cs typeface="Calibri Light"/>
              </a:rPr>
              <a:t>LCA Coordinator – </a:t>
            </a:r>
            <a:r>
              <a:rPr lang="en-US" sz="2800" dirty="0" err="1">
                <a:solidFill>
                  <a:schemeClr val="bg1"/>
                </a:solidFill>
                <a:cs typeface="Calibri Light"/>
              </a:rPr>
              <a:t>Ms</a:t>
            </a:r>
            <a:r>
              <a:rPr lang="en-US" sz="2800" dirty="0">
                <a:solidFill>
                  <a:schemeClr val="bg1"/>
                </a:solidFill>
                <a:cs typeface="Calibri Light"/>
              </a:rPr>
              <a:t> Cunningham</a:t>
            </a:r>
            <a:endParaRPr lang="en-IE" sz="2800" dirty="0">
              <a:solidFill>
                <a:schemeClr val="bg1"/>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Setting Subject Targets</a:t>
            </a:r>
          </a:p>
        </p:txBody>
      </p:sp>
      <p:sp>
        <p:nvSpPr>
          <p:cNvPr id="3" name="Content Placeholder 2"/>
          <p:cNvSpPr>
            <a:spLocks noGrp="1"/>
          </p:cNvSpPr>
          <p:nvPr>
            <p:ph idx="1"/>
          </p:nvPr>
        </p:nvSpPr>
        <p:spPr/>
        <p:txBody>
          <a:bodyPr/>
          <a:lstStyle/>
          <a:p>
            <a:pPr marL="182880" lvl="0" indent="-182880">
              <a:spcBef>
                <a:spcPts val="1200"/>
              </a:spcBef>
              <a:buClr>
                <a:srgbClr val="40BAD2"/>
              </a:buClr>
              <a:buFont typeface="Wingdings 2" pitchFamily="18" charset="2"/>
              <a:buChar char=""/>
            </a:pPr>
            <a:r>
              <a:rPr lang="en-US" sz="2400" dirty="0">
                <a:solidFill>
                  <a:srgbClr val="000000">
                    <a:lumMod val="65000"/>
                    <a:lumOff val="35000"/>
                  </a:srgbClr>
                </a:solidFill>
                <a:latin typeface="Corbel" panose="020B0503020204020204"/>
              </a:rPr>
              <a:t>Setting target grades are very important to help view and monitor progress. </a:t>
            </a:r>
            <a:endParaRPr lang="en-US" sz="2400" dirty="0">
              <a:solidFill>
                <a:srgbClr val="000000">
                  <a:lumMod val="65000"/>
                  <a:lumOff val="35000"/>
                </a:srgbClr>
              </a:solidFill>
              <a:latin typeface="Corbel" panose="020B0503020204020204"/>
              <a:ea typeface="+mn-lt"/>
              <a:cs typeface="+mn-lt"/>
            </a:endParaRPr>
          </a:p>
          <a:p>
            <a:pPr marL="182880" lvl="0" indent="-182880">
              <a:spcBef>
                <a:spcPts val="1200"/>
              </a:spcBef>
              <a:buClr>
                <a:srgbClr val="40BAD2"/>
              </a:buClr>
              <a:buFont typeface="Wingdings 2" pitchFamily="18" charset="2"/>
              <a:buChar char=""/>
            </a:pPr>
            <a:r>
              <a:rPr lang="en-IE" sz="2400" dirty="0">
                <a:solidFill>
                  <a:srgbClr val="000000">
                    <a:lumMod val="65000"/>
                    <a:lumOff val="35000"/>
                  </a:srgbClr>
                </a:solidFill>
                <a:latin typeface="Corbel" panose="020B0503020204020204"/>
                <a:ea typeface="+mn-lt"/>
                <a:cs typeface="+mn-lt"/>
              </a:rPr>
              <a:t>In consultation with your teacher set a  target grade for each subject.  Record in Journal and Athena </a:t>
            </a:r>
          </a:p>
          <a:p>
            <a:pPr marL="182880" lvl="0" indent="-182880">
              <a:spcBef>
                <a:spcPts val="1200"/>
              </a:spcBef>
              <a:buClr>
                <a:srgbClr val="40BAD2"/>
              </a:buClr>
              <a:buFont typeface="Wingdings 2" pitchFamily="18" charset="2"/>
              <a:buChar char=""/>
            </a:pPr>
            <a:r>
              <a:rPr lang="en-US" sz="2400" dirty="0">
                <a:solidFill>
                  <a:srgbClr val="000000">
                    <a:lumMod val="65000"/>
                    <a:lumOff val="35000"/>
                  </a:srgbClr>
                </a:solidFill>
                <a:latin typeface="Corbel" panose="020B0503020204020204"/>
                <a:ea typeface="+mn-lt"/>
                <a:cs typeface="+mn-lt"/>
              </a:rPr>
              <a:t>Log into </a:t>
            </a:r>
            <a:r>
              <a:rPr lang="en-US" sz="2400" dirty="0" err="1">
                <a:solidFill>
                  <a:srgbClr val="000000">
                    <a:lumMod val="65000"/>
                    <a:lumOff val="35000"/>
                  </a:srgbClr>
                </a:solidFill>
                <a:latin typeface="Corbel" panose="020B0503020204020204"/>
                <a:ea typeface="+mn-lt"/>
                <a:cs typeface="+mn-lt"/>
              </a:rPr>
              <a:t>VSware</a:t>
            </a:r>
            <a:r>
              <a:rPr lang="en-US" sz="2400" dirty="0">
                <a:solidFill>
                  <a:srgbClr val="000000">
                    <a:lumMod val="65000"/>
                    <a:lumOff val="35000"/>
                  </a:srgbClr>
                </a:solidFill>
                <a:latin typeface="Corbel" panose="020B0503020204020204"/>
                <a:ea typeface="+mn-lt"/>
                <a:cs typeface="+mn-lt"/>
              </a:rPr>
              <a:t> to track progress in each subject.</a:t>
            </a:r>
          </a:p>
          <a:p>
            <a:pPr marL="182880" lvl="0" indent="-182880">
              <a:spcBef>
                <a:spcPts val="1200"/>
              </a:spcBef>
              <a:buClr>
                <a:srgbClr val="40BAD2"/>
              </a:buClr>
              <a:buFont typeface="Wingdings 2" pitchFamily="18" charset="2"/>
              <a:buChar char=""/>
            </a:pPr>
            <a:r>
              <a:rPr lang="en-US" sz="2400" dirty="0">
                <a:solidFill>
                  <a:srgbClr val="000000">
                    <a:lumMod val="65000"/>
                    <a:lumOff val="35000"/>
                  </a:srgbClr>
                </a:solidFill>
                <a:latin typeface="Corbel" panose="020B0503020204020204"/>
                <a:ea typeface="+mn-lt"/>
                <a:cs typeface="+mn-lt"/>
              </a:rPr>
              <a:t>Work towards reaching target in each monthly and class assessment.</a:t>
            </a:r>
            <a:endParaRPr lang="en-IE" sz="2400" dirty="0">
              <a:solidFill>
                <a:srgbClr val="000000">
                  <a:lumMod val="65000"/>
                  <a:lumOff val="35000"/>
                </a:srgbClr>
              </a:solidFill>
              <a:latin typeface="Corbel" panose="020B0503020204020204"/>
              <a:ea typeface="+mn-lt"/>
              <a:cs typeface="+mn-lt"/>
            </a:endParaRPr>
          </a:p>
          <a:p>
            <a:pPr marL="182880" lvl="0" indent="-182880">
              <a:spcBef>
                <a:spcPts val="1200"/>
              </a:spcBef>
              <a:buClr>
                <a:srgbClr val="40BAD2"/>
              </a:buClr>
              <a:buFont typeface="Wingdings 2" pitchFamily="18" charset="2"/>
              <a:buChar char=""/>
            </a:pPr>
            <a:r>
              <a:rPr lang="en-IE" sz="2400" dirty="0">
                <a:solidFill>
                  <a:srgbClr val="000000">
                    <a:lumMod val="65000"/>
                    <a:lumOff val="35000"/>
                  </a:srgbClr>
                </a:solidFill>
                <a:latin typeface="Corbel" panose="020B0503020204020204"/>
                <a:ea typeface="+mn-lt"/>
                <a:cs typeface="+mn-lt"/>
              </a:rPr>
              <a:t>Reflect on all results – did you reach your target, why/why not, what can you do to ensure you improve your grade, is target realistic, does target need to be reviewed </a:t>
            </a:r>
            <a:endParaRPr lang="en-US" sz="2400" dirty="0">
              <a:solidFill>
                <a:srgbClr val="000000">
                  <a:lumMod val="65000"/>
                  <a:lumOff val="35000"/>
                </a:srgbClr>
              </a:solidFill>
              <a:latin typeface="Corbel" panose="020B0503020204020204"/>
              <a:ea typeface="+mn-lt"/>
              <a:cs typeface="+mn-lt"/>
            </a:endParaRPr>
          </a:p>
          <a:p>
            <a:pPr marL="182880" lvl="0" indent="-182880">
              <a:spcBef>
                <a:spcPts val="1200"/>
              </a:spcBef>
              <a:buClr>
                <a:srgbClr val="40BAD2"/>
              </a:buClr>
              <a:buFont typeface="Wingdings 2" pitchFamily="18" charset="2"/>
              <a:buChar char=""/>
            </a:pPr>
            <a:r>
              <a:rPr lang="en-IE" sz="2400" dirty="0">
                <a:solidFill>
                  <a:srgbClr val="000000">
                    <a:lumMod val="65000"/>
                    <a:lumOff val="35000"/>
                  </a:srgbClr>
                </a:solidFill>
                <a:latin typeface="Corbel" panose="020B0503020204020204"/>
                <a:ea typeface="+mn-lt"/>
                <a:cs typeface="+mn-lt"/>
              </a:rPr>
              <a:t>Study must start NOW! Best of luck!</a:t>
            </a:r>
            <a:endParaRPr lang="en-US" sz="2400" dirty="0">
              <a:solidFill>
                <a:srgbClr val="000000">
                  <a:lumMod val="65000"/>
                  <a:lumOff val="35000"/>
                </a:srgbClr>
              </a:solidFill>
              <a:latin typeface="Corbel" panose="020B0503020204020204"/>
            </a:endParaRPr>
          </a:p>
          <a:p>
            <a:pPr marL="0" indent="0">
              <a:buNone/>
            </a:pPr>
            <a:endParaRPr lang="en-IE" dirty="0"/>
          </a:p>
        </p:txBody>
      </p:sp>
    </p:spTree>
    <p:extLst>
      <p:ext uri="{BB962C8B-B14F-4D97-AF65-F5344CB8AC3E}">
        <p14:creationId xmlns:p14="http://schemas.microsoft.com/office/powerpoint/2010/main" val="3715944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CF866AC-B783-4EDD-8A5F-800FA36FE421}"/>
              </a:ext>
            </a:extLst>
          </p:cNvPr>
          <p:cNvGraphicFramePr>
            <a:graphicFrameLocks noGrp="1"/>
          </p:cNvGraphicFramePr>
          <p:nvPr/>
        </p:nvGraphicFramePr>
        <p:xfrm>
          <a:off x="1687886" y="88193"/>
          <a:ext cx="8468298" cy="6547645"/>
        </p:xfrm>
        <a:graphic>
          <a:graphicData uri="http://schemas.openxmlformats.org/drawingml/2006/table">
            <a:tbl>
              <a:tblPr firstRow="1" bandRow="1">
                <a:tableStyleId>{5C22544A-7EE6-4342-B048-85BDC9FD1C3A}</a:tableStyleId>
              </a:tblPr>
              <a:tblGrid>
                <a:gridCol w="2086252">
                  <a:extLst>
                    <a:ext uri="{9D8B030D-6E8A-4147-A177-3AD203B41FA5}">
                      <a16:colId xmlns:a16="http://schemas.microsoft.com/office/drawing/2014/main" val="2372948467"/>
                    </a:ext>
                  </a:extLst>
                </a:gridCol>
                <a:gridCol w="3404108">
                  <a:extLst>
                    <a:ext uri="{9D8B030D-6E8A-4147-A177-3AD203B41FA5}">
                      <a16:colId xmlns:a16="http://schemas.microsoft.com/office/drawing/2014/main" val="2575480883"/>
                    </a:ext>
                  </a:extLst>
                </a:gridCol>
                <a:gridCol w="2977938">
                  <a:extLst>
                    <a:ext uri="{9D8B030D-6E8A-4147-A177-3AD203B41FA5}">
                      <a16:colId xmlns:a16="http://schemas.microsoft.com/office/drawing/2014/main" val="3189351606"/>
                    </a:ext>
                  </a:extLst>
                </a:gridCol>
              </a:tblGrid>
              <a:tr h="314398">
                <a:tc>
                  <a:txBody>
                    <a:bodyPr/>
                    <a:lstStyle/>
                    <a:p>
                      <a:pPr rtl="0" fontAlgn="base"/>
                      <a:r>
                        <a:rPr lang="en-IE" sz="1400" dirty="0">
                          <a:effectLst/>
                        </a:rPr>
                        <a:t>Subject </a:t>
                      </a:r>
                      <a:endParaRPr lang="en-IE" sz="1400" b="1">
                        <a:effectLst/>
                      </a:endParaRPr>
                    </a:p>
                  </a:txBody>
                  <a:tcPr/>
                </a:tc>
                <a:tc>
                  <a:txBody>
                    <a:bodyPr/>
                    <a:lstStyle/>
                    <a:p>
                      <a:pPr rtl="0" fontAlgn="base"/>
                      <a:r>
                        <a:rPr lang="en-IE" sz="1400" dirty="0">
                          <a:effectLst/>
                        </a:rPr>
                        <a:t>% Value in Leaving cert &amp;- details </a:t>
                      </a:r>
                      <a:endParaRPr lang="en-IE" sz="1400" b="1">
                        <a:effectLst/>
                      </a:endParaRPr>
                    </a:p>
                  </a:txBody>
                  <a:tcPr/>
                </a:tc>
                <a:tc>
                  <a:txBody>
                    <a:bodyPr/>
                    <a:lstStyle/>
                    <a:p>
                      <a:pPr rtl="0" fontAlgn="base"/>
                      <a:r>
                        <a:rPr lang="en-IE" sz="1400" dirty="0">
                          <a:effectLst/>
                        </a:rPr>
                        <a:t>Approximate start date </a:t>
                      </a:r>
                      <a:endParaRPr lang="en-IE" sz="1400" b="1">
                        <a:effectLst/>
                      </a:endParaRPr>
                    </a:p>
                  </a:txBody>
                  <a:tcPr/>
                </a:tc>
                <a:extLst>
                  <a:ext uri="{0D108BD9-81ED-4DB2-BD59-A6C34878D82A}">
                    <a16:rowId xmlns:a16="http://schemas.microsoft.com/office/drawing/2014/main" val="3616720656"/>
                  </a:ext>
                </a:extLst>
              </a:tr>
              <a:tr h="534477">
                <a:tc>
                  <a:txBody>
                    <a:bodyPr/>
                    <a:lstStyle/>
                    <a:p>
                      <a:pPr rtl="0" fontAlgn="base"/>
                      <a:r>
                        <a:rPr lang="en-IE" sz="1400" dirty="0">
                          <a:effectLst/>
                        </a:rPr>
                        <a:t>Art </a:t>
                      </a:r>
                      <a:endParaRPr lang="en-IE" sz="1400" b="1">
                        <a:effectLst/>
                      </a:endParaRPr>
                    </a:p>
                  </a:txBody>
                  <a:tcPr/>
                </a:tc>
                <a:tc>
                  <a:txBody>
                    <a:bodyPr/>
                    <a:lstStyle/>
                    <a:p>
                      <a:pPr rtl="0" fontAlgn="base"/>
                      <a:r>
                        <a:rPr lang="en-IE" sz="1400" dirty="0">
                          <a:effectLst/>
                        </a:rPr>
                        <a:t>50% Project </a:t>
                      </a:r>
                    </a:p>
                    <a:p>
                      <a:pPr rtl="0" fontAlgn="base"/>
                      <a:r>
                        <a:rPr lang="en-IE" sz="1400" dirty="0">
                          <a:effectLst/>
                        </a:rPr>
                        <a:t>20% Practical Day Exam </a:t>
                      </a:r>
                    </a:p>
                  </a:txBody>
                  <a:tcPr/>
                </a:tc>
                <a:tc>
                  <a:txBody>
                    <a:bodyPr/>
                    <a:lstStyle/>
                    <a:p>
                      <a:pPr rtl="0" fontAlgn="base"/>
                      <a:r>
                        <a:rPr lang="en-IE" sz="1400" dirty="0">
                          <a:effectLst/>
                        </a:rPr>
                        <a:t>Starts in 6</a:t>
                      </a:r>
                      <a:r>
                        <a:rPr lang="en-IE" sz="1000" baseline="30000" dirty="0">
                          <a:effectLst/>
                        </a:rPr>
                        <a:t>th</a:t>
                      </a:r>
                      <a:r>
                        <a:rPr lang="en-IE" sz="1400" dirty="0">
                          <a:effectLst/>
                        </a:rPr>
                        <a:t> </a:t>
                      </a:r>
                      <a:r>
                        <a:rPr lang="en-IE" sz="1400" dirty="0" err="1">
                          <a:effectLst/>
                        </a:rPr>
                        <a:t>yr</a:t>
                      </a:r>
                      <a:r>
                        <a:rPr lang="en-IE" sz="1400" dirty="0">
                          <a:effectLst/>
                        </a:rPr>
                        <a:t> – 10 </a:t>
                      </a:r>
                      <a:r>
                        <a:rPr lang="en-IE" sz="1400" dirty="0" err="1">
                          <a:effectLst/>
                        </a:rPr>
                        <a:t>wks</a:t>
                      </a:r>
                      <a:r>
                        <a:rPr lang="en-IE" sz="1400" dirty="0">
                          <a:effectLst/>
                        </a:rPr>
                        <a:t> </a:t>
                      </a:r>
                      <a:r>
                        <a:rPr lang="en-IE" sz="1400" dirty="0" err="1">
                          <a:effectLst/>
                        </a:rPr>
                        <a:t>approx</a:t>
                      </a:r>
                      <a:r>
                        <a:rPr lang="en-IE" sz="1400" dirty="0">
                          <a:effectLst/>
                        </a:rPr>
                        <a:t> </a:t>
                      </a:r>
                    </a:p>
                    <a:p>
                      <a:pPr rtl="0" fontAlgn="base"/>
                      <a:r>
                        <a:rPr lang="en-IE" sz="1400" dirty="0">
                          <a:effectLst/>
                        </a:rPr>
                        <a:t>May of 6</a:t>
                      </a:r>
                      <a:r>
                        <a:rPr lang="en-IE" sz="1000" baseline="30000" dirty="0">
                          <a:effectLst/>
                        </a:rPr>
                        <a:t>th</a:t>
                      </a:r>
                      <a:r>
                        <a:rPr lang="en-IE" sz="1400" dirty="0">
                          <a:effectLst/>
                        </a:rPr>
                        <a:t> </a:t>
                      </a:r>
                      <a:r>
                        <a:rPr lang="en-IE" sz="1400" dirty="0" err="1">
                          <a:effectLst/>
                        </a:rPr>
                        <a:t>yr</a:t>
                      </a:r>
                      <a:r>
                        <a:rPr lang="en-IE" sz="1400" dirty="0">
                          <a:effectLst/>
                        </a:rPr>
                        <a:t> – 5 hr exam </a:t>
                      </a:r>
                    </a:p>
                  </a:txBody>
                  <a:tcPr/>
                </a:tc>
                <a:extLst>
                  <a:ext uri="{0D108BD9-81ED-4DB2-BD59-A6C34878D82A}">
                    <a16:rowId xmlns:a16="http://schemas.microsoft.com/office/drawing/2014/main" val="2136413442"/>
                  </a:ext>
                </a:extLst>
              </a:tr>
              <a:tr h="298677">
                <a:tc>
                  <a:txBody>
                    <a:bodyPr/>
                    <a:lstStyle/>
                    <a:p>
                      <a:pPr rtl="0" fontAlgn="base"/>
                      <a:r>
                        <a:rPr lang="en-IE" sz="1400" dirty="0">
                          <a:effectLst/>
                        </a:rPr>
                        <a:t>Agricultural science </a:t>
                      </a:r>
                      <a:endParaRPr lang="en-IE" sz="1400" b="1">
                        <a:effectLst/>
                      </a:endParaRPr>
                    </a:p>
                  </a:txBody>
                  <a:tcPr>
                    <a:solidFill>
                      <a:srgbClr val="ED7D31"/>
                    </a:solidFill>
                  </a:tcPr>
                </a:tc>
                <a:tc>
                  <a:txBody>
                    <a:bodyPr/>
                    <a:lstStyle/>
                    <a:p>
                      <a:pPr rtl="0" fontAlgn="base"/>
                      <a:r>
                        <a:rPr lang="en-IE" sz="1400" dirty="0">
                          <a:effectLst/>
                        </a:rPr>
                        <a:t>25% Project </a:t>
                      </a:r>
                    </a:p>
                  </a:txBody>
                  <a:tcPr>
                    <a:solidFill>
                      <a:srgbClr val="ED7D31"/>
                    </a:solidFill>
                  </a:tcPr>
                </a:tc>
                <a:tc>
                  <a:txBody>
                    <a:bodyPr/>
                    <a:lstStyle/>
                    <a:p>
                      <a:pPr rtl="0" fontAlgn="base"/>
                      <a:r>
                        <a:rPr lang="en-IE" sz="1400" dirty="0">
                          <a:effectLst/>
                        </a:rPr>
                        <a:t>Started in 5</a:t>
                      </a:r>
                      <a:r>
                        <a:rPr lang="en-IE" sz="1000" baseline="30000" dirty="0">
                          <a:effectLst/>
                        </a:rPr>
                        <a:t>th</a:t>
                      </a:r>
                      <a:r>
                        <a:rPr lang="en-IE" sz="1400" dirty="0">
                          <a:effectLst/>
                        </a:rPr>
                        <a:t> year - </a:t>
                      </a:r>
                    </a:p>
                  </a:txBody>
                  <a:tcPr>
                    <a:solidFill>
                      <a:srgbClr val="ED7D31"/>
                    </a:solidFill>
                  </a:tcPr>
                </a:tc>
                <a:extLst>
                  <a:ext uri="{0D108BD9-81ED-4DB2-BD59-A6C34878D82A}">
                    <a16:rowId xmlns:a16="http://schemas.microsoft.com/office/drawing/2014/main" val="4245039998"/>
                  </a:ext>
                </a:extLst>
              </a:tr>
              <a:tr h="534477">
                <a:tc>
                  <a:txBody>
                    <a:bodyPr/>
                    <a:lstStyle/>
                    <a:p>
                      <a:pPr rtl="0" fontAlgn="base"/>
                      <a:r>
                        <a:rPr lang="en-IE" sz="1400" dirty="0">
                          <a:effectLst/>
                        </a:rPr>
                        <a:t>Construction Studies  </a:t>
                      </a:r>
                      <a:endParaRPr lang="en-IE" sz="1400" b="1">
                        <a:effectLst/>
                      </a:endParaRPr>
                    </a:p>
                  </a:txBody>
                  <a:tcPr/>
                </a:tc>
                <a:tc>
                  <a:txBody>
                    <a:bodyPr/>
                    <a:lstStyle/>
                    <a:p>
                      <a:pPr rtl="0" fontAlgn="base"/>
                      <a:r>
                        <a:rPr lang="en-IE" sz="1400" dirty="0">
                          <a:effectLst/>
                        </a:rPr>
                        <a:t>25% Project and Portfolio </a:t>
                      </a:r>
                    </a:p>
                    <a:p>
                      <a:pPr rtl="0" fontAlgn="base"/>
                      <a:r>
                        <a:rPr lang="en-IE" sz="1400" dirty="0">
                          <a:effectLst/>
                        </a:rPr>
                        <a:t>25% practical day exam </a:t>
                      </a:r>
                    </a:p>
                  </a:txBody>
                  <a:tcPr/>
                </a:tc>
                <a:tc>
                  <a:txBody>
                    <a:bodyPr/>
                    <a:lstStyle/>
                    <a:p>
                      <a:pPr rtl="0" fontAlgn="base"/>
                      <a:r>
                        <a:rPr lang="en-IE" sz="1400" dirty="0">
                          <a:effectLst/>
                        </a:rPr>
                        <a:t>Starts in 6</a:t>
                      </a:r>
                      <a:r>
                        <a:rPr lang="en-IE" sz="1000" baseline="30000" dirty="0">
                          <a:effectLst/>
                        </a:rPr>
                        <a:t>th</a:t>
                      </a:r>
                      <a:r>
                        <a:rPr lang="en-IE" sz="1400" dirty="0">
                          <a:effectLst/>
                        </a:rPr>
                        <a:t> year </a:t>
                      </a:r>
                    </a:p>
                    <a:p>
                      <a:pPr rtl="0" fontAlgn="base"/>
                      <a:r>
                        <a:rPr lang="en-IE" sz="1400" dirty="0">
                          <a:effectLst/>
                        </a:rPr>
                        <a:t>4-hour exam in May of 6</a:t>
                      </a:r>
                      <a:r>
                        <a:rPr lang="en-IE" sz="1000" baseline="30000" dirty="0">
                          <a:effectLst/>
                        </a:rPr>
                        <a:t>th</a:t>
                      </a:r>
                      <a:r>
                        <a:rPr lang="en-IE" sz="1400" dirty="0">
                          <a:effectLst/>
                        </a:rPr>
                        <a:t> year </a:t>
                      </a:r>
                    </a:p>
                  </a:txBody>
                  <a:tcPr/>
                </a:tc>
                <a:extLst>
                  <a:ext uri="{0D108BD9-81ED-4DB2-BD59-A6C34878D82A}">
                    <a16:rowId xmlns:a16="http://schemas.microsoft.com/office/drawing/2014/main" val="3676451523"/>
                  </a:ext>
                </a:extLst>
              </a:tr>
              <a:tr h="298677">
                <a:tc>
                  <a:txBody>
                    <a:bodyPr/>
                    <a:lstStyle/>
                    <a:p>
                      <a:pPr rtl="0" fontAlgn="base"/>
                      <a:r>
                        <a:rPr lang="en-IE" sz="1400" dirty="0">
                          <a:effectLst/>
                        </a:rPr>
                        <a:t>Computer science  </a:t>
                      </a:r>
                      <a:endParaRPr lang="en-IE" sz="1400" b="1">
                        <a:effectLst/>
                      </a:endParaRPr>
                    </a:p>
                  </a:txBody>
                  <a:tcPr/>
                </a:tc>
                <a:tc>
                  <a:txBody>
                    <a:bodyPr/>
                    <a:lstStyle/>
                    <a:p>
                      <a:pPr rtl="0" fontAlgn="base"/>
                      <a:r>
                        <a:rPr lang="en-IE" sz="1400" dirty="0">
                          <a:effectLst/>
                        </a:rPr>
                        <a:t>30% Course Work  </a:t>
                      </a:r>
                    </a:p>
                  </a:txBody>
                  <a:tcPr/>
                </a:tc>
                <a:tc>
                  <a:txBody>
                    <a:bodyPr/>
                    <a:lstStyle/>
                    <a:p>
                      <a:pPr rtl="0" fontAlgn="base"/>
                      <a:r>
                        <a:rPr lang="en-IE" sz="1400" dirty="0">
                          <a:effectLst/>
                        </a:rPr>
                        <a:t>Preparations began in 5</a:t>
                      </a:r>
                      <a:r>
                        <a:rPr lang="en-IE" sz="1000" baseline="30000" dirty="0">
                          <a:effectLst/>
                        </a:rPr>
                        <a:t>th</a:t>
                      </a:r>
                      <a:r>
                        <a:rPr lang="en-IE" sz="1400" dirty="0">
                          <a:effectLst/>
                        </a:rPr>
                        <a:t> year </a:t>
                      </a:r>
                    </a:p>
                  </a:txBody>
                  <a:tcPr/>
                </a:tc>
                <a:extLst>
                  <a:ext uri="{0D108BD9-81ED-4DB2-BD59-A6C34878D82A}">
                    <a16:rowId xmlns:a16="http://schemas.microsoft.com/office/drawing/2014/main" val="539635966"/>
                  </a:ext>
                </a:extLst>
              </a:tr>
              <a:tr h="518756">
                <a:tc>
                  <a:txBody>
                    <a:bodyPr/>
                    <a:lstStyle/>
                    <a:p>
                      <a:pPr rtl="0" fontAlgn="base"/>
                      <a:r>
                        <a:rPr lang="en-IE" sz="1400" dirty="0">
                          <a:effectLst/>
                        </a:rPr>
                        <a:t>DCG </a:t>
                      </a:r>
                      <a:endParaRPr lang="en-IE" sz="1400" b="1">
                        <a:effectLst/>
                      </a:endParaRPr>
                    </a:p>
                  </a:txBody>
                  <a:tcPr/>
                </a:tc>
                <a:tc>
                  <a:txBody>
                    <a:bodyPr/>
                    <a:lstStyle/>
                    <a:p>
                      <a:pPr rtl="0" fontAlgn="base"/>
                      <a:r>
                        <a:rPr lang="en-IE" sz="1400" dirty="0">
                          <a:effectLst/>
                        </a:rPr>
                        <a:t>40% Project </a:t>
                      </a:r>
                    </a:p>
                  </a:txBody>
                  <a:tcPr/>
                </a:tc>
                <a:tc>
                  <a:txBody>
                    <a:bodyPr/>
                    <a:lstStyle/>
                    <a:p>
                      <a:pPr rtl="0" fontAlgn="base"/>
                      <a:r>
                        <a:rPr lang="en-IE" sz="1400" dirty="0">
                          <a:effectLst/>
                        </a:rPr>
                        <a:t>Starts in September of 6</a:t>
                      </a:r>
                      <a:r>
                        <a:rPr lang="en-IE" sz="1000" baseline="30000" dirty="0">
                          <a:effectLst/>
                        </a:rPr>
                        <a:t>th</a:t>
                      </a:r>
                      <a:r>
                        <a:rPr lang="en-IE" sz="1400" dirty="0">
                          <a:effectLst/>
                        </a:rPr>
                        <a:t> Year – Finishes in January of 6</a:t>
                      </a:r>
                      <a:r>
                        <a:rPr lang="en-IE" sz="1000" baseline="30000" dirty="0">
                          <a:effectLst/>
                        </a:rPr>
                        <a:t>th</a:t>
                      </a:r>
                      <a:r>
                        <a:rPr lang="en-IE" sz="1400" dirty="0">
                          <a:effectLst/>
                        </a:rPr>
                        <a:t> Year </a:t>
                      </a:r>
                    </a:p>
                  </a:txBody>
                  <a:tcPr/>
                </a:tc>
                <a:extLst>
                  <a:ext uri="{0D108BD9-81ED-4DB2-BD59-A6C34878D82A}">
                    <a16:rowId xmlns:a16="http://schemas.microsoft.com/office/drawing/2014/main" val="531357298"/>
                  </a:ext>
                </a:extLst>
              </a:tr>
              <a:tr h="510466">
                <a:tc>
                  <a:txBody>
                    <a:bodyPr/>
                    <a:lstStyle/>
                    <a:p>
                      <a:pPr rtl="0" fontAlgn="base"/>
                      <a:r>
                        <a:rPr lang="en-IE" sz="1400" dirty="0">
                          <a:effectLst/>
                        </a:rPr>
                        <a:t>Engineering  </a:t>
                      </a:r>
                      <a:endParaRPr lang="en-IE" sz="1400" b="1" dirty="0">
                        <a:effectLst/>
                      </a:endParaRPr>
                    </a:p>
                  </a:txBody>
                  <a:tcPr/>
                </a:tc>
                <a:tc>
                  <a:txBody>
                    <a:bodyPr/>
                    <a:lstStyle/>
                    <a:p>
                      <a:pPr rtl="0" fontAlgn="base"/>
                      <a:r>
                        <a:rPr lang="en-IE" sz="1400" dirty="0">
                          <a:effectLst/>
                        </a:rPr>
                        <a:t>Project;            Higher level 25%  </a:t>
                      </a:r>
                      <a:endParaRPr lang="en-US" dirty="0"/>
                    </a:p>
                    <a:p>
                      <a:pPr rtl="0" fontAlgn="base"/>
                      <a:r>
                        <a:rPr lang="en-IE" sz="1400" dirty="0">
                          <a:effectLst/>
                        </a:rPr>
                        <a:t>                          Ordinary level  30% </a:t>
                      </a:r>
                    </a:p>
                  </a:txBody>
                  <a:tcPr/>
                </a:tc>
                <a:tc>
                  <a:txBody>
                    <a:bodyPr/>
                    <a:lstStyle/>
                    <a:p>
                      <a:pPr rtl="0" fontAlgn="base"/>
                      <a:r>
                        <a:rPr lang="en-IE" sz="1400" dirty="0">
                          <a:effectLst/>
                        </a:rPr>
                        <a:t>6</a:t>
                      </a:r>
                      <a:r>
                        <a:rPr lang="en-IE" sz="1000" baseline="30000" dirty="0">
                          <a:effectLst/>
                        </a:rPr>
                        <a:t>th</a:t>
                      </a:r>
                      <a:r>
                        <a:rPr lang="en-IE" sz="1400" dirty="0">
                          <a:effectLst/>
                        </a:rPr>
                        <a:t> year </a:t>
                      </a:r>
                    </a:p>
                  </a:txBody>
                  <a:tcPr/>
                </a:tc>
                <a:extLst>
                  <a:ext uri="{0D108BD9-81ED-4DB2-BD59-A6C34878D82A}">
                    <a16:rowId xmlns:a16="http://schemas.microsoft.com/office/drawing/2014/main" val="1154748059"/>
                  </a:ext>
                </a:extLst>
              </a:tr>
              <a:tr h="298677">
                <a:tc>
                  <a:txBody>
                    <a:bodyPr/>
                    <a:lstStyle/>
                    <a:p>
                      <a:pPr rtl="0" fontAlgn="base"/>
                      <a:r>
                        <a:rPr lang="en-IE" sz="1400" dirty="0">
                          <a:effectLst/>
                        </a:rPr>
                        <a:t>Geography </a:t>
                      </a:r>
                      <a:endParaRPr lang="en-IE" sz="1400" b="1">
                        <a:effectLst/>
                      </a:endParaRPr>
                    </a:p>
                  </a:txBody>
                  <a:tcPr/>
                </a:tc>
                <a:tc>
                  <a:txBody>
                    <a:bodyPr/>
                    <a:lstStyle/>
                    <a:p>
                      <a:pPr rtl="0" fontAlgn="base"/>
                      <a:r>
                        <a:rPr lang="en-IE" sz="1400" dirty="0">
                          <a:effectLst/>
                        </a:rPr>
                        <a:t>20 % project </a:t>
                      </a:r>
                    </a:p>
                  </a:txBody>
                  <a:tcPr/>
                </a:tc>
                <a:tc>
                  <a:txBody>
                    <a:bodyPr/>
                    <a:lstStyle/>
                    <a:p>
                      <a:pPr rtl="0" fontAlgn="base"/>
                      <a:r>
                        <a:rPr lang="en-IE" sz="1400" dirty="0">
                          <a:effectLst/>
                        </a:rPr>
                        <a:t>6</a:t>
                      </a:r>
                      <a:r>
                        <a:rPr lang="en-IE" sz="1000" baseline="30000" dirty="0">
                          <a:effectLst/>
                        </a:rPr>
                        <a:t>th</a:t>
                      </a:r>
                      <a:r>
                        <a:rPr lang="en-IE" sz="1400" dirty="0">
                          <a:effectLst/>
                        </a:rPr>
                        <a:t> year</a:t>
                      </a:r>
                    </a:p>
                  </a:txBody>
                  <a:tcPr/>
                </a:tc>
                <a:extLst>
                  <a:ext uri="{0D108BD9-81ED-4DB2-BD59-A6C34878D82A}">
                    <a16:rowId xmlns:a16="http://schemas.microsoft.com/office/drawing/2014/main" val="3246517030"/>
                  </a:ext>
                </a:extLst>
              </a:tr>
              <a:tr h="298677">
                <a:tc>
                  <a:txBody>
                    <a:bodyPr/>
                    <a:lstStyle/>
                    <a:p>
                      <a:pPr rtl="0" fontAlgn="base"/>
                      <a:r>
                        <a:rPr lang="en-IE" sz="1400" dirty="0">
                          <a:effectLst/>
                        </a:rPr>
                        <a:t>History </a:t>
                      </a:r>
                      <a:endParaRPr lang="en-IE" sz="1400" b="1">
                        <a:effectLst/>
                      </a:endParaRPr>
                    </a:p>
                  </a:txBody>
                  <a:tcPr>
                    <a:solidFill>
                      <a:srgbClr val="ED7D31"/>
                    </a:solidFill>
                  </a:tcPr>
                </a:tc>
                <a:tc>
                  <a:txBody>
                    <a:bodyPr/>
                    <a:lstStyle/>
                    <a:p>
                      <a:pPr rtl="0" fontAlgn="base"/>
                      <a:r>
                        <a:rPr lang="en-IE" sz="1400" dirty="0" err="1">
                          <a:effectLst/>
                        </a:rPr>
                        <a:t>Reasearch</a:t>
                      </a:r>
                      <a:r>
                        <a:rPr lang="en-IE" sz="1400" dirty="0">
                          <a:effectLst/>
                        </a:rPr>
                        <a:t> study report 20% </a:t>
                      </a:r>
                    </a:p>
                  </a:txBody>
                  <a:tcPr>
                    <a:solidFill>
                      <a:srgbClr val="ED7D31"/>
                    </a:solidFill>
                  </a:tcPr>
                </a:tc>
                <a:tc>
                  <a:txBody>
                    <a:bodyPr/>
                    <a:lstStyle/>
                    <a:p>
                      <a:pPr rtl="0" fontAlgn="base"/>
                      <a:r>
                        <a:rPr lang="en-IE" sz="1400" dirty="0">
                          <a:effectLst/>
                        </a:rPr>
                        <a:t>5</a:t>
                      </a:r>
                      <a:r>
                        <a:rPr lang="en-IE" sz="1400" baseline="30000" dirty="0">
                          <a:effectLst/>
                        </a:rPr>
                        <a:t>th</a:t>
                      </a:r>
                      <a:r>
                        <a:rPr lang="en-IE" sz="1400" dirty="0">
                          <a:effectLst/>
                        </a:rPr>
                        <a:t> year</a:t>
                      </a:r>
                    </a:p>
                  </a:txBody>
                  <a:tcPr>
                    <a:solidFill>
                      <a:srgbClr val="ED7D31"/>
                    </a:solidFill>
                  </a:tcPr>
                </a:tc>
                <a:extLst>
                  <a:ext uri="{0D108BD9-81ED-4DB2-BD59-A6C34878D82A}">
                    <a16:rowId xmlns:a16="http://schemas.microsoft.com/office/drawing/2014/main" val="495303537"/>
                  </a:ext>
                </a:extLst>
              </a:tr>
              <a:tr h="314398">
                <a:tc>
                  <a:txBody>
                    <a:bodyPr/>
                    <a:lstStyle/>
                    <a:p>
                      <a:pPr rtl="0" fontAlgn="base"/>
                      <a:r>
                        <a:rPr lang="en-IE" sz="1400" dirty="0">
                          <a:effectLst/>
                        </a:rPr>
                        <a:t>Home Economics </a:t>
                      </a:r>
                      <a:endParaRPr lang="en-IE" sz="1400" b="1">
                        <a:effectLst/>
                      </a:endParaRPr>
                    </a:p>
                  </a:txBody>
                  <a:tcPr>
                    <a:solidFill>
                      <a:srgbClr val="ED7D31"/>
                    </a:solidFill>
                  </a:tcPr>
                </a:tc>
                <a:tc>
                  <a:txBody>
                    <a:bodyPr/>
                    <a:lstStyle/>
                    <a:p>
                      <a:pPr rtl="0" fontAlgn="base"/>
                      <a:r>
                        <a:rPr lang="en-IE" sz="1400" dirty="0">
                          <a:effectLst/>
                        </a:rPr>
                        <a:t>20% Food Studies Assignment </a:t>
                      </a:r>
                    </a:p>
                  </a:txBody>
                  <a:tcPr>
                    <a:solidFill>
                      <a:srgbClr val="ED7D31"/>
                    </a:solidFill>
                  </a:tcPr>
                </a:tc>
                <a:tc>
                  <a:txBody>
                    <a:bodyPr/>
                    <a:lstStyle/>
                    <a:p>
                      <a:pPr rtl="0" fontAlgn="base"/>
                      <a:r>
                        <a:rPr lang="en-IE" sz="1400" dirty="0">
                          <a:effectLst/>
                        </a:rPr>
                        <a:t>Started in October of 5</a:t>
                      </a:r>
                      <a:r>
                        <a:rPr lang="en-IE" sz="1000" baseline="30000" dirty="0">
                          <a:effectLst/>
                        </a:rPr>
                        <a:t>th</a:t>
                      </a:r>
                      <a:r>
                        <a:rPr lang="en-IE" sz="1400" dirty="0">
                          <a:effectLst/>
                        </a:rPr>
                        <a:t> year</a:t>
                      </a:r>
                    </a:p>
                  </a:txBody>
                  <a:tcPr>
                    <a:solidFill>
                      <a:srgbClr val="ED7D31"/>
                    </a:solidFill>
                  </a:tcPr>
                </a:tc>
                <a:extLst>
                  <a:ext uri="{0D108BD9-81ED-4DB2-BD59-A6C34878D82A}">
                    <a16:rowId xmlns:a16="http://schemas.microsoft.com/office/drawing/2014/main" val="2423394518"/>
                  </a:ext>
                </a:extLst>
              </a:tr>
              <a:tr h="518756">
                <a:tc>
                  <a:txBody>
                    <a:bodyPr/>
                    <a:lstStyle/>
                    <a:p>
                      <a:pPr rtl="0" fontAlgn="base"/>
                      <a:r>
                        <a:rPr lang="en-IE" sz="1400" dirty="0">
                          <a:effectLst/>
                        </a:rPr>
                        <a:t>PE  </a:t>
                      </a:r>
                      <a:endParaRPr lang="en-IE" sz="1400" b="1" dirty="0">
                        <a:effectLst/>
                      </a:endParaRPr>
                    </a:p>
                  </a:txBody>
                  <a:tcPr/>
                </a:tc>
                <a:tc>
                  <a:txBody>
                    <a:bodyPr/>
                    <a:lstStyle/>
                    <a:p>
                      <a:pPr rtl="0" fontAlgn="base"/>
                      <a:r>
                        <a:rPr lang="en-IE" sz="1400" dirty="0">
                          <a:effectLst/>
                        </a:rPr>
                        <a:t>Physical Activity Project 20% </a:t>
                      </a:r>
                    </a:p>
                    <a:p>
                      <a:pPr rtl="0" fontAlgn="base"/>
                      <a:r>
                        <a:rPr lang="en-IE" sz="1400" dirty="0">
                          <a:effectLst/>
                        </a:rPr>
                        <a:t>Performance Assess. 30 %</a:t>
                      </a:r>
                    </a:p>
                  </a:txBody>
                  <a:tcPr/>
                </a:tc>
                <a:tc>
                  <a:txBody>
                    <a:bodyPr/>
                    <a:lstStyle/>
                    <a:p>
                      <a:pPr rtl="0" fontAlgn="base"/>
                      <a:r>
                        <a:rPr lang="en-IE" sz="1400" dirty="0">
                          <a:effectLst/>
                        </a:rPr>
                        <a:t>Start 6</a:t>
                      </a:r>
                      <a:r>
                        <a:rPr lang="en-IE" sz="1000" baseline="30000" dirty="0">
                          <a:effectLst/>
                        </a:rPr>
                        <a:t>th</a:t>
                      </a:r>
                      <a:r>
                        <a:rPr lang="en-IE" sz="1400" dirty="0">
                          <a:effectLst/>
                        </a:rPr>
                        <a:t> year </a:t>
                      </a:r>
                    </a:p>
                    <a:p>
                      <a:pPr rtl="0" fontAlgn="base"/>
                      <a:r>
                        <a:rPr lang="en-IE" sz="1400" dirty="0">
                          <a:effectLst/>
                        </a:rPr>
                        <a:t>6</a:t>
                      </a:r>
                      <a:r>
                        <a:rPr lang="en-IE" sz="1000" baseline="30000" dirty="0">
                          <a:effectLst/>
                        </a:rPr>
                        <a:t>th</a:t>
                      </a:r>
                      <a:r>
                        <a:rPr lang="en-IE" sz="1400" dirty="0">
                          <a:effectLst/>
                        </a:rPr>
                        <a:t> year </a:t>
                      </a:r>
                    </a:p>
                  </a:txBody>
                  <a:tcPr/>
                </a:tc>
                <a:extLst>
                  <a:ext uri="{0D108BD9-81ED-4DB2-BD59-A6C34878D82A}">
                    <a16:rowId xmlns:a16="http://schemas.microsoft.com/office/drawing/2014/main" val="3489826411"/>
                  </a:ext>
                </a:extLst>
              </a:tr>
              <a:tr h="518756">
                <a:tc>
                  <a:txBody>
                    <a:bodyPr/>
                    <a:lstStyle/>
                    <a:p>
                      <a:pPr rtl="0" fontAlgn="base"/>
                      <a:r>
                        <a:rPr lang="en-IE" sz="1400" dirty="0">
                          <a:effectLst/>
                        </a:rPr>
                        <a:t>French / German </a:t>
                      </a:r>
                      <a:endParaRPr lang="en-IE" sz="1400" b="1">
                        <a:effectLst/>
                      </a:endParaRPr>
                    </a:p>
                  </a:txBody>
                  <a:tcPr/>
                </a:tc>
                <a:tc>
                  <a:txBody>
                    <a:bodyPr/>
                    <a:lstStyle/>
                    <a:p>
                      <a:pPr rtl="0" fontAlgn="base"/>
                      <a:r>
                        <a:rPr lang="en-IE" sz="1400" dirty="0">
                          <a:effectLst/>
                        </a:rPr>
                        <a:t>Oral exam 25% </a:t>
                      </a:r>
                    </a:p>
                  </a:txBody>
                  <a:tcPr/>
                </a:tc>
                <a:tc>
                  <a:txBody>
                    <a:bodyPr/>
                    <a:lstStyle/>
                    <a:p>
                      <a:pPr rtl="0" fontAlgn="base"/>
                      <a:r>
                        <a:rPr lang="en-IE" sz="1400" dirty="0">
                          <a:effectLst/>
                        </a:rPr>
                        <a:t>Preparation begins in 5</a:t>
                      </a:r>
                      <a:r>
                        <a:rPr lang="en-IE" sz="1000" baseline="30000" dirty="0">
                          <a:effectLst/>
                        </a:rPr>
                        <a:t>th</a:t>
                      </a:r>
                      <a:r>
                        <a:rPr lang="en-IE" sz="1400" dirty="0">
                          <a:effectLst/>
                        </a:rPr>
                        <a:t> year </a:t>
                      </a:r>
                    </a:p>
                    <a:p>
                      <a:pPr rtl="0" fontAlgn="base"/>
                      <a:r>
                        <a:rPr lang="en-IE" sz="1400" dirty="0">
                          <a:effectLst/>
                        </a:rPr>
                        <a:t>Oral exam in March/April 6</a:t>
                      </a:r>
                      <a:r>
                        <a:rPr lang="en-IE" sz="1000" baseline="30000" dirty="0">
                          <a:effectLst/>
                        </a:rPr>
                        <a:t>th</a:t>
                      </a:r>
                      <a:r>
                        <a:rPr lang="en-IE" sz="1400" dirty="0">
                          <a:effectLst/>
                        </a:rPr>
                        <a:t> year </a:t>
                      </a:r>
                    </a:p>
                  </a:txBody>
                  <a:tcPr/>
                </a:tc>
                <a:extLst>
                  <a:ext uri="{0D108BD9-81ED-4DB2-BD59-A6C34878D82A}">
                    <a16:rowId xmlns:a16="http://schemas.microsoft.com/office/drawing/2014/main" val="589205923"/>
                  </a:ext>
                </a:extLst>
              </a:tr>
              <a:tr h="518756">
                <a:tc>
                  <a:txBody>
                    <a:bodyPr/>
                    <a:lstStyle/>
                    <a:p>
                      <a:pPr rtl="0" fontAlgn="base"/>
                      <a:r>
                        <a:rPr lang="en-IE" sz="1400" dirty="0" err="1">
                          <a:effectLst/>
                        </a:rPr>
                        <a:t>Gaeilge</a:t>
                      </a:r>
                      <a:r>
                        <a:rPr lang="en-IE" sz="1400" dirty="0">
                          <a:effectLst/>
                        </a:rPr>
                        <a:t> </a:t>
                      </a:r>
                      <a:endParaRPr lang="en-IE" sz="1400" b="1">
                        <a:effectLst/>
                      </a:endParaRPr>
                    </a:p>
                  </a:txBody>
                  <a:tcPr/>
                </a:tc>
                <a:tc>
                  <a:txBody>
                    <a:bodyPr/>
                    <a:lstStyle/>
                    <a:p>
                      <a:pPr rtl="0" fontAlgn="base"/>
                      <a:r>
                        <a:rPr lang="en-IE" sz="1400" dirty="0">
                          <a:effectLst/>
                        </a:rPr>
                        <a:t>Oral exam 40% </a:t>
                      </a:r>
                    </a:p>
                  </a:txBody>
                  <a:tcPr/>
                </a:tc>
                <a:tc>
                  <a:txBody>
                    <a:bodyPr/>
                    <a:lstStyle/>
                    <a:p>
                      <a:pPr rtl="0" fontAlgn="base"/>
                      <a:r>
                        <a:rPr lang="en-IE" sz="1400" dirty="0">
                          <a:effectLst/>
                        </a:rPr>
                        <a:t>Preparation begins in 5</a:t>
                      </a:r>
                      <a:r>
                        <a:rPr lang="en-IE" sz="1000" baseline="30000" dirty="0">
                          <a:effectLst/>
                        </a:rPr>
                        <a:t>th</a:t>
                      </a:r>
                      <a:r>
                        <a:rPr lang="en-IE" sz="1400" dirty="0">
                          <a:effectLst/>
                        </a:rPr>
                        <a:t> year </a:t>
                      </a:r>
                    </a:p>
                    <a:p>
                      <a:pPr rtl="0" fontAlgn="base"/>
                      <a:r>
                        <a:rPr lang="en-IE" sz="1400" dirty="0">
                          <a:effectLst/>
                        </a:rPr>
                        <a:t>Oral exam in March/April 6</a:t>
                      </a:r>
                      <a:r>
                        <a:rPr lang="en-IE" sz="1000" baseline="30000" dirty="0">
                          <a:effectLst/>
                        </a:rPr>
                        <a:t>th</a:t>
                      </a:r>
                      <a:r>
                        <a:rPr lang="en-IE" sz="1400" dirty="0">
                          <a:effectLst/>
                        </a:rPr>
                        <a:t> year </a:t>
                      </a:r>
                    </a:p>
                  </a:txBody>
                  <a:tcPr/>
                </a:tc>
                <a:extLst>
                  <a:ext uri="{0D108BD9-81ED-4DB2-BD59-A6C34878D82A}">
                    <a16:rowId xmlns:a16="http://schemas.microsoft.com/office/drawing/2014/main" val="2762602039"/>
                  </a:ext>
                </a:extLst>
              </a:tr>
              <a:tr h="518755">
                <a:tc>
                  <a:txBody>
                    <a:bodyPr/>
                    <a:lstStyle/>
                    <a:p>
                      <a:pPr lvl="0">
                        <a:buNone/>
                      </a:pPr>
                      <a:r>
                        <a:rPr lang="en-IE" sz="1400" dirty="0">
                          <a:effectLst/>
                        </a:rPr>
                        <a:t>Music</a:t>
                      </a:r>
                    </a:p>
                  </a:txBody>
                  <a:tcPr/>
                </a:tc>
                <a:tc>
                  <a:txBody>
                    <a:bodyPr/>
                    <a:lstStyle/>
                    <a:p>
                      <a:pPr lvl="0">
                        <a:buNone/>
                      </a:pPr>
                      <a:r>
                        <a:rPr lang="en-IE" sz="1400" dirty="0">
                          <a:effectLst/>
                        </a:rPr>
                        <a:t>Performance exam 50 %</a:t>
                      </a:r>
                    </a:p>
                  </a:txBody>
                  <a:tcPr/>
                </a:tc>
                <a:tc>
                  <a:txBody>
                    <a:bodyPr/>
                    <a:lstStyle/>
                    <a:p>
                      <a:pPr lvl="0">
                        <a:buNone/>
                      </a:pPr>
                      <a:r>
                        <a:rPr lang="en-IE" sz="1400" dirty="0">
                          <a:effectLst/>
                        </a:rPr>
                        <a:t>March/ April  6th year</a:t>
                      </a:r>
                    </a:p>
                  </a:txBody>
                  <a:tcPr/>
                </a:tc>
                <a:extLst>
                  <a:ext uri="{0D108BD9-81ED-4DB2-BD59-A6C34878D82A}">
                    <a16:rowId xmlns:a16="http://schemas.microsoft.com/office/drawing/2014/main" val="3582953026"/>
                  </a:ext>
                </a:extLst>
              </a:tr>
              <a:tr h="518756">
                <a:tc>
                  <a:txBody>
                    <a:bodyPr/>
                    <a:lstStyle/>
                    <a:p>
                      <a:pPr lvl="0">
                        <a:buNone/>
                      </a:pPr>
                      <a:endParaRPr lang="en-IE" sz="1400" dirty="0">
                        <a:effectLst/>
                      </a:endParaRPr>
                    </a:p>
                  </a:txBody>
                  <a:tcPr/>
                </a:tc>
                <a:tc>
                  <a:txBody>
                    <a:bodyPr/>
                    <a:lstStyle/>
                    <a:p>
                      <a:pPr lvl="0">
                        <a:buNone/>
                      </a:pPr>
                      <a:endParaRPr lang="en-IE" sz="1400" dirty="0">
                        <a:effectLst/>
                      </a:endParaRPr>
                    </a:p>
                  </a:txBody>
                  <a:tcPr/>
                </a:tc>
                <a:tc>
                  <a:txBody>
                    <a:bodyPr/>
                    <a:lstStyle/>
                    <a:p>
                      <a:pPr lvl="0">
                        <a:buNone/>
                      </a:pPr>
                      <a:endParaRPr lang="en-IE" sz="1400" dirty="0">
                        <a:effectLst/>
                      </a:endParaRPr>
                    </a:p>
                    <a:p>
                      <a:pPr lvl="0">
                        <a:buNone/>
                      </a:pPr>
                      <a:endParaRPr lang="en-IE" sz="1400" dirty="0">
                        <a:effectLst/>
                      </a:endParaRPr>
                    </a:p>
                  </a:txBody>
                  <a:tcPr/>
                </a:tc>
                <a:extLst>
                  <a:ext uri="{0D108BD9-81ED-4DB2-BD59-A6C34878D82A}">
                    <a16:rowId xmlns:a16="http://schemas.microsoft.com/office/drawing/2014/main" val="1608761017"/>
                  </a:ext>
                </a:extLst>
              </a:tr>
            </a:tbl>
          </a:graphicData>
        </a:graphic>
      </p:graphicFrame>
    </p:spTree>
    <p:extLst>
      <p:ext uri="{BB962C8B-B14F-4D97-AF65-F5344CB8AC3E}">
        <p14:creationId xmlns:p14="http://schemas.microsoft.com/office/powerpoint/2010/main" val="11990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Wellbeing and support for students</a:t>
            </a:r>
          </a:p>
        </p:txBody>
      </p:sp>
      <p:sp>
        <p:nvSpPr>
          <p:cNvPr id="3" name="Content Placeholder 2"/>
          <p:cNvSpPr>
            <a:spLocks noGrp="1"/>
          </p:cNvSpPr>
          <p:nvPr>
            <p:ph idx="1"/>
          </p:nvPr>
        </p:nvSpPr>
        <p:spPr/>
        <p:txBody>
          <a:bodyPr/>
          <a:lstStyle/>
          <a:p>
            <a:r>
              <a:rPr lang="en-IE" sz="2400" dirty="0">
                <a:latin typeface="Corbel" panose="020B0503020204020204" pitchFamily="34" charset="0"/>
              </a:rPr>
              <a:t>We can all have off days and difficult periods.</a:t>
            </a:r>
          </a:p>
          <a:p>
            <a:r>
              <a:rPr lang="en-IE" sz="2400" dirty="0">
                <a:latin typeface="Corbel" panose="020B0503020204020204" pitchFamily="34" charset="0"/>
              </a:rPr>
              <a:t>School is full of challenges, particularly during the final year.</a:t>
            </a:r>
          </a:p>
          <a:p>
            <a:r>
              <a:rPr lang="en-IE" sz="2400" dirty="0">
                <a:latin typeface="Corbel" panose="020B0503020204020204" pitchFamily="34" charset="0"/>
              </a:rPr>
              <a:t>You will also have many happy memories over the coming months.</a:t>
            </a:r>
          </a:p>
          <a:p>
            <a:r>
              <a:rPr lang="en-IE" sz="2400" dirty="0">
                <a:latin typeface="Corbel" panose="020B0503020204020204" pitchFamily="34" charset="0"/>
              </a:rPr>
              <a:t>If you feel under pressure please let me know and I will do the best to help in any way I can</a:t>
            </a:r>
          </a:p>
          <a:p>
            <a:r>
              <a:rPr lang="en-IE" sz="2400" dirty="0">
                <a:latin typeface="Corbel" panose="020B0503020204020204" pitchFamily="34" charset="0"/>
              </a:rPr>
              <a:t>“mind yourself and mind each other”</a:t>
            </a:r>
          </a:p>
          <a:p>
            <a:pPr marL="0" indent="0">
              <a:buNone/>
            </a:pPr>
            <a:endParaRPr lang="en-IE" dirty="0"/>
          </a:p>
          <a:p>
            <a:endParaRPr lang="en-IE" dirty="0"/>
          </a:p>
        </p:txBody>
      </p:sp>
    </p:spTree>
    <p:extLst>
      <p:ext uri="{BB962C8B-B14F-4D97-AF65-F5344CB8AC3E}">
        <p14:creationId xmlns:p14="http://schemas.microsoft.com/office/powerpoint/2010/main" val="581115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524002" y="1936542"/>
            <a:ext cx="3607409" cy="3972086"/>
          </a:xfrm>
        </p:spPr>
        <p:txBody>
          <a:bodyPr>
            <a:noAutofit/>
          </a:bodyPr>
          <a:lstStyle/>
          <a:p>
            <a:r>
              <a:rPr lang="en-US" sz="1575" b="1" dirty="0"/>
              <a:t>All Junior Cycle classes have Guidance Related Learning classes.</a:t>
            </a:r>
          </a:p>
          <a:p>
            <a:endParaRPr lang="en-US" sz="525" b="1" dirty="0"/>
          </a:p>
          <a:p>
            <a:r>
              <a:rPr lang="en-US" sz="1575" b="1" dirty="0"/>
              <a:t>All Senior Cycle classes have a weekly Career Guidance class and can take part in trips to Colleges and Apprenticeship </a:t>
            </a:r>
            <a:r>
              <a:rPr lang="en-US" sz="1575" b="1" dirty="0" err="1"/>
              <a:t>centres</a:t>
            </a:r>
            <a:r>
              <a:rPr lang="en-US" sz="1575" b="1" dirty="0"/>
              <a:t>. </a:t>
            </a:r>
          </a:p>
          <a:p>
            <a:endParaRPr lang="en-US" sz="600" b="1" dirty="0"/>
          </a:p>
          <a:p>
            <a:r>
              <a:rPr lang="en-US" sz="1575" b="1" dirty="0"/>
              <a:t>Provide one-to-one personal, academic and career support.</a:t>
            </a:r>
          </a:p>
          <a:p>
            <a:endParaRPr lang="en-US" sz="600" b="1" dirty="0"/>
          </a:p>
          <a:p>
            <a:r>
              <a:rPr lang="en-US" sz="1575" b="1" dirty="0"/>
              <a:t>Parents &amp; Guardians are welcome to get in contact and can also avail of our Guidance page on the school website which has info on courses, apprenticeships, LC points and Open Days etc.</a:t>
            </a:r>
          </a:p>
          <a:p>
            <a:endParaRPr lang="en-US" sz="1575" b="1" dirty="0"/>
          </a:p>
        </p:txBody>
      </p:sp>
      <p:sp>
        <p:nvSpPr>
          <p:cNvPr id="3" name="TextBox 2">
            <a:extLst>
              <a:ext uri="{FF2B5EF4-FFF2-40B4-BE49-F238E27FC236}">
                <a16:creationId xmlns:a16="http://schemas.microsoft.com/office/drawing/2014/main" id="{76BF46E2-215C-C35E-2547-88909A0F2BA5}"/>
              </a:ext>
            </a:extLst>
          </p:cNvPr>
          <p:cNvSpPr txBox="1"/>
          <p:nvPr/>
        </p:nvSpPr>
        <p:spPr>
          <a:xfrm>
            <a:off x="2653672" y="235376"/>
            <a:ext cx="7276878" cy="461665"/>
          </a:xfrm>
          <a:prstGeom prst="rect">
            <a:avLst/>
          </a:prstGeom>
          <a:noFill/>
        </p:spPr>
        <p:txBody>
          <a:bodyPr wrap="square">
            <a:spAutoFit/>
          </a:bodyPr>
          <a:lstStyle/>
          <a:p>
            <a:pPr defTabSz="685800"/>
            <a:r>
              <a:rPr lang="en-US" sz="2400" b="1" dirty="0">
                <a:solidFill>
                  <a:prstClr val="white"/>
                </a:solidFill>
                <a:latin typeface="Calibri" panose="020F0502020204030204"/>
              </a:rPr>
              <a:t>The Guidance Dept at BCC – </a:t>
            </a:r>
            <a:r>
              <a:rPr lang="en-US" sz="2400" b="1" dirty="0" err="1">
                <a:solidFill>
                  <a:prstClr val="white"/>
                </a:solidFill>
                <a:latin typeface="Calibri" panose="020F0502020204030204"/>
              </a:rPr>
              <a:t>Ms</a:t>
            </a:r>
            <a:r>
              <a:rPr lang="en-US" sz="2400" b="1" dirty="0">
                <a:solidFill>
                  <a:prstClr val="white"/>
                </a:solidFill>
                <a:latin typeface="Calibri" panose="020F0502020204030204"/>
              </a:rPr>
              <a:t> Carroll &amp; </a:t>
            </a:r>
            <a:r>
              <a:rPr lang="en-US" sz="2400" b="1" dirty="0" err="1">
                <a:solidFill>
                  <a:prstClr val="white"/>
                </a:solidFill>
                <a:latin typeface="Calibri" panose="020F0502020204030204"/>
              </a:rPr>
              <a:t>Ms</a:t>
            </a:r>
            <a:r>
              <a:rPr lang="en-US" sz="2400" b="1" dirty="0">
                <a:solidFill>
                  <a:prstClr val="white"/>
                </a:solidFill>
                <a:latin typeface="Calibri" panose="020F0502020204030204"/>
              </a:rPr>
              <a:t> Glynn</a:t>
            </a:r>
            <a:endParaRPr lang="en-GB" sz="2400" b="1" dirty="0">
              <a:solidFill>
                <a:prstClr val="white"/>
              </a:solidFill>
              <a:latin typeface="Calibri" panose="020F0502020204030204"/>
            </a:endParaRPr>
          </a:p>
        </p:txBody>
      </p:sp>
      <p:pic>
        <p:nvPicPr>
          <p:cNvPr id="4" name="Picture 3" descr="A screenshot of a website&#10;&#10;Description automatically generated">
            <a:extLst>
              <a:ext uri="{FF2B5EF4-FFF2-40B4-BE49-F238E27FC236}">
                <a16:creationId xmlns:a16="http://schemas.microsoft.com/office/drawing/2014/main" id="{562CA046-15CC-C1DB-6BB4-89606DA6CBE2}"/>
              </a:ext>
            </a:extLst>
          </p:cNvPr>
          <p:cNvPicPr>
            <a:picLocks noChangeAspect="1"/>
          </p:cNvPicPr>
          <p:nvPr/>
        </p:nvPicPr>
        <p:blipFill>
          <a:blip r:embed="rId2"/>
          <a:stretch>
            <a:fillRect/>
          </a:stretch>
        </p:blipFill>
        <p:spPr>
          <a:xfrm>
            <a:off x="5131411" y="2309759"/>
            <a:ext cx="5536591" cy="2737114"/>
          </a:xfrm>
          <a:prstGeom prst="rect">
            <a:avLst/>
          </a:prstGeom>
        </p:spPr>
      </p:pic>
    </p:spTree>
    <p:extLst>
      <p:ext uri="{BB962C8B-B14F-4D97-AF65-F5344CB8AC3E}">
        <p14:creationId xmlns:p14="http://schemas.microsoft.com/office/powerpoint/2010/main" val="1610543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Key Dates - 2024</a:t>
            </a:r>
          </a:p>
        </p:txBody>
      </p:sp>
      <p:sp>
        <p:nvSpPr>
          <p:cNvPr id="3" name="Content Placeholder 2"/>
          <p:cNvSpPr>
            <a:spLocks noGrp="1"/>
          </p:cNvSpPr>
          <p:nvPr>
            <p:ph idx="1"/>
          </p:nvPr>
        </p:nvSpPr>
        <p:spPr/>
        <p:txBody>
          <a:bodyPr/>
          <a:lstStyle/>
          <a:p>
            <a:r>
              <a:rPr lang="en-IE" sz="2400" dirty="0">
                <a:latin typeface="Corbel" panose="020B0503020204020204" pitchFamily="34" charset="0"/>
              </a:rPr>
              <a:t>Monthly Assessments – recorded on </a:t>
            </a:r>
            <a:r>
              <a:rPr lang="en-IE" sz="2400" dirty="0" err="1">
                <a:latin typeface="Corbel" panose="020B0503020204020204" pitchFamily="34" charset="0"/>
              </a:rPr>
              <a:t>VSware</a:t>
            </a:r>
            <a:endParaRPr lang="en-IE" sz="2400" dirty="0">
              <a:latin typeface="Corbel" panose="020B0503020204020204" pitchFamily="34" charset="0"/>
            </a:endParaRPr>
          </a:p>
          <a:p>
            <a:r>
              <a:rPr lang="en-IE" sz="2400" dirty="0">
                <a:latin typeface="Corbel" panose="020B0503020204020204" pitchFamily="34" charset="0"/>
              </a:rPr>
              <a:t>Sixth Year Exams – October 23</a:t>
            </a:r>
            <a:r>
              <a:rPr lang="en-IE" sz="2400" baseline="30000" dirty="0">
                <a:latin typeface="Corbel" panose="020B0503020204020204" pitchFamily="34" charset="0"/>
              </a:rPr>
              <a:t>rd</a:t>
            </a:r>
            <a:r>
              <a:rPr lang="en-IE" sz="2400" dirty="0">
                <a:latin typeface="Corbel" panose="020B0503020204020204" pitchFamily="34" charset="0"/>
              </a:rPr>
              <a:t> – October 25</a:t>
            </a:r>
            <a:r>
              <a:rPr lang="en-IE" sz="2400" baseline="30000" dirty="0">
                <a:latin typeface="Corbel" panose="020B0503020204020204" pitchFamily="34" charset="0"/>
              </a:rPr>
              <a:t>th</a:t>
            </a:r>
            <a:r>
              <a:rPr lang="en-IE" sz="2400" dirty="0">
                <a:latin typeface="Corbel" panose="020B0503020204020204" pitchFamily="34" charset="0"/>
              </a:rPr>
              <a:t>.</a:t>
            </a:r>
          </a:p>
          <a:p>
            <a:r>
              <a:rPr lang="en-IE" sz="2400" dirty="0">
                <a:latin typeface="Corbel" panose="020B0503020204020204" pitchFamily="34" charset="0"/>
              </a:rPr>
              <a:t>Meeting for Leaving Cert Parents on the CAO system – Wednesday November 6</a:t>
            </a:r>
            <a:r>
              <a:rPr lang="en-IE" sz="2400" baseline="30000" dirty="0">
                <a:latin typeface="Corbel" panose="020B0503020204020204" pitchFamily="34" charset="0"/>
              </a:rPr>
              <a:t>th</a:t>
            </a:r>
            <a:r>
              <a:rPr lang="en-IE" sz="2400" dirty="0">
                <a:latin typeface="Corbel" panose="020B0503020204020204" pitchFamily="34" charset="0"/>
              </a:rPr>
              <a:t> 8pm</a:t>
            </a:r>
          </a:p>
          <a:p>
            <a:r>
              <a:rPr lang="en-IE" sz="2400" dirty="0">
                <a:latin typeface="Corbel" panose="020B0503020204020204" pitchFamily="34" charset="0"/>
              </a:rPr>
              <a:t>Parent/Student/Teacher Meeting 6</a:t>
            </a:r>
            <a:r>
              <a:rPr lang="en-IE" sz="2400" baseline="30000" dirty="0">
                <a:latin typeface="Corbel" panose="020B0503020204020204" pitchFamily="34" charset="0"/>
              </a:rPr>
              <a:t>th</a:t>
            </a:r>
            <a:r>
              <a:rPr lang="en-IE" sz="2400" dirty="0">
                <a:latin typeface="Corbel" panose="020B0503020204020204" pitchFamily="34" charset="0"/>
              </a:rPr>
              <a:t> Year – Thursday November 28</a:t>
            </a:r>
            <a:r>
              <a:rPr lang="en-IE" sz="2400" baseline="30000" dirty="0">
                <a:latin typeface="Corbel" panose="020B0503020204020204" pitchFamily="34" charset="0"/>
              </a:rPr>
              <a:t>th</a:t>
            </a:r>
            <a:r>
              <a:rPr lang="en-IE" sz="2400" dirty="0">
                <a:latin typeface="Corbel" panose="020B0503020204020204" pitchFamily="34" charset="0"/>
              </a:rPr>
              <a:t>  4.15pm – 6.45pm.</a:t>
            </a:r>
          </a:p>
          <a:p>
            <a:endParaRPr lang="en-IE" dirty="0"/>
          </a:p>
        </p:txBody>
      </p:sp>
    </p:spTree>
    <p:extLst>
      <p:ext uri="{BB962C8B-B14F-4D97-AF65-F5344CB8AC3E}">
        <p14:creationId xmlns:p14="http://schemas.microsoft.com/office/powerpoint/2010/main" val="2088812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Contact details</a:t>
            </a:r>
          </a:p>
        </p:txBody>
      </p:sp>
      <p:sp>
        <p:nvSpPr>
          <p:cNvPr id="3" name="Content Placeholder 2"/>
          <p:cNvSpPr>
            <a:spLocks noGrp="1"/>
          </p:cNvSpPr>
          <p:nvPr>
            <p:ph idx="1"/>
          </p:nvPr>
        </p:nvSpPr>
        <p:spPr/>
        <p:txBody>
          <a:bodyPr/>
          <a:lstStyle/>
          <a:p>
            <a:pPr marL="0" indent="0">
              <a:buNone/>
            </a:pPr>
            <a:endParaRPr lang="en-IE" sz="2400" dirty="0">
              <a:latin typeface="Corbel" panose="020B0503020204020204" pitchFamily="34" charset="0"/>
            </a:endParaRPr>
          </a:p>
          <a:p>
            <a:pPr marL="182880" lvl="0" indent="-182880">
              <a:spcBef>
                <a:spcPts val="1200"/>
              </a:spcBef>
              <a:buClr>
                <a:srgbClr val="40BAD2"/>
              </a:buClr>
            </a:pPr>
            <a:r>
              <a:rPr lang="en-IE" sz="2400" dirty="0">
                <a:solidFill>
                  <a:srgbClr val="000000">
                    <a:lumMod val="65000"/>
                    <a:lumOff val="35000"/>
                  </a:srgbClr>
                </a:solidFill>
                <a:latin typeface="Corbel" panose="020B0503020204020204"/>
              </a:rPr>
              <a:t>Telephone – (067) 27268</a:t>
            </a:r>
          </a:p>
          <a:p>
            <a:pPr marL="182880" lvl="0" indent="-182880">
              <a:spcBef>
                <a:spcPts val="1200"/>
              </a:spcBef>
              <a:buClr>
                <a:srgbClr val="40BAD2"/>
              </a:buClr>
            </a:pPr>
            <a:r>
              <a:rPr lang="en-IE" sz="2400" dirty="0">
                <a:solidFill>
                  <a:srgbClr val="000000">
                    <a:lumMod val="65000"/>
                    <a:lumOff val="35000"/>
                  </a:srgbClr>
                </a:solidFill>
                <a:latin typeface="Corbel" panose="020B0503020204020204"/>
              </a:rPr>
              <a:t>School email – </a:t>
            </a:r>
            <a:r>
              <a:rPr lang="en-IE" sz="2400" dirty="0">
                <a:solidFill>
                  <a:srgbClr val="000000">
                    <a:lumMod val="65000"/>
                    <a:lumOff val="35000"/>
                  </a:srgbClr>
                </a:solidFill>
                <a:latin typeface="Corbel" panose="020B0503020204020204"/>
                <a:hlinkClick r:id="rId2">
                  <a:extLst>
                    <a:ext uri="{A12FA001-AC4F-418D-AE19-62706E023703}">
                      <ahyp:hlinkClr xmlns:ahyp="http://schemas.microsoft.com/office/drawing/2018/hyperlinkcolor" val="tx"/>
                    </a:ext>
                  </a:extLst>
                </a:hlinkClick>
              </a:rPr>
              <a:t>info@borrisokanecc.ie</a:t>
            </a:r>
            <a:endParaRPr lang="en-IE" sz="2400" dirty="0">
              <a:solidFill>
                <a:srgbClr val="000000">
                  <a:lumMod val="65000"/>
                  <a:lumOff val="35000"/>
                </a:srgbClr>
              </a:solidFill>
              <a:latin typeface="Corbel" panose="020B0503020204020204"/>
            </a:endParaRPr>
          </a:p>
          <a:p>
            <a:pPr marL="182880" lvl="0" indent="-182880">
              <a:spcBef>
                <a:spcPts val="1200"/>
              </a:spcBef>
              <a:buClr>
                <a:srgbClr val="40BAD2"/>
              </a:buClr>
            </a:pPr>
            <a:r>
              <a:rPr lang="en-IE" sz="2400" dirty="0">
                <a:solidFill>
                  <a:srgbClr val="000000">
                    <a:lumMod val="65000"/>
                    <a:lumOff val="35000"/>
                  </a:srgbClr>
                </a:solidFill>
                <a:latin typeface="Corbel" panose="020B0503020204020204"/>
              </a:rPr>
              <a:t>Principal – </a:t>
            </a:r>
            <a:r>
              <a:rPr lang="en-IE" sz="2400" dirty="0">
                <a:solidFill>
                  <a:srgbClr val="000000">
                    <a:lumMod val="65000"/>
                    <a:lumOff val="35000"/>
                  </a:srgbClr>
                </a:solidFill>
                <a:latin typeface="Corbel" panose="020B0503020204020204"/>
                <a:hlinkClick r:id="rId3">
                  <a:extLst>
                    <a:ext uri="{A12FA001-AC4F-418D-AE19-62706E023703}">
                      <ahyp:hlinkClr xmlns:ahyp="http://schemas.microsoft.com/office/drawing/2018/hyperlinkcolor" val="tx"/>
                    </a:ext>
                  </a:extLst>
                </a:hlinkClick>
              </a:rPr>
              <a:t>paula.molloy@borrisokanecc.ie</a:t>
            </a:r>
            <a:endParaRPr lang="en-IE" sz="2400" dirty="0">
              <a:solidFill>
                <a:srgbClr val="000000">
                  <a:lumMod val="65000"/>
                  <a:lumOff val="35000"/>
                </a:srgbClr>
              </a:solidFill>
              <a:latin typeface="Corbel" panose="020B0503020204020204"/>
            </a:endParaRPr>
          </a:p>
          <a:p>
            <a:pPr marL="182880" lvl="0" indent="-182880">
              <a:spcBef>
                <a:spcPts val="1200"/>
              </a:spcBef>
              <a:buClr>
                <a:srgbClr val="40BAD2"/>
              </a:buClr>
            </a:pPr>
            <a:r>
              <a:rPr lang="en-IE" sz="2400" dirty="0">
                <a:solidFill>
                  <a:srgbClr val="000000">
                    <a:lumMod val="65000"/>
                    <a:lumOff val="35000"/>
                  </a:srgbClr>
                </a:solidFill>
                <a:latin typeface="Corbel" panose="020B0503020204020204"/>
              </a:rPr>
              <a:t>Deputy Principal – </a:t>
            </a:r>
            <a:r>
              <a:rPr lang="en-IE" sz="2400" dirty="0">
                <a:solidFill>
                  <a:srgbClr val="000000">
                    <a:lumMod val="65000"/>
                    <a:lumOff val="35000"/>
                  </a:srgbClr>
                </a:solidFill>
                <a:latin typeface="Corbel" panose="020B0503020204020204"/>
                <a:hlinkClick r:id="rId4">
                  <a:extLst>
                    <a:ext uri="{A12FA001-AC4F-418D-AE19-62706E023703}">
                      <ahyp:hlinkClr xmlns:ahyp="http://schemas.microsoft.com/office/drawing/2018/hyperlinkcolor" val="tx"/>
                    </a:ext>
                  </a:extLst>
                </a:hlinkClick>
              </a:rPr>
              <a:t>catriona.maher@borrisokanecc.ie</a:t>
            </a:r>
            <a:endParaRPr lang="en-IE" sz="2400" dirty="0">
              <a:solidFill>
                <a:srgbClr val="000000">
                  <a:lumMod val="65000"/>
                  <a:lumOff val="35000"/>
                </a:srgbClr>
              </a:solidFill>
              <a:latin typeface="Corbel" panose="020B0503020204020204"/>
            </a:endParaRPr>
          </a:p>
          <a:p>
            <a:pPr marL="182880" lvl="0" indent="-182880">
              <a:spcBef>
                <a:spcPts val="1200"/>
              </a:spcBef>
              <a:buClr>
                <a:srgbClr val="40BAD2"/>
              </a:buClr>
            </a:pPr>
            <a:r>
              <a:rPr lang="en-IE" sz="2400" dirty="0">
                <a:solidFill>
                  <a:srgbClr val="000000">
                    <a:lumMod val="65000"/>
                    <a:lumOff val="35000"/>
                  </a:srgbClr>
                </a:solidFill>
                <a:latin typeface="Corbel" panose="020B0503020204020204"/>
              </a:rPr>
              <a:t>Year Head – </a:t>
            </a:r>
            <a:r>
              <a:rPr lang="en-IE" sz="2400" dirty="0">
                <a:solidFill>
                  <a:srgbClr val="000000">
                    <a:lumMod val="65000"/>
                    <a:lumOff val="35000"/>
                  </a:srgbClr>
                </a:solidFill>
                <a:latin typeface="Corbel" panose="020B0503020204020204"/>
                <a:hlinkClick r:id="rId5">
                  <a:extLst>
                    <a:ext uri="{A12FA001-AC4F-418D-AE19-62706E023703}">
                      <ahyp:hlinkClr xmlns:ahyp="http://schemas.microsoft.com/office/drawing/2018/hyperlinkcolor" val="tx"/>
                    </a:ext>
                  </a:extLst>
                </a:hlinkClick>
              </a:rPr>
              <a:t>noel.cronin@borrisokanecc.ie</a:t>
            </a:r>
            <a:endParaRPr lang="en-IE" sz="2400" dirty="0">
              <a:solidFill>
                <a:srgbClr val="000000">
                  <a:lumMod val="65000"/>
                  <a:lumOff val="35000"/>
                </a:srgbClr>
              </a:solidFill>
              <a:latin typeface="Corbel" panose="020B0503020204020204"/>
            </a:endParaRPr>
          </a:p>
          <a:p>
            <a:endParaRPr lang="en-IE" dirty="0"/>
          </a:p>
        </p:txBody>
      </p:sp>
    </p:spTree>
    <p:extLst>
      <p:ext uri="{BB962C8B-B14F-4D97-AF65-F5344CB8AC3E}">
        <p14:creationId xmlns:p14="http://schemas.microsoft.com/office/powerpoint/2010/main" val="160921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C07D-9394-E726-A38C-05019FA85A25}"/>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2B207D36-D082-D9D5-4BC6-3E307849A9F5}"/>
              </a:ext>
            </a:extLst>
          </p:cNvPr>
          <p:cNvSpPr>
            <a:spLocks noGrp="1"/>
          </p:cNvSpPr>
          <p:nvPr>
            <p:ph idx="1"/>
          </p:nvPr>
        </p:nvSpPr>
        <p:spPr>
          <a:xfrm>
            <a:off x="1981200" y="1872819"/>
            <a:ext cx="8229600" cy="4742727"/>
          </a:xfrm>
        </p:spPr>
        <p:txBody>
          <a:bodyPr vert="horz" lIns="91440" tIns="45720" rIns="91440" bIns="45720" rtlCol="0" anchor="t">
            <a:normAutofit/>
          </a:bodyPr>
          <a:lstStyle/>
          <a:p>
            <a:r>
              <a:rPr lang="en-US" dirty="0"/>
              <a:t>Parents Association – looking for volunteers to join our PA from all areas.  If you are interested please send an email to </a:t>
            </a:r>
            <a:r>
              <a:rPr lang="en-US" dirty="0">
                <a:hlinkClick r:id="rId2"/>
              </a:rPr>
              <a:t>info@borrisokanecc.ie</a:t>
            </a:r>
            <a:r>
              <a:rPr lang="en-US" dirty="0"/>
              <a:t> PA have requested a payment of €50 from each family.</a:t>
            </a:r>
          </a:p>
          <a:p>
            <a:r>
              <a:rPr lang="en-US" dirty="0"/>
              <a:t>One Way System &amp; Parking – from 8:30- 9:00 am we request that cars come to school via the athletics/tennis grounds and leave via </a:t>
            </a:r>
            <a:r>
              <a:rPr lang="en-US" dirty="0" err="1"/>
              <a:t>Ballyhaden</a:t>
            </a:r>
            <a:r>
              <a:rPr lang="en-US" dirty="0"/>
              <a:t>.  In the evenings from 3:20 we request the same. We have extended our car park so can you please park in new car park and not on the footpath.</a:t>
            </a:r>
            <a:endParaRPr lang="en-US" dirty="0">
              <a:cs typeface="Calibri"/>
            </a:endParaRPr>
          </a:p>
          <a:p>
            <a:endParaRPr lang="en-US"/>
          </a:p>
          <a:p>
            <a:endParaRPr lang="en-US"/>
          </a:p>
        </p:txBody>
      </p:sp>
    </p:spTree>
    <p:extLst>
      <p:ext uri="{BB962C8B-B14F-4D97-AF65-F5344CB8AC3E}">
        <p14:creationId xmlns:p14="http://schemas.microsoft.com/office/powerpoint/2010/main" val="213533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4A7C-9222-6FC5-6F7D-9C2149B2D8BE}"/>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7C7BACE4-EBFC-5B32-5DB3-A81D40A0AC90}"/>
              </a:ext>
            </a:extLst>
          </p:cNvPr>
          <p:cNvSpPr>
            <a:spLocks noGrp="1"/>
          </p:cNvSpPr>
          <p:nvPr>
            <p:ph idx="1"/>
          </p:nvPr>
        </p:nvSpPr>
        <p:spPr>
          <a:xfrm>
            <a:off x="1981200" y="1716956"/>
            <a:ext cx="8229600" cy="5023281"/>
          </a:xfrm>
        </p:spPr>
        <p:txBody>
          <a:bodyPr vert="horz" lIns="91440" tIns="45720" rIns="91440" bIns="45720" rtlCol="0" anchor="t">
            <a:normAutofit/>
          </a:bodyPr>
          <a:lstStyle/>
          <a:p>
            <a:r>
              <a:rPr lang="en-US" dirty="0"/>
              <a:t>Enrollment for Sept 25.  Admissions notice has been published and our Open Night is on Oct 17th from 6pm. Please get application forms in early or on time.</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485468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E3AD-71B7-A989-B004-042D4AD843AC}"/>
              </a:ext>
            </a:extLst>
          </p:cNvPr>
          <p:cNvSpPr>
            <a:spLocks noGrp="1"/>
          </p:cNvSpPr>
          <p:nvPr>
            <p:ph type="title"/>
          </p:nvPr>
        </p:nvSpPr>
        <p:spPr/>
        <p:txBody>
          <a:bodyPr>
            <a:normAutofit fontScale="90000"/>
          </a:bodyPr>
          <a:lstStyle/>
          <a:p>
            <a:r>
              <a:rPr lang="en-US">
                <a:cs typeface="Calibri"/>
              </a:rPr>
              <a:t>Website</a:t>
            </a:r>
            <a:endParaRPr lang="en-US"/>
          </a:p>
        </p:txBody>
      </p:sp>
      <p:sp>
        <p:nvSpPr>
          <p:cNvPr id="3" name="Content Placeholder 2">
            <a:extLst>
              <a:ext uri="{FF2B5EF4-FFF2-40B4-BE49-F238E27FC236}">
                <a16:creationId xmlns:a16="http://schemas.microsoft.com/office/drawing/2014/main" id="{73B9DC7A-9F87-64C6-94E5-569C6935FB55}"/>
              </a:ext>
            </a:extLst>
          </p:cNvPr>
          <p:cNvSpPr>
            <a:spLocks noGrp="1"/>
          </p:cNvSpPr>
          <p:nvPr>
            <p:ph idx="1"/>
          </p:nvPr>
        </p:nvSpPr>
        <p:spPr/>
        <p:txBody>
          <a:bodyPr/>
          <a:lstStyle/>
          <a:p>
            <a:r>
              <a:rPr lang="en-US"/>
              <a:t>Our website is being updated and you will be able to find presentations.</a:t>
            </a:r>
          </a:p>
          <a:p>
            <a:r>
              <a:rPr lang="en-US"/>
              <a:t>Link to Survey that we would like you to complete on </a:t>
            </a:r>
            <a:r>
              <a:rPr lang="en-US" b="1" i="1"/>
              <a:t>Reviewing Inclusive and Special Ed</a:t>
            </a:r>
            <a:r>
              <a:rPr lang="en-US"/>
              <a:t>.</a:t>
            </a:r>
          </a:p>
          <a:p>
            <a:r>
              <a:rPr lang="en-US" err="1"/>
              <a:t>Bí</a:t>
            </a:r>
            <a:r>
              <a:rPr lang="en-US"/>
              <a:t> </a:t>
            </a:r>
            <a:r>
              <a:rPr lang="en-US" err="1"/>
              <a:t>Cinealta</a:t>
            </a:r>
            <a:r>
              <a:rPr lang="en-US"/>
              <a:t> – Anti Bullying Guidelines and documents. Your input will be required to compete our new policy.</a:t>
            </a:r>
          </a:p>
          <a:p>
            <a:endParaRPr lang="en-US"/>
          </a:p>
          <a:p>
            <a:r>
              <a:rPr lang="en-US"/>
              <a:t>Other surveys throughout the year and parental voice is very important to us.</a:t>
            </a:r>
          </a:p>
          <a:p>
            <a:endParaRPr lang="en-US"/>
          </a:p>
        </p:txBody>
      </p:sp>
    </p:spTree>
    <p:extLst>
      <p:ext uri="{BB962C8B-B14F-4D97-AF65-F5344CB8AC3E}">
        <p14:creationId xmlns:p14="http://schemas.microsoft.com/office/powerpoint/2010/main" val="874544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FE80-ABAA-95D6-8A3E-FA0703A4534F}"/>
              </a:ext>
            </a:extLst>
          </p:cNvPr>
          <p:cNvSpPr>
            <a:spLocks noGrp="1"/>
          </p:cNvSpPr>
          <p:nvPr>
            <p:ph type="title"/>
          </p:nvPr>
        </p:nvSpPr>
        <p:spPr/>
        <p:txBody>
          <a:bodyPr>
            <a:normAutofit fontScale="90000"/>
          </a:bodyPr>
          <a:lstStyle/>
          <a:p>
            <a:r>
              <a:rPr lang="en-US">
                <a:cs typeface="Calibri"/>
              </a:rPr>
              <a:t>Board of Management</a:t>
            </a:r>
            <a:endParaRPr lang="en-US"/>
          </a:p>
        </p:txBody>
      </p:sp>
      <p:sp>
        <p:nvSpPr>
          <p:cNvPr id="3" name="Content Placeholder 2">
            <a:extLst>
              <a:ext uri="{FF2B5EF4-FFF2-40B4-BE49-F238E27FC236}">
                <a16:creationId xmlns:a16="http://schemas.microsoft.com/office/drawing/2014/main" id="{618E966A-F3AE-70CE-59C7-7F4057E1A616}"/>
              </a:ext>
            </a:extLst>
          </p:cNvPr>
          <p:cNvSpPr>
            <a:spLocks noGrp="1"/>
          </p:cNvSpPr>
          <p:nvPr>
            <p:ph idx="1"/>
          </p:nvPr>
        </p:nvSpPr>
        <p:spPr>
          <a:xfrm>
            <a:off x="1981200" y="1872819"/>
            <a:ext cx="8229600" cy="4992109"/>
          </a:xfrm>
        </p:spPr>
        <p:txBody>
          <a:bodyPr/>
          <a:lstStyle/>
          <a:p>
            <a:r>
              <a:rPr lang="en-US"/>
              <a:t>New Board being set up from Oct 2024-May 2029.</a:t>
            </a:r>
          </a:p>
          <a:p>
            <a:r>
              <a:rPr lang="en-US"/>
              <a:t>5 meetings per year.</a:t>
            </a:r>
          </a:p>
          <a:p>
            <a:endParaRPr lang="en-US"/>
          </a:p>
          <a:p>
            <a:r>
              <a:rPr lang="en-US" err="1"/>
              <a:t>Ms.Virginia</a:t>
            </a:r>
            <a:r>
              <a:rPr lang="en-US"/>
              <a:t> O'Dowd, Cllr Louise Morgan Walsh, Ms. Fiona Dunford ( elected to board by ETB)</a:t>
            </a:r>
          </a:p>
          <a:p>
            <a:r>
              <a:rPr lang="en-US"/>
              <a:t>Ms. Avril Murphy, Mr. Mike Fox ( Parents Rep)</a:t>
            </a:r>
          </a:p>
          <a:p>
            <a:r>
              <a:rPr lang="en-US" err="1"/>
              <a:t>Ms</a:t>
            </a:r>
            <a:r>
              <a:rPr lang="en-US"/>
              <a:t> Ceire Hogan, Mr. Sean Ryan (PE) ( Teacher Reps)</a:t>
            </a:r>
          </a:p>
          <a:p>
            <a:r>
              <a:rPr lang="en-US"/>
              <a:t>Paula Molloy ( Secretary) Caitríona Maher ( Recording Secretary)</a:t>
            </a:r>
          </a:p>
          <a:p>
            <a:r>
              <a:rPr lang="en-US"/>
              <a:t>Community Reps</a:t>
            </a:r>
          </a:p>
        </p:txBody>
      </p:sp>
    </p:spTree>
    <p:extLst>
      <p:ext uri="{BB962C8B-B14F-4D97-AF65-F5344CB8AC3E}">
        <p14:creationId xmlns:p14="http://schemas.microsoft.com/office/powerpoint/2010/main" val="244031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7FE1-4F51-48A4-91D1-A99B01A72545}"/>
              </a:ext>
            </a:extLst>
          </p:cNvPr>
          <p:cNvSpPr>
            <a:spLocks noGrp="1"/>
          </p:cNvSpPr>
          <p:nvPr>
            <p:ph type="title"/>
          </p:nvPr>
        </p:nvSpPr>
        <p:spPr>
          <a:xfrm>
            <a:off x="686834" y="1153572"/>
            <a:ext cx="3200400" cy="4461163"/>
          </a:xfrm>
        </p:spPr>
        <p:txBody>
          <a:bodyPr>
            <a:normAutofit/>
          </a:bodyPr>
          <a:lstStyle/>
          <a:p>
            <a:r>
              <a:rPr lang="en-US" dirty="0">
                <a:solidFill>
                  <a:schemeClr val="tx1"/>
                </a:solidFill>
                <a:ea typeface="+mj-lt"/>
                <a:cs typeface="+mj-lt"/>
              </a:rPr>
              <a:t>Leaving Certificate Applied Aims</a:t>
            </a:r>
            <a:endParaRPr lang="en-US" dirty="0">
              <a:solidFill>
                <a:schemeClr val="tx1"/>
              </a:solidFill>
            </a:endParaRPr>
          </a:p>
        </p:txBody>
      </p:sp>
      <p:sp>
        <p:nvSpPr>
          <p:cNvPr id="3" name="Content Placeholder 2">
            <a:extLst>
              <a:ext uri="{FF2B5EF4-FFF2-40B4-BE49-F238E27FC236}">
                <a16:creationId xmlns:a16="http://schemas.microsoft.com/office/drawing/2014/main" id="{0C634425-7AC8-E320-FD30-C3C55777BB99}"/>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Prepares you for adult and working life  </a:t>
            </a:r>
            <a:endParaRPr lang="en-US" dirty="0">
              <a:cs typeface="Calibri" panose="020F0502020204030204"/>
            </a:endParaRPr>
          </a:p>
          <a:p>
            <a:r>
              <a:rPr lang="en-US" dirty="0" err="1">
                <a:ea typeface="+mn-lt"/>
                <a:cs typeface="+mn-lt"/>
              </a:rPr>
              <a:t>Recognises</a:t>
            </a:r>
            <a:r>
              <a:rPr lang="en-US" dirty="0">
                <a:ea typeface="+mn-lt"/>
                <a:cs typeface="+mn-lt"/>
              </a:rPr>
              <a:t> your talents </a:t>
            </a:r>
            <a:endParaRPr lang="en-US" dirty="0"/>
          </a:p>
          <a:p>
            <a:r>
              <a:rPr lang="en-US" dirty="0">
                <a:ea typeface="+mn-lt"/>
                <a:cs typeface="+mn-lt"/>
              </a:rPr>
              <a:t>Helps you to communicate better and make </a:t>
            </a:r>
            <a:endParaRPr lang="en-US" dirty="0"/>
          </a:p>
          <a:p>
            <a:r>
              <a:rPr lang="en-US" dirty="0">
                <a:ea typeface="+mn-lt"/>
                <a:cs typeface="+mn-lt"/>
              </a:rPr>
              <a:t>Lets you use your knowledge and skills to solve real problems</a:t>
            </a:r>
            <a:endParaRPr lang="en-US" dirty="0"/>
          </a:p>
          <a:p>
            <a:endParaRPr lang="en-US" dirty="0">
              <a:cs typeface="Calibri"/>
            </a:endParaRPr>
          </a:p>
        </p:txBody>
      </p:sp>
    </p:spTree>
    <p:extLst>
      <p:ext uri="{BB962C8B-B14F-4D97-AF65-F5344CB8AC3E}">
        <p14:creationId xmlns:p14="http://schemas.microsoft.com/office/powerpoint/2010/main" val="1343290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9BCB-1972-30B2-FB11-15EAAC389E31}"/>
              </a:ext>
            </a:extLst>
          </p:cNvPr>
          <p:cNvSpPr>
            <a:spLocks noGrp="1"/>
          </p:cNvSpPr>
          <p:nvPr>
            <p:ph type="title"/>
          </p:nvPr>
        </p:nvSpPr>
        <p:spPr/>
        <p:txBody>
          <a:bodyPr>
            <a:normAutofit fontScale="90000"/>
          </a:bodyPr>
          <a:lstStyle/>
          <a:p>
            <a:r>
              <a:rPr lang="en-US">
                <a:ea typeface="Calibri"/>
                <a:cs typeface="Calibri"/>
              </a:rPr>
              <a:t>School Closures</a:t>
            </a:r>
            <a:endParaRPr lang="en-US"/>
          </a:p>
        </p:txBody>
      </p:sp>
      <p:sp>
        <p:nvSpPr>
          <p:cNvPr id="3" name="Content Placeholder 2">
            <a:extLst>
              <a:ext uri="{FF2B5EF4-FFF2-40B4-BE49-F238E27FC236}">
                <a16:creationId xmlns:a16="http://schemas.microsoft.com/office/drawing/2014/main" id="{28B9491A-2A46-28D7-C34E-018F05E4C956}"/>
              </a:ext>
            </a:extLst>
          </p:cNvPr>
          <p:cNvSpPr>
            <a:spLocks noGrp="1"/>
          </p:cNvSpPr>
          <p:nvPr>
            <p:ph idx="1"/>
          </p:nvPr>
        </p:nvSpPr>
        <p:spPr/>
        <p:txBody>
          <a:bodyPr vert="horz" lIns="91440" tIns="45720" rIns="91440" bIns="45720" rtlCol="0" anchor="t">
            <a:normAutofit/>
          </a:bodyPr>
          <a:lstStyle/>
          <a:p>
            <a:r>
              <a:rPr lang="en-US"/>
              <a:t>Mon 30th September.</a:t>
            </a:r>
          </a:p>
          <a:p>
            <a:r>
              <a:rPr lang="en-US"/>
              <a:t>Thursday 21st November</a:t>
            </a:r>
            <a:endParaRPr lang="en-US">
              <a:ea typeface="Calibri"/>
              <a:cs typeface="Calibri"/>
            </a:endParaRPr>
          </a:p>
          <a:p>
            <a:r>
              <a:rPr lang="en-US"/>
              <a:t>Wednesday 8th Jan.</a:t>
            </a:r>
            <a:endParaRPr lang="en-US">
              <a:ea typeface="Calibri"/>
              <a:cs typeface="Calibri"/>
            </a:endParaRPr>
          </a:p>
          <a:p>
            <a:endParaRPr lang="en-US"/>
          </a:p>
          <a:p>
            <a:r>
              <a:rPr lang="en-US"/>
              <a:t>One further half day tbc.</a:t>
            </a:r>
            <a:endParaRPr lang="en-US">
              <a:ea typeface="Calibri"/>
              <a:cs typeface="Calibri"/>
            </a:endParaRPr>
          </a:p>
          <a:p>
            <a:r>
              <a:rPr lang="en-US"/>
              <a:t>Teachers emails available on the website we request where possible that you keep emails to working hours 8am-4:00pm.</a:t>
            </a:r>
            <a:endParaRPr lang="en-US">
              <a:ea typeface="Calibri"/>
              <a:cs typeface="Calibri"/>
            </a:endParaRPr>
          </a:p>
        </p:txBody>
      </p:sp>
    </p:spTree>
    <p:extLst>
      <p:ext uri="{BB962C8B-B14F-4D97-AF65-F5344CB8AC3E}">
        <p14:creationId xmlns:p14="http://schemas.microsoft.com/office/powerpoint/2010/main" val="4037434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CB58-137E-B17D-CB81-5DD9A238CCD3}"/>
              </a:ext>
            </a:extLst>
          </p:cNvPr>
          <p:cNvSpPr>
            <a:spLocks noGrp="1"/>
          </p:cNvSpPr>
          <p:nvPr>
            <p:ph type="title"/>
          </p:nvPr>
        </p:nvSpPr>
        <p:spPr>
          <a:xfrm>
            <a:off x="6739128" y="1032226"/>
            <a:ext cx="4818888" cy="1476801"/>
          </a:xfrm>
        </p:spPr>
        <p:txBody>
          <a:bodyPr vert="horz" lIns="91440" tIns="45720" rIns="91440" bIns="45720" rtlCol="0" anchor="b">
            <a:normAutofit/>
          </a:bodyPr>
          <a:lstStyle/>
          <a:p>
            <a:r>
              <a:rPr lang="en-US" sz="3000" kern="1200" dirty="0">
                <a:solidFill>
                  <a:schemeClr val="tx1"/>
                </a:solidFill>
                <a:latin typeface="+mj-lt"/>
                <a:ea typeface="+mj-ea"/>
                <a:cs typeface="+mj-cs"/>
              </a:rPr>
              <a:t>Survey to look at how students are supported in school.</a:t>
            </a:r>
          </a:p>
        </p:txBody>
      </p:sp>
      <p:pic>
        <p:nvPicPr>
          <p:cNvPr id="5" name="Content Placeholder 4" descr="A qr code on a black background&#10;&#10;Description automatically generated">
            <a:extLst>
              <a:ext uri="{FF2B5EF4-FFF2-40B4-BE49-F238E27FC236}">
                <a16:creationId xmlns:a16="http://schemas.microsoft.com/office/drawing/2014/main" id="{889679AD-B0CD-B69A-F375-3069D0C87A7B}"/>
              </a:ext>
            </a:extLst>
          </p:cNvPr>
          <p:cNvPicPr>
            <a:picLocks noGrp="1" noChangeAspect="1"/>
          </p:cNvPicPr>
          <p:nvPr>
            <p:ph sz="half" idx="2"/>
          </p:nvPr>
        </p:nvPicPr>
        <p:blipFill>
          <a:blip r:embed="rId2"/>
          <a:stretch>
            <a:fillRect/>
          </a:stretch>
        </p:blipFill>
        <p:spPr>
          <a:xfrm>
            <a:off x="990769" y="1461515"/>
            <a:ext cx="4358301" cy="4390052"/>
          </a:xfrm>
          <a:prstGeom prst="rect">
            <a:avLst/>
          </a:prstGeom>
        </p:spPr>
      </p:pic>
      <p:sp>
        <p:nvSpPr>
          <p:cNvPr id="3" name="Content Placeholder 2">
            <a:extLst>
              <a:ext uri="{FF2B5EF4-FFF2-40B4-BE49-F238E27FC236}">
                <a16:creationId xmlns:a16="http://schemas.microsoft.com/office/drawing/2014/main" id="{F17445A8-AF65-1579-370F-89F12B25224B}"/>
              </a:ext>
            </a:extLst>
          </p:cNvPr>
          <p:cNvSpPr>
            <a:spLocks noGrp="1"/>
          </p:cNvSpPr>
          <p:nvPr>
            <p:ph sz="half" idx="1"/>
          </p:nvPr>
        </p:nvSpPr>
        <p:spPr>
          <a:xfrm>
            <a:off x="6739128" y="2664886"/>
            <a:ext cx="4818888" cy="3550789"/>
          </a:xfrm>
        </p:spPr>
        <p:txBody>
          <a:bodyPr vert="horz" lIns="91440" tIns="45720" rIns="91440" bIns="45720" rtlCol="0" anchor="t">
            <a:normAutofit/>
          </a:bodyPr>
          <a:lstStyle/>
          <a:p>
            <a:r>
              <a:rPr lang="en-US" sz="2000"/>
              <a:t>We are interested in finding out about how you think your child is progressing in school and want to understand what we can do to make learning easier for your child. We would be grateful if could complete this anonymous survey, which should take about 10 minutes.</a:t>
            </a:r>
          </a:p>
          <a:p>
            <a:endParaRPr lang="en-US" sz="2000"/>
          </a:p>
          <a:p>
            <a:r>
              <a:rPr lang="en-US" sz="2000">
                <a:hlinkClick r:id="rId3"/>
              </a:rPr>
              <a:t>https://forms.office.com/e/v96H0zykjN</a:t>
            </a:r>
            <a:endParaRPr lang="en-US" sz="2000"/>
          </a:p>
          <a:p>
            <a:endParaRPr lang="en-US" sz="2000"/>
          </a:p>
        </p:txBody>
      </p:sp>
    </p:spTree>
    <p:extLst>
      <p:ext uri="{BB962C8B-B14F-4D97-AF65-F5344CB8AC3E}">
        <p14:creationId xmlns:p14="http://schemas.microsoft.com/office/powerpoint/2010/main" val="386657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DD4-21E2-8FD6-4280-6EDCE0101255}"/>
              </a:ext>
            </a:extLst>
          </p:cNvPr>
          <p:cNvSpPr>
            <a:spLocks noGrp="1"/>
          </p:cNvSpPr>
          <p:nvPr>
            <p:ph type="title"/>
          </p:nvPr>
        </p:nvSpPr>
        <p:spPr>
          <a:xfrm>
            <a:off x="332014" y="1153572"/>
            <a:ext cx="3924300" cy="4461163"/>
          </a:xfrm>
        </p:spPr>
        <p:txBody>
          <a:bodyPr>
            <a:normAutofit/>
          </a:bodyPr>
          <a:lstStyle/>
          <a:p>
            <a:pPr>
              <a:spcBef>
                <a:spcPts val="0"/>
              </a:spcBef>
            </a:pPr>
            <a:r>
              <a:rPr lang="en-US" sz="3100" dirty="0">
                <a:solidFill>
                  <a:schemeClr val="tx1"/>
                </a:solidFill>
                <a:ea typeface="+mj-lt"/>
                <a:cs typeface="+mj-lt"/>
              </a:rPr>
              <a:t>LCA IS A Full Time Two Year </a:t>
            </a:r>
            <a:r>
              <a:rPr lang="en-US" sz="3100" dirty="0" err="1">
                <a:solidFill>
                  <a:schemeClr val="tx1"/>
                </a:solidFill>
                <a:ea typeface="+mj-lt"/>
                <a:cs typeface="+mj-lt"/>
              </a:rPr>
              <a:t>Programme</a:t>
            </a:r>
            <a:r>
              <a:rPr lang="en-US" sz="3100" dirty="0">
                <a:solidFill>
                  <a:schemeClr val="tx1"/>
                </a:solidFill>
                <a:ea typeface="+mj-lt"/>
                <a:cs typeface="+mj-lt"/>
              </a:rPr>
              <a:t> </a:t>
            </a:r>
          </a:p>
          <a:p>
            <a:endParaRPr lang="en-US" sz="3100" dirty="0">
              <a:solidFill>
                <a:srgbClr val="FFFFFF"/>
              </a:solidFill>
              <a:cs typeface="Calibri Light"/>
            </a:endParaRPr>
          </a:p>
        </p:txBody>
      </p:sp>
      <p:sp>
        <p:nvSpPr>
          <p:cNvPr id="3" name="Content Placeholder 2">
            <a:extLst>
              <a:ext uri="{FF2B5EF4-FFF2-40B4-BE49-F238E27FC236}">
                <a16:creationId xmlns:a16="http://schemas.microsoft.com/office/drawing/2014/main" id="{14AAA518-F704-CCCB-AA09-51A5BE7A8DA6}"/>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Four sessions, 2 each year</a:t>
            </a:r>
            <a:endParaRPr lang="en-US" dirty="0">
              <a:cs typeface="Calibri"/>
            </a:endParaRPr>
          </a:p>
          <a:p>
            <a:endParaRPr lang="en-US" dirty="0">
              <a:cs typeface="Calibri"/>
            </a:endParaRPr>
          </a:p>
          <a:p>
            <a:endParaRPr lang="en-US" dirty="0">
              <a:cs typeface="Calibri"/>
            </a:endParaRPr>
          </a:p>
          <a:p>
            <a:r>
              <a:rPr lang="en-US" b="1" dirty="0">
                <a:cs typeface="Calibri"/>
              </a:rPr>
              <a:t>90% Attendance is compulsory </a:t>
            </a:r>
            <a:r>
              <a:rPr lang="en-US" dirty="0">
                <a:cs typeface="Calibri"/>
              </a:rPr>
              <a:t>in all courses (subjects) in order to complete Key Assignments and achieve credits</a:t>
            </a:r>
          </a:p>
          <a:p>
            <a:endParaRPr lang="en-US" dirty="0">
              <a:cs typeface="Calibri"/>
            </a:endParaRPr>
          </a:p>
        </p:txBody>
      </p:sp>
    </p:spTree>
    <p:extLst>
      <p:ext uri="{BB962C8B-B14F-4D97-AF65-F5344CB8AC3E}">
        <p14:creationId xmlns:p14="http://schemas.microsoft.com/office/powerpoint/2010/main" val="161420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350F-1CA7-D6C1-84FC-9DF84B05FC8C}"/>
              </a:ext>
            </a:extLst>
          </p:cNvPr>
          <p:cNvSpPr>
            <a:spLocks noGrp="1"/>
          </p:cNvSpPr>
          <p:nvPr>
            <p:ph type="title"/>
          </p:nvPr>
        </p:nvSpPr>
        <p:spPr>
          <a:xfrm>
            <a:off x="1171074" y="1396686"/>
            <a:ext cx="3240506" cy="4064628"/>
          </a:xfrm>
        </p:spPr>
        <p:txBody>
          <a:bodyPr>
            <a:normAutofit/>
          </a:bodyPr>
          <a:lstStyle/>
          <a:p>
            <a:r>
              <a:rPr lang="en-US" dirty="0">
                <a:solidFill>
                  <a:schemeClr val="tx1"/>
                </a:solidFill>
                <a:cs typeface="Calibri Light"/>
              </a:rPr>
              <a:t>Leaving Cert Applied </a:t>
            </a:r>
          </a:p>
        </p:txBody>
      </p:sp>
      <p:sp>
        <p:nvSpPr>
          <p:cNvPr id="3" name="Content Placeholder 2">
            <a:extLst>
              <a:ext uri="{FF2B5EF4-FFF2-40B4-BE49-F238E27FC236}">
                <a16:creationId xmlns:a16="http://schemas.microsoft.com/office/drawing/2014/main" id="{4E3212D3-1299-3CD2-C93F-A40AE38F76BB}"/>
              </a:ext>
            </a:extLst>
          </p:cNvPr>
          <p:cNvSpPr>
            <a:spLocks noGrp="1"/>
          </p:cNvSpPr>
          <p:nvPr>
            <p:ph idx="1"/>
          </p:nvPr>
        </p:nvSpPr>
        <p:spPr>
          <a:xfrm>
            <a:off x="5370153" y="1526033"/>
            <a:ext cx="5536397" cy="3935281"/>
          </a:xfrm>
        </p:spPr>
        <p:txBody>
          <a:bodyPr vert="horz" lIns="91440" tIns="45720" rIns="91440" bIns="45720" rtlCol="0" anchor="t">
            <a:normAutofit/>
          </a:bodyPr>
          <a:lstStyle/>
          <a:p>
            <a:r>
              <a:rPr lang="en-US" sz="2200" dirty="0">
                <a:ea typeface="+mn-lt"/>
                <a:cs typeface="+mn-lt"/>
              </a:rPr>
              <a:t>Seven tasks to be completed over the 2 years:</a:t>
            </a:r>
            <a:endParaRPr lang="en-US" sz="2200" dirty="0">
              <a:cs typeface="Calibri" panose="020F0502020204030204"/>
            </a:endParaRPr>
          </a:p>
          <a:p>
            <a:r>
              <a:rPr lang="en-US" sz="2200" dirty="0">
                <a:ea typeface="+mn-lt"/>
                <a:cs typeface="+mn-lt"/>
              </a:rPr>
              <a:t> 1 in Session I Year I</a:t>
            </a:r>
            <a:endParaRPr lang="en-US" sz="2200" dirty="0"/>
          </a:p>
          <a:p>
            <a:pPr marL="0" indent="0">
              <a:buNone/>
            </a:pPr>
            <a:r>
              <a:rPr lang="en-US" sz="2200" dirty="0">
                <a:ea typeface="+mn-lt"/>
                <a:cs typeface="+mn-lt"/>
              </a:rPr>
              <a:t>    2 in Session II Year I </a:t>
            </a:r>
          </a:p>
          <a:p>
            <a:r>
              <a:rPr lang="en-US" sz="2200" dirty="0">
                <a:ea typeface="+mn-lt"/>
                <a:cs typeface="+mn-lt"/>
              </a:rPr>
              <a:t>3 in Session III Year II </a:t>
            </a:r>
            <a:endParaRPr lang="en-US" sz="2200" dirty="0"/>
          </a:p>
          <a:p>
            <a:r>
              <a:rPr lang="en-US" sz="2200" dirty="0">
                <a:ea typeface="+mn-lt"/>
                <a:cs typeface="+mn-lt"/>
              </a:rPr>
              <a:t>Personal Reflection Task to be completed over the two years. (Two reflective statements – one at the end of Year I and one at the end of Year II)</a:t>
            </a:r>
            <a:endParaRPr lang="en-US" sz="2200" dirty="0"/>
          </a:p>
          <a:p>
            <a:r>
              <a:rPr lang="en-US" sz="2200" dirty="0">
                <a:ea typeface="+mn-lt"/>
                <a:cs typeface="+mn-lt"/>
              </a:rPr>
              <a:t>An interview for six tasks </a:t>
            </a:r>
            <a:endParaRPr lang="en-US" sz="2200" dirty="0"/>
          </a:p>
          <a:p>
            <a:endParaRPr lang="en-US" sz="2200">
              <a:cs typeface="Calibri"/>
            </a:endParaRPr>
          </a:p>
        </p:txBody>
      </p:sp>
    </p:spTree>
    <p:extLst>
      <p:ext uri="{BB962C8B-B14F-4D97-AF65-F5344CB8AC3E}">
        <p14:creationId xmlns:p14="http://schemas.microsoft.com/office/powerpoint/2010/main" val="252518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D6D7-60A0-89AE-AF76-701D7F09B241}"/>
              </a:ext>
            </a:extLst>
          </p:cNvPr>
          <p:cNvSpPr>
            <a:spLocks noGrp="1"/>
          </p:cNvSpPr>
          <p:nvPr>
            <p:ph type="title"/>
          </p:nvPr>
        </p:nvSpPr>
        <p:spPr>
          <a:xfrm>
            <a:off x="1171074" y="1396686"/>
            <a:ext cx="3240506" cy="4064628"/>
          </a:xfrm>
        </p:spPr>
        <p:txBody>
          <a:bodyPr>
            <a:normAutofit/>
          </a:bodyPr>
          <a:lstStyle/>
          <a:p>
            <a:r>
              <a:rPr lang="en-US" dirty="0">
                <a:solidFill>
                  <a:schemeClr val="tx1"/>
                </a:solidFill>
                <a:cs typeface="Calibri Light"/>
              </a:rPr>
              <a:t>Leaving Cert Applied </a:t>
            </a:r>
          </a:p>
        </p:txBody>
      </p:sp>
      <p:sp>
        <p:nvSpPr>
          <p:cNvPr id="3" name="Content Placeholder 2">
            <a:extLst>
              <a:ext uri="{FF2B5EF4-FFF2-40B4-BE49-F238E27FC236}">
                <a16:creationId xmlns:a16="http://schemas.microsoft.com/office/drawing/2014/main" id="{C11D76C8-DF73-1477-E6C2-F6B55E1F6F2C}"/>
              </a:ext>
            </a:extLst>
          </p:cNvPr>
          <p:cNvSpPr>
            <a:spLocks noGrp="1"/>
          </p:cNvSpPr>
          <p:nvPr>
            <p:ph idx="1"/>
          </p:nvPr>
        </p:nvSpPr>
        <p:spPr>
          <a:xfrm>
            <a:off x="5370153" y="1526033"/>
            <a:ext cx="5536397" cy="3935281"/>
          </a:xfrm>
        </p:spPr>
        <p:txBody>
          <a:bodyPr vert="horz" lIns="91440" tIns="45720" rIns="91440" bIns="45720" rtlCol="0" anchor="t">
            <a:normAutofit/>
          </a:bodyPr>
          <a:lstStyle/>
          <a:p>
            <a:r>
              <a:rPr lang="en-US" sz="1800" b="1" dirty="0">
                <a:ea typeface="+mn-lt"/>
                <a:cs typeface="+mn-lt"/>
              </a:rPr>
              <a:t>Key Assignments</a:t>
            </a:r>
            <a:endParaRPr lang="en-US" sz="1800" dirty="0">
              <a:cs typeface="Calibri" panose="020F0502020204030204"/>
            </a:endParaRPr>
          </a:p>
          <a:p>
            <a:r>
              <a:rPr lang="en-US" sz="1800" dirty="0">
                <a:ea typeface="+mn-lt"/>
                <a:cs typeface="+mn-lt"/>
              </a:rPr>
              <a:t> Key Assignments are important areas from each module. </a:t>
            </a:r>
            <a:endParaRPr lang="en-US" sz="1800" dirty="0"/>
          </a:p>
          <a:p>
            <a:endParaRPr lang="en-US" sz="1800" dirty="0">
              <a:ea typeface="+mn-lt"/>
              <a:cs typeface="+mn-lt"/>
            </a:endParaRPr>
          </a:p>
          <a:p>
            <a:r>
              <a:rPr lang="en-US" sz="1800" dirty="0">
                <a:ea typeface="+mn-lt"/>
                <a:cs typeface="+mn-lt"/>
              </a:rPr>
              <a:t>To gain credits for each module you must</a:t>
            </a:r>
            <a:endParaRPr lang="en-US" sz="1800" dirty="0"/>
          </a:p>
          <a:p>
            <a:endParaRPr lang="en-US" sz="1800" dirty="0"/>
          </a:p>
          <a:p>
            <a:r>
              <a:rPr lang="en-US" sz="1800" dirty="0">
                <a:ea typeface="+mn-lt"/>
                <a:cs typeface="+mn-lt"/>
              </a:rPr>
              <a:t> Complete  </a:t>
            </a:r>
            <a:r>
              <a:rPr lang="en-US" sz="1800" b="1" dirty="0">
                <a:ea typeface="+mn-lt"/>
                <a:cs typeface="+mn-lt"/>
              </a:rPr>
              <a:t>4 Key Assignments usually, </a:t>
            </a:r>
            <a:endParaRPr lang="en-US" sz="1800" dirty="0"/>
          </a:p>
          <a:p>
            <a:endParaRPr lang="en-US" sz="1800" b="1" dirty="0">
              <a:cs typeface="Calibri"/>
            </a:endParaRPr>
          </a:p>
          <a:p>
            <a:endParaRPr lang="en-US" sz="1800" dirty="0"/>
          </a:p>
          <a:p>
            <a:r>
              <a:rPr lang="en-US" sz="1800" dirty="0">
                <a:ea typeface="+mn-lt"/>
                <a:cs typeface="+mn-lt"/>
              </a:rPr>
              <a:t> Attend the course for at</a:t>
            </a:r>
            <a:r>
              <a:rPr lang="en-US" sz="1800" b="1" dirty="0">
                <a:ea typeface="+mn-lt"/>
                <a:cs typeface="+mn-lt"/>
              </a:rPr>
              <a:t> least 90% of the time</a:t>
            </a:r>
            <a:endParaRPr lang="en-US" sz="1800" dirty="0"/>
          </a:p>
        </p:txBody>
      </p:sp>
    </p:spTree>
    <p:extLst>
      <p:ext uri="{BB962C8B-B14F-4D97-AF65-F5344CB8AC3E}">
        <p14:creationId xmlns:p14="http://schemas.microsoft.com/office/powerpoint/2010/main" val="364181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D474-A6E0-C0EF-7EFA-752780A05B6B}"/>
              </a:ext>
            </a:extLst>
          </p:cNvPr>
          <p:cNvSpPr>
            <a:spLocks noGrp="1"/>
          </p:cNvSpPr>
          <p:nvPr>
            <p:ph type="title"/>
          </p:nvPr>
        </p:nvSpPr>
        <p:spPr>
          <a:xfrm>
            <a:off x="956826" y="1112969"/>
            <a:ext cx="3937298" cy="4166010"/>
          </a:xfrm>
        </p:spPr>
        <p:txBody>
          <a:bodyPr>
            <a:normAutofit/>
          </a:bodyPr>
          <a:lstStyle/>
          <a:p>
            <a:r>
              <a:rPr lang="en-US" dirty="0">
                <a:solidFill>
                  <a:schemeClr val="tx1"/>
                </a:solidFill>
                <a:ea typeface="+mj-lt"/>
                <a:cs typeface="+mj-lt"/>
              </a:rPr>
              <a:t>Leaving Certificate Applied Assessment </a:t>
            </a:r>
            <a:endParaRPr lang="en-US" dirty="0">
              <a:solidFill>
                <a:schemeClr val="tx1"/>
              </a:solidFill>
            </a:endParaRPr>
          </a:p>
        </p:txBody>
      </p:sp>
      <p:sp>
        <p:nvSpPr>
          <p:cNvPr id="3" name="Content Placeholder 2">
            <a:extLst>
              <a:ext uri="{FF2B5EF4-FFF2-40B4-BE49-F238E27FC236}">
                <a16:creationId xmlns:a16="http://schemas.microsoft.com/office/drawing/2014/main" id="{ECB68BD8-1574-084A-38F8-D0FF4E4DD35A}"/>
              </a:ext>
            </a:extLst>
          </p:cNvPr>
          <p:cNvSpPr>
            <a:spLocks noGrp="1"/>
          </p:cNvSpPr>
          <p:nvPr>
            <p:ph idx="1"/>
          </p:nvPr>
        </p:nvSpPr>
        <p:spPr>
          <a:xfrm>
            <a:off x="5883728" y="1680851"/>
            <a:ext cx="5257799" cy="4889350"/>
          </a:xfrm>
        </p:spPr>
        <p:txBody>
          <a:bodyPr vert="horz" lIns="91440" tIns="45720" rIns="91440" bIns="45720" rtlCol="0" anchor="t">
            <a:normAutofit/>
          </a:bodyPr>
          <a:lstStyle/>
          <a:p>
            <a:r>
              <a:rPr lang="en-US" dirty="0">
                <a:ea typeface="+mn-lt"/>
                <a:cs typeface="+mn-lt"/>
              </a:rPr>
              <a:t>3 Types </a:t>
            </a:r>
            <a:endParaRPr lang="en-US" dirty="0">
              <a:cs typeface="Calibri" panose="020F0502020204030204"/>
            </a:endParaRPr>
          </a:p>
          <a:p>
            <a:endParaRPr lang="en-US" dirty="0"/>
          </a:p>
          <a:p>
            <a:r>
              <a:rPr lang="en-US" dirty="0">
                <a:ea typeface="+mn-lt"/>
                <a:cs typeface="+mn-lt"/>
              </a:rPr>
              <a:t>Satisfactory completion of Modules                      </a:t>
            </a:r>
            <a:r>
              <a:rPr lang="en-US" dirty="0">
                <a:solidFill>
                  <a:srgbClr val="FF0000"/>
                </a:solidFill>
                <a:ea typeface="+mn-lt"/>
                <a:cs typeface="+mn-lt"/>
              </a:rPr>
              <a:t>62 credits </a:t>
            </a:r>
            <a:endParaRPr lang="en-US" dirty="0">
              <a:solidFill>
                <a:srgbClr val="FF0000"/>
              </a:solidFill>
            </a:endParaRPr>
          </a:p>
          <a:p>
            <a:r>
              <a:rPr lang="en-US" dirty="0">
                <a:ea typeface="+mn-lt"/>
                <a:cs typeface="+mn-lt"/>
              </a:rPr>
              <a:t>7 Student tasks          </a:t>
            </a:r>
            <a:r>
              <a:rPr lang="en-US" dirty="0">
                <a:solidFill>
                  <a:srgbClr val="FF0000"/>
                </a:solidFill>
                <a:ea typeface="+mn-lt"/>
                <a:cs typeface="+mn-lt"/>
              </a:rPr>
              <a:t>70  credits </a:t>
            </a:r>
          </a:p>
          <a:p>
            <a:pPr marL="0" indent="0">
              <a:buNone/>
            </a:pPr>
            <a:endParaRPr lang="en-US" dirty="0"/>
          </a:p>
          <a:p>
            <a:r>
              <a:rPr lang="en-US" dirty="0">
                <a:ea typeface="+mn-lt"/>
                <a:cs typeface="+mn-lt"/>
              </a:rPr>
              <a:t>Final exams                 </a:t>
            </a:r>
            <a:r>
              <a:rPr lang="en-US" dirty="0">
                <a:solidFill>
                  <a:srgbClr val="FF0000"/>
                </a:solidFill>
                <a:ea typeface="+mn-lt"/>
                <a:cs typeface="+mn-lt"/>
              </a:rPr>
              <a:t>68 credits</a:t>
            </a:r>
          </a:p>
          <a:p>
            <a:r>
              <a:rPr lang="en-US" dirty="0">
                <a:ea typeface="+mn-lt"/>
                <a:cs typeface="+mn-lt"/>
              </a:rPr>
              <a:t>Total Credits               </a:t>
            </a:r>
            <a:r>
              <a:rPr lang="en-US" dirty="0">
                <a:solidFill>
                  <a:srgbClr val="00B050"/>
                </a:solidFill>
                <a:ea typeface="+mn-lt"/>
                <a:cs typeface="+mn-lt"/>
              </a:rPr>
              <a:t>200 credits</a:t>
            </a:r>
            <a:endParaRPr lang="en-US" dirty="0">
              <a:solidFill>
                <a:srgbClr val="00B050"/>
              </a:solidFill>
            </a:endParaRPr>
          </a:p>
          <a:p>
            <a:endParaRPr lang="en-US" dirty="0">
              <a:cs typeface="Calibri"/>
            </a:endParaRPr>
          </a:p>
        </p:txBody>
      </p:sp>
    </p:spTree>
    <p:extLst>
      <p:ext uri="{BB962C8B-B14F-4D97-AF65-F5344CB8AC3E}">
        <p14:creationId xmlns:p14="http://schemas.microsoft.com/office/powerpoint/2010/main" val="62912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7B8C-75E6-9D1B-A119-AB2A058B35F6}"/>
              </a:ext>
            </a:extLst>
          </p:cNvPr>
          <p:cNvSpPr>
            <a:spLocks noGrp="1"/>
          </p:cNvSpPr>
          <p:nvPr>
            <p:ph type="title"/>
          </p:nvPr>
        </p:nvSpPr>
        <p:spPr>
          <a:xfrm>
            <a:off x="1389277" y="1233241"/>
            <a:ext cx="3922951" cy="4064628"/>
          </a:xfrm>
        </p:spPr>
        <p:txBody>
          <a:bodyPr>
            <a:normAutofit/>
          </a:bodyPr>
          <a:lstStyle/>
          <a:p>
            <a:r>
              <a:rPr lang="en-US" sz="3600" dirty="0">
                <a:solidFill>
                  <a:schemeClr val="tx1"/>
                </a:solidFill>
                <a:ea typeface="+mj-lt"/>
                <a:cs typeface="+mj-lt"/>
              </a:rPr>
              <a:t>Leaving Certificate Applied - Overall Cert</a:t>
            </a:r>
            <a:endParaRPr lang="en-US" sz="3600" dirty="0">
              <a:solidFill>
                <a:schemeClr val="tx1"/>
              </a:solidFill>
            </a:endParaRPr>
          </a:p>
        </p:txBody>
      </p:sp>
      <p:sp>
        <p:nvSpPr>
          <p:cNvPr id="3" name="Content Placeholder 2">
            <a:extLst>
              <a:ext uri="{FF2B5EF4-FFF2-40B4-BE49-F238E27FC236}">
                <a16:creationId xmlns:a16="http://schemas.microsoft.com/office/drawing/2014/main" id="{30182D94-98EA-80D3-CA94-2D5D824BB5B6}"/>
              </a:ext>
            </a:extLst>
          </p:cNvPr>
          <p:cNvSpPr>
            <a:spLocks noGrp="1"/>
          </p:cNvSpPr>
          <p:nvPr>
            <p:ph idx="1"/>
          </p:nvPr>
        </p:nvSpPr>
        <p:spPr>
          <a:xfrm>
            <a:off x="6003471" y="1599209"/>
            <a:ext cx="5257799" cy="4889350"/>
          </a:xfrm>
        </p:spPr>
        <p:txBody>
          <a:bodyPr vert="horz" lIns="91440" tIns="45720" rIns="91440" bIns="45720" rtlCol="0" anchor="t">
            <a:normAutofit/>
          </a:bodyPr>
          <a:lstStyle/>
          <a:p>
            <a:r>
              <a:rPr lang="en-US" dirty="0">
                <a:solidFill>
                  <a:srgbClr val="C00000"/>
                </a:solidFill>
                <a:ea typeface="+mn-lt"/>
                <a:cs typeface="+mn-lt"/>
              </a:rPr>
              <a:t>ROC</a:t>
            </a:r>
            <a:r>
              <a:rPr lang="en-US" dirty="0">
                <a:ea typeface="+mn-lt"/>
                <a:cs typeface="+mn-lt"/>
              </a:rPr>
              <a:t>-Less than 120 credits</a:t>
            </a:r>
          </a:p>
          <a:p>
            <a:endParaRPr lang="en-US" dirty="0">
              <a:ea typeface="+mn-lt"/>
              <a:cs typeface="+mn-lt"/>
            </a:endParaRPr>
          </a:p>
          <a:p>
            <a:r>
              <a:rPr lang="en-US" dirty="0">
                <a:solidFill>
                  <a:schemeClr val="accent4">
                    <a:lumMod val="75000"/>
                  </a:schemeClr>
                </a:solidFill>
                <a:ea typeface="+mn-lt"/>
                <a:cs typeface="+mn-lt"/>
              </a:rPr>
              <a:t>Pass</a:t>
            </a:r>
            <a:r>
              <a:rPr lang="en-US" dirty="0">
                <a:ea typeface="+mn-lt"/>
                <a:cs typeface="+mn-lt"/>
              </a:rPr>
              <a:t> 120 credits </a:t>
            </a:r>
          </a:p>
          <a:p>
            <a:endParaRPr lang="en-US" dirty="0">
              <a:cs typeface="Calibri"/>
            </a:endParaRPr>
          </a:p>
          <a:p>
            <a:r>
              <a:rPr lang="en-US" dirty="0">
                <a:solidFill>
                  <a:schemeClr val="bg2">
                    <a:lumMod val="50000"/>
                  </a:schemeClr>
                </a:solidFill>
                <a:ea typeface="+mn-lt"/>
                <a:cs typeface="+mn-lt"/>
              </a:rPr>
              <a:t>Merit</a:t>
            </a:r>
            <a:r>
              <a:rPr lang="en-US" dirty="0">
                <a:ea typeface="+mn-lt"/>
                <a:cs typeface="+mn-lt"/>
              </a:rPr>
              <a:t> 140 credits </a:t>
            </a:r>
          </a:p>
          <a:p>
            <a:endParaRPr lang="en-US" dirty="0">
              <a:cs typeface="Calibri"/>
            </a:endParaRPr>
          </a:p>
          <a:p>
            <a:r>
              <a:rPr lang="en-US" dirty="0">
                <a:solidFill>
                  <a:schemeClr val="accent2">
                    <a:lumMod val="50000"/>
                  </a:schemeClr>
                </a:solidFill>
                <a:ea typeface="+mn-lt"/>
                <a:cs typeface="+mn-lt"/>
              </a:rPr>
              <a:t>Distinction</a:t>
            </a:r>
            <a:r>
              <a:rPr lang="en-US" dirty="0">
                <a:ea typeface="+mn-lt"/>
                <a:cs typeface="+mn-lt"/>
              </a:rPr>
              <a:t> 170 credits</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99676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17B1-8A34-ADA7-EDC7-EFADB8D6A5AE}"/>
              </a:ext>
            </a:extLst>
          </p:cNvPr>
          <p:cNvSpPr>
            <a:spLocks noGrp="1"/>
          </p:cNvSpPr>
          <p:nvPr>
            <p:ph type="title"/>
          </p:nvPr>
        </p:nvSpPr>
        <p:spPr>
          <a:xfrm>
            <a:off x="586478" y="1683756"/>
            <a:ext cx="3115265" cy="2396359"/>
          </a:xfrm>
        </p:spPr>
        <p:txBody>
          <a:bodyPr anchor="b">
            <a:normAutofit/>
          </a:bodyPr>
          <a:lstStyle/>
          <a:p>
            <a:r>
              <a:rPr lang="en-US" sz="4000" dirty="0">
                <a:solidFill>
                  <a:schemeClr val="tx1"/>
                </a:solidFill>
                <a:cs typeface="Calibri Light"/>
              </a:rPr>
              <a:t>Work Experience</a:t>
            </a:r>
            <a:endParaRPr lang="en-US" sz="4000" dirty="0">
              <a:solidFill>
                <a:schemeClr val="tx1"/>
              </a:solidFill>
            </a:endParaRPr>
          </a:p>
        </p:txBody>
      </p:sp>
      <p:graphicFrame>
        <p:nvGraphicFramePr>
          <p:cNvPr id="5" name="Content Placeholder 2">
            <a:extLst>
              <a:ext uri="{FF2B5EF4-FFF2-40B4-BE49-F238E27FC236}">
                <a16:creationId xmlns:a16="http://schemas.microsoft.com/office/drawing/2014/main" id="{522554F7-CF84-8961-F665-695E98F047EA}"/>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33376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563C1"/>
      </a:accent1>
      <a:accent2>
        <a:srgbClr val="FFC000"/>
      </a:accent2>
      <a:accent3>
        <a:srgbClr val="00B050"/>
      </a:accent3>
      <a:accent4>
        <a:srgbClr val="C00000"/>
      </a:accent4>
      <a:accent5>
        <a:srgbClr val="0563C1"/>
      </a:accent5>
      <a:accent6>
        <a:srgbClr val="FFC000"/>
      </a:accent6>
      <a:hlink>
        <a:srgbClr val="00B050"/>
      </a:hlink>
      <a:folHlink>
        <a:srgbClr val="C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E12A33-4429-4517-98C8-EE71EF015B65}" vid="{B7258FB6-A92D-4E57-9BC4-A3E3DAB218E7}"/>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563C1"/>
      </a:accent1>
      <a:accent2>
        <a:srgbClr val="FFC000"/>
      </a:accent2>
      <a:accent3>
        <a:srgbClr val="00B050"/>
      </a:accent3>
      <a:accent4>
        <a:srgbClr val="C00000"/>
      </a:accent4>
      <a:accent5>
        <a:srgbClr val="0563C1"/>
      </a:accent5>
      <a:accent6>
        <a:srgbClr val="FFC000"/>
      </a:accent6>
      <a:hlink>
        <a:srgbClr val="00B050"/>
      </a:hlink>
      <a:folHlink>
        <a:srgbClr val="C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E12A33-4429-4517-98C8-EE71EF015B65}" vid="{B7258FB6-A92D-4E57-9BC4-A3E3DAB218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C1484BA477104AA7D006ED7B791A40" ma:contentTypeVersion="6" ma:contentTypeDescription="Create a new document." ma:contentTypeScope="" ma:versionID="429f578992902d5d5bffd0095361c6dd">
  <xsd:schema xmlns:xsd="http://www.w3.org/2001/XMLSchema" xmlns:xs="http://www.w3.org/2001/XMLSchema" xmlns:p="http://schemas.microsoft.com/office/2006/metadata/properties" xmlns:ns2="fc2c0785-df59-4e98-9f97-8145ef4cc871" xmlns:ns3="a4a4c517-be87-485d-8059-7f41725691a5" targetNamespace="http://schemas.microsoft.com/office/2006/metadata/properties" ma:root="true" ma:fieldsID="d4f2ca6841f8b198e5276c372d403fbd" ns2:_="" ns3:_="">
    <xsd:import namespace="fc2c0785-df59-4e98-9f97-8145ef4cc871"/>
    <xsd:import namespace="a4a4c517-be87-485d-8059-7f41725691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2c0785-df59-4e98-9f97-8145ef4cc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a4c517-be87-485d-8059-7f41725691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1BF050-8E26-4A8A-BF2E-D8A59151EDC2}">
  <ds:schemaRefs>
    <ds:schemaRef ds:uri="http://schemas.microsoft.com/sharepoint/v3/contenttype/forms"/>
  </ds:schemaRefs>
</ds:datastoreItem>
</file>

<file path=customXml/itemProps2.xml><?xml version="1.0" encoding="utf-8"?>
<ds:datastoreItem xmlns:ds="http://schemas.openxmlformats.org/officeDocument/2006/customXml" ds:itemID="{0828BA80-C545-4A57-9BF0-0CA5E2775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2c0785-df59-4e98-9f97-8145ef4cc871"/>
    <ds:schemaRef ds:uri="a4a4c517-be87-485d-8059-7f4172569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5A691E-6CD4-47A5-8120-D9A44CE40059}">
  <ds:schemaRefs>
    <ds:schemaRef ds:uri="http://purl.org/dc/elements/1.1/"/>
    <ds:schemaRef ds:uri="http://schemas.microsoft.com/office/2006/metadata/properties"/>
    <ds:schemaRef ds:uri="b7826389-f6d0-4beb-9978-691dfaa9073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8b41bfd-3ce4-4546-8947-310a866fab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61</TotalTime>
  <Words>2040</Words>
  <Application>Microsoft Office PowerPoint</Application>
  <PresentationFormat>Widescreen</PresentationFormat>
  <Paragraphs>253</Paragraphs>
  <Slides>31</Slides>
  <Notes>0</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Frame</vt:lpstr>
      <vt:lpstr>1_Office Theme</vt:lpstr>
      <vt:lpstr>PowerPoint Presentation</vt:lpstr>
      <vt:lpstr>6th LCA Parents </vt:lpstr>
      <vt:lpstr>Leaving Certificate Applied Aims</vt:lpstr>
      <vt:lpstr>LCA IS A Full Time Two Year Programme  </vt:lpstr>
      <vt:lpstr>Leaving Cert Applied </vt:lpstr>
      <vt:lpstr>Leaving Cert Applied </vt:lpstr>
      <vt:lpstr>Leaving Certificate Applied Assessment </vt:lpstr>
      <vt:lpstr>Leaving Certificate Applied - Overall Cert</vt:lpstr>
      <vt:lpstr>Work Experience</vt:lpstr>
      <vt:lpstr>Reminders</vt:lpstr>
      <vt:lpstr>Dates of upcoming LCA Events</vt:lpstr>
      <vt:lpstr>PowerPoint Presentation</vt:lpstr>
      <vt:lpstr>School Uniform</vt:lpstr>
      <vt:lpstr>Mobile Phones</vt:lpstr>
      <vt:lpstr>Cars and Road Safety</vt:lpstr>
      <vt:lpstr>Importance of good attendance and punctuality</vt:lpstr>
      <vt:lpstr>Attendance</vt:lpstr>
      <vt:lpstr>Managing time well - weekdays</vt:lpstr>
      <vt:lpstr>Managing time well - weekends</vt:lpstr>
      <vt:lpstr>Setting Subject Targets</vt:lpstr>
      <vt:lpstr>PowerPoint Presentation</vt:lpstr>
      <vt:lpstr>Wellbeing and support for students</vt:lpstr>
      <vt:lpstr>PowerPoint Presentation</vt:lpstr>
      <vt:lpstr>Key Dates - 2024</vt:lpstr>
      <vt:lpstr>Contact details</vt:lpstr>
      <vt:lpstr>General Updates:</vt:lpstr>
      <vt:lpstr>General Updates:</vt:lpstr>
      <vt:lpstr>Website</vt:lpstr>
      <vt:lpstr>Board of Management</vt:lpstr>
      <vt:lpstr>School Closures</vt:lpstr>
      <vt:lpstr>Survey to look at how students are supported in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Forde</dc:creator>
  <cp:lastModifiedBy>Catriona Maher</cp:lastModifiedBy>
  <cp:revision>36</cp:revision>
  <dcterms:created xsi:type="dcterms:W3CDTF">2023-11-10T10:29:38Z</dcterms:created>
  <dcterms:modified xsi:type="dcterms:W3CDTF">2024-09-25T14:06:49Z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0x0101003BC1484BA477104AA7D006ED7B791A40</vt:lpwstr>
  </property>
</Properties>
</file>