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37"/>
  </p:notesMasterIdLst>
  <p:handoutMasterIdLst>
    <p:handoutMasterId r:id="rId38"/>
  </p:handoutMasterIdLst>
  <p:sldIdLst>
    <p:sldId id="256" r:id="rId5"/>
    <p:sldId id="268" r:id="rId6"/>
    <p:sldId id="289" r:id="rId7"/>
    <p:sldId id="271" r:id="rId8"/>
    <p:sldId id="274" r:id="rId9"/>
    <p:sldId id="272" r:id="rId10"/>
    <p:sldId id="265" r:id="rId11"/>
    <p:sldId id="270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87" r:id="rId20"/>
    <p:sldId id="288" r:id="rId21"/>
    <p:sldId id="291" r:id="rId22"/>
    <p:sldId id="257" r:id="rId23"/>
    <p:sldId id="292" r:id="rId24"/>
    <p:sldId id="293" r:id="rId25"/>
    <p:sldId id="294" r:id="rId26"/>
    <p:sldId id="295" r:id="rId27"/>
    <p:sldId id="296" r:id="rId28"/>
    <p:sldId id="297" r:id="rId29"/>
    <p:sldId id="286" r:id="rId30"/>
    <p:sldId id="275" r:id="rId31"/>
    <p:sldId id="282" r:id="rId32"/>
    <p:sldId id="283" r:id="rId33"/>
    <p:sldId id="285" r:id="rId34"/>
    <p:sldId id="284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4" d="100"/>
          <a:sy n="104" d="100"/>
        </p:scale>
        <p:origin x="14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BA13E8-BF93-4347-9478-C63FB29755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16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8928B7-AC22-4207-A819-DA3B3770D6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8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928B7-AC22-4207-A819-DA3B3770D6A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22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90c1e50969_0_418:notes"/>
          <p:cNvSpPr txBox="1">
            <a:spLocks noGrp="1"/>
          </p:cNvSpPr>
          <p:nvPr>
            <p:ph type="body" idx="1"/>
          </p:nvPr>
        </p:nvSpPr>
        <p:spPr>
          <a:xfrm>
            <a:off x="685801" y="434340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190c1e50969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90c1e50969_0_500:notes"/>
          <p:cNvSpPr txBox="1">
            <a:spLocks noGrp="1"/>
          </p:cNvSpPr>
          <p:nvPr>
            <p:ph type="body" idx="1"/>
          </p:nvPr>
        </p:nvSpPr>
        <p:spPr>
          <a:xfrm>
            <a:off x="685801" y="434340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190c1e50969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928B7-AC22-4207-A819-DA3B3770D6A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4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35AA9A7-466C-4A0D-9894-31DF45BB8C4E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E"/>
              <a:t>All Science Line 1</a:t>
            </a:r>
          </a:p>
          <a:p>
            <a:pPr eaLnBrk="1" hangingPunct="1"/>
            <a:endParaRPr lang="en-IE"/>
          </a:p>
          <a:p>
            <a:pPr eaLnBrk="1" hangingPunct="1"/>
            <a:r>
              <a:rPr lang="en-IE"/>
              <a:t>French available on two lines – French and Art Possible and French and Music</a:t>
            </a:r>
          </a:p>
          <a:p>
            <a:pPr eaLnBrk="1" hangingPunct="1"/>
            <a:endParaRPr lang="en-IE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17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90c1e50969_0_0:notes"/>
          <p:cNvSpPr txBox="1">
            <a:spLocks noGrp="1"/>
          </p:cNvSpPr>
          <p:nvPr>
            <p:ph type="body" idx="1"/>
          </p:nvPr>
        </p:nvSpPr>
        <p:spPr>
          <a:xfrm>
            <a:off x="685801" y="434340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90c1e509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90c1e50969_0_88:notes"/>
          <p:cNvSpPr txBox="1">
            <a:spLocks noGrp="1"/>
          </p:cNvSpPr>
          <p:nvPr>
            <p:ph type="body" idx="1"/>
          </p:nvPr>
        </p:nvSpPr>
        <p:spPr>
          <a:xfrm>
            <a:off x="685801" y="434340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190c1e5096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90c1e50969_0_169:notes"/>
          <p:cNvSpPr txBox="1">
            <a:spLocks noGrp="1"/>
          </p:cNvSpPr>
          <p:nvPr>
            <p:ph type="body" idx="1"/>
          </p:nvPr>
        </p:nvSpPr>
        <p:spPr>
          <a:xfrm>
            <a:off x="685801" y="434340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190c1e50969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90c1e50969_0_256:notes"/>
          <p:cNvSpPr txBox="1">
            <a:spLocks noGrp="1"/>
          </p:cNvSpPr>
          <p:nvPr>
            <p:ph type="body" idx="1"/>
          </p:nvPr>
        </p:nvSpPr>
        <p:spPr>
          <a:xfrm>
            <a:off x="685801" y="434340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190c1e50969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90c1e50969_0_337:notes"/>
          <p:cNvSpPr txBox="1">
            <a:spLocks noGrp="1"/>
          </p:cNvSpPr>
          <p:nvPr>
            <p:ph type="body" idx="1"/>
          </p:nvPr>
        </p:nvSpPr>
        <p:spPr>
          <a:xfrm>
            <a:off x="685801" y="4343409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190c1e50969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80E5E4D-33E7-499D-A77B-8636F8BFA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0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91EEA8D-8F44-40EF-92B9-1212CDF04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0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91EEA8D-8F44-40EF-92B9-1212CDF049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610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91EEA8D-8F44-40EF-92B9-1212CDF04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65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91EEA8D-8F44-40EF-92B9-1212CDF049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8115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91EEA8D-8F44-40EF-92B9-1212CDF04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68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DAF06-0E87-41FD-ADF2-57748925C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15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E9DD-8543-4DCF-BF14-203666C9F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6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E2A1C-7199-4CDF-BBD1-5EAE2A030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0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6053D4C-BC4E-4F88-AE9B-B87CDDF6A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3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3A4E384-8939-47D5-B0EF-F2E1642073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BB63786-AE08-4F80-9925-55E348934A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8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9041-9E19-4B76-8B6B-F3453653D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9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9848-01C7-4835-9D7F-F1F6ABF9E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0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8E00-4937-4779-BA97-2DCA6741F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3081B3E-C418-46F8-8B87-4E502D147C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1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91EEA8D-8F44-40EF-92B9-1212CDF049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4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IE" sz="6000" dirty="0"/>
              <a:t>Welcome to</a:t>
            </a:r>
            <a:br>
              <a:rPr lang="en-IE" sz="6000" dirty="0"/>
            </a:br>
            <a:br>
              <a:rPr lang="en-IE" sz="6000" dirty="0"/>
            </a:br>
            <a:r>
              <a:rPr lang="en-IE" sz="6000" dirty="0"/>
              <a:t> Borrisokane Community College</a:t>
            </a:r>
            <a:endParaRPr 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0304"/>
            <a:ext cx="7772400" cy="1143000"/>
          </a:xfrm>
        </p:spPr>
        <p:txBody>
          <a:bodyPr/>
          <a:lstStyle/>
          <a:p>
            <a:pPr eaLnBrk="1" hangingPunct="1"/>
            <a:r>
              <a:rPr lang="en-IE" dirty="0"/>
              <a:t>Student Preference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16832"/>
            <a:ext cx="7772400" cy="4690864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None/>
            </a:pPr>
            <a:r>
              <a:rPr lang="en-IE" sz="2800" dirty="0"/>
              <a:t>List subjects in preference order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IE" sz="2800" dirty="0"/>
              <a:t>_______________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IE" sz="2800" dirty="0"/>
              <a:t>_______________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IE" sz="2800" dirty="0"/>
              <a:t>_______________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IE" sz="2800" dirty="0"/>
              <a:t>_______________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IE" sz="2800" dirty="0"/>
              <a:t>_______________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IE" sz="2800" dirty="0"/>
              <a:t>_______________</a:t>
            </a:r>
          </a:p>
          <a:p>
            <a:pPr marL="0" indent="0" eaLnBrk="1" hangingPunct="1">
              <a:buNone/>
            </a:pPr>
            <a:r>
              <a:rPr lang="en-IE" sz="2800" dirty="0"/>
              <a:t>Parents to check Form before it is submitted.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32D5D-1EEA-4068-BD2E-5F7D44CE370D}"/>
              </a:ext>
            </a:extLst>
          </p:cNvPr>
          <p:cNvSpPr txBox="1"/>
          <p:nvPr/>
        </p:nvSpPr>
        <p:spPr>
          <a:xfrm>
            <a:off x="1259632" y="129142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Students will receive link to Microsoft Form.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/>
              <a:t>Student Preferences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IE"/>
          </a:p>
          <a:p>
            <a:pPr eaLnBrk="1" hangingPunct="1">
              <a:buFontTx/>
              <a:buNone/>
            </a:pPr>
            <a:endParaRPr lang="en-IE"/>
          </a:p>
          <a:p>
            <a:pPr eaLnBrk="1" hangingPunct="1">
              <a:buFontTx/>
              <a:buNone/>
            </a:pPr>
            <a:r>
              <a:rPr lang="en-IE"/>
              <a:t>Analysed by computer to form a set of bands which satisfy the majority of students.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/>
              <a:t>Example of Band Set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81200"/>
            <a:ext cx="8640960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IE" sz="2800" dirty="0"/>
              <a:t>Biology	Geography	Ag. Science		Physics</a:t>
            </a:r>
          </a:p>
          <a:p>
            <a:pPr eaLnBrk="1" hangingPunct="1">
              <a:buFontTx/>
              <a:buNone/>
            </a:pPr>
            <a:endParaRPr lang="en-IE" sz="2800" dirty="0"/>
          </a:p>
          <a:p>
            <a:pPr eaLnBrk="1" hangingPunct="1">
              <a:buFontTx/>
              <a:buNone/>
            </a:pPr>
            <a:r>
              <a:rPr lang="en-IE" sz="2800" dirty="0"/>
              <a:t>Biology	Const. St.	Geography	Art	Comp Sc.</a:t>
            </a:r>
          </a:p>
          <a:p>
            <a:pPr eaLnBrk="1" hangingPunct="1">
              <a:buFontTx/>
              <a:buNone/>
            </a:pPr>
            <a:endParaRPr lang="en-IE" sz="2800" dirty="0"/>
          </a:p>
          <a:p>
            <a:pPr eaLnBrk="1" hangingPunct="1">
              <a:buFontTx/>
              <a:buNone/>
            </a:pPr>
            <a:r>
              <a:rPr lang="en-IE" sz="2800" dirty="0"/>
              <a:t>Home Ec.	Engineering	        French     Music	LCPE</a:t>
            </a:r>
          </a:p>
          <a:p>
            <a:pPr eaLnBrk="1" hangingPunct="1">
              <a:buFontTx/>
              <a:buNone/>
            </a:pPr>
            <a:endParaRPr lang="en-IE" sz="2800" dirty="0"/>
          </a:p>
          <a:p>
            <a:pPr eaLnBrk="1" hangingPunct="1">
              <a:buFontTx/>
              <a:buNone/>
            </a:pPr>
            <a:r>
              <a:rPr lang="en-IE" sz="2800" dirty="0"/>
              <a:t>German  Design &amp; Com Gr. Chemistry  Business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/>
              <a:t>Choices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IE"/>
          </a:p>
          <a:p>
            <a:pPr eaLnBrk="1" hangingPunct="1"/>
            <a:endParaRPr lang="en-IE"/>
          </a:p>
          <a:p>
            <a:pPr eaLnBrk="1" hangingPunct="1"/>
            <a:r>
              <a:rPr lang="en-IE"/>
              <a:t>Students choose one subject from each line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/>
              <a:t>Constraints on achieving Options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2514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IE" dirty="0"/>
              <a:t>Number of pupils opting for a subject</a:t>
            </a:r>
          </a:p>
          <a:p>
            <a:pPr marL="609600" indent="-609600" eaLnBrk="1" hangingPunct="1">
              <a:buFontTx/>
              <a:buNone/>
            </a:pPr>
            <a:r>
              <a:rPr lang="en-IE" dirty="0"/>
              <a:t>		Class size</a:t>
            </a:r>
          </a:p>
          <a:p>
            <a:pPr marL="1752600" lvl="3" indent="-381000" eaLnBrk="1" hangingPunct="1"/>
            <a:r>
              <a:rPr lang="en-IE" sz="2800" dirty="0"/>
              <a:t>Maximum 24, 30</a:t>
            </a:r>
          </a:p>
          <a:p>
            <a:pPr marL="1752600" lvl="3" indent="-381000" eaLnBrk="1" hangingPunct="1"/>
            <a:r>
              <a:rPr lang="en-IE" sz="2800" dirty="0"/>
              <a:t>Minimum 10 </a:t>
            </a:r>
            <a:r>
              <a:rPr lang="en-IE" sz="2800" dirty="0" err="1"/>
              <a:t>approx</a:t>
            </a:r>
            <a:endParaRPr lang="en-US" sz="2800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495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3200"/>
              <a:t>2. Two required subjects on one line when 	making choices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 advAuto="0"/>
      <p:bldP spid="922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/>
              <a:t>Constraints on achieving Options (contd)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IE"/>
              <a:t>3. Availability of Teaching Staff</a:t>
            </a:r>
          </a:p>
          <a:p>
            <a:pPr eaLnBrk="1" hangingPunct="1">
              <a:buFontTx/>
              <a:buNone/>
            </a:pPr>
            <a:r>
              <a:rPr lang="en-IE"/>
              <a:t>e.g. 32 students ask for subject X</a:t>
            </a:r>
          </a:p>
          <a:p>
            <a:pPr eaLnBrk="1" hangingPunct="1"/>
            <a:r>
              <a:rPr lang="en-IE"/>
              <a:t>class size maximum 24</a:t>
            </a:r>
          </a:p>
          <a:p>
            <a:pPr eaLnBrk="1" hangingPunct="1"/>
            <a:r>
              <a:rPr lang="en-IE"/>
              <a:t>no teacher available to form a second class</a:t>
            </a:r>
          </a:p>
          <a:p>
            <a:pPr eaLnBrk="1" hangingPunct="1">
              <a:buFontTx/>
              <a:buNone/>
            </a:pPr>
            <a:r>
              <a:rPr lang="en-IE"/>
              <a:t>Result: Eight students will be placed in another class on that option line based on Preference 5 and 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05AC-43BD-3CED-50B1-8D8D3EDC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Career Guidance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D79D4-AA98-1C15-383D-C279EB33E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endParaRPr lang="en-IE" dirty="0"/>
          </a:p>
          <a:p>
            <a:r>
              <a:rPr lang="en-IE" dirty="0"/>
              <a:t>Ms Trudy Carroll</a:t>
            </a:r>
          </a:p>
        </p:txBody>
      </p:sp>
    </p:spTree>
    <p:extLst>
      <p:ext uri="{BB962C8B-B14F-4D97-AF65-F5344CB8AC3E}">
        <p14:creationId xmlns:p14="http://schemas.microsoft.com/office/powerpoint/2010/main" val="1610991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8CA2-5A2F-5F64-9C11-2BF7B207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LCVP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B21FF-CCB1-7612-CA95-944ADF901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Ms Deirdre Kyne</a:t>
            </a:r>
          </a:p>
        </p:txBody>
      </p:sp>
    </p:spTree>
    <p:extLst>
      <p:ext uri="{BB962C8B-B14F-4D97-AF65-F5344CB8AC3E}">
        <p14:creationId xmlns:p14="http://schemas.microsoft.com/office/powerpoint/2010/main" val="4235702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671258" y="1848050"/>
            <a:ext cx="7801500" cy="1730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CAT Tests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" b="1"/>
              <a:t>Cognitive Abilities Test</a:t>
            </a:r>
            <a:endParaRPr b="1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 indent="-31623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Tendency/ Inclination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16230">
              <a:spcBef>
                <a:spcPts val="518"/>
              </a:spcBef>
              <a:buClr>
                <a:schemeClr val="dk1"/>
              </a:buClr>
              <a:buSzPct val="100000"/>
              <a:buChar char="●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Personal strengths and weaknesses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16230">
              <a:spcBef>
                <a:spcPts val="518"/>
              </a:spcBef>
              <a:buSzPct val="100000"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Measurement of potential</a:t>
            </a:r>
            <a:r>
              <a:rPr lang="en" dirty="0"/>
              <a:t>  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  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518"/>
              </a:spcBef>
              <a:buClr>
                <a:schemeClr val="dk1"/>
              </a:buClr>
              <a:buSzPct val="100000"/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518"/>
              </a:spcBef>
              <a:buSzPct val="100000"/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90 - 110 – Average Score</a:t>
            </a:r>
            <a:r>
              <a:rPr lang="en" dirty="0"/>
              <a:t> 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518"/>
              </a:spcBef>
              <a:buClr>
                <a:schemeClr val="dk1"/>
              </a:buClr>
              <a:buSzPct val="100000"/>
              <a:buNone/>
            </a:pPr>
            <a:endParaRPr dirty="0"/>
          </a:p>
          <a:p>
            <a:pPr marL="0" indent="0">
              <a:spcBef>
                <a:spcPts val="518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endParaRPr lang="en" dirty="0"/>
          </a:p>
        </p:txBody>
      </p:sp>
      <p:pic>
        <p:nvPicPr>
          <p:cNvPr id="80" name="Google Shape;80;p16" descr="imagesCAASAYON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57752" y="1982381"/>
            <a:ext cx="3643200" cy="27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IE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772400" cy="4114800"/>
          </a:xfrm>
        </p:spPr>
        <p:txBody>
          <a:bodyPr>
            <a:normAutofit fontScale="77500" lnSpcReduction="2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IE" sz="2800" dirty="0"/>
              <a:t>Transition Year.</a:t>
            </a:r>
            <a:endParaRPr lang="en-US" sz="2800" dirty="0"/>
          </a:p>
          <a:p>
            <a:pPr marL="609600" indent="-609600" eaLnBrk="1" hangingPunct="1">
              <a:buFontTx/>
              <a:buAutoNum type="arabicPeriod"/>
            </a:pPr>
            <a:r>
              <a:rPr lang="en-IE" sz="2800" dirty="0"/>
              <a:t>Leaving Certificate Applied Programme.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IE" sz="2800" dirty="0"/>
              <a:t>iPads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IE" sz="2800" dirty="0"/>
              <a:t>5</a:t>
            </a:r>
            <a:r>
              <a:rPr lang="en-IE" sz="2800" baseline="30000" dirty="0"/>
              <a:t>th</a:t>
            </a:r>
            <a:r>
              <a:rPr lang="en-IE" sz="2800" dirty="0"/>
              <a:t> year Book Scheme.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IE" sz="2800" dirty="0"/>
              <a:t>School App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IE" sz="2800" dirty="0"/>
              <a:t>Procedure for allocating students to subjects.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IE" sz="2800" dirty="0"/>
              <a:t>Career Guidance.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IE" sz="2800" dirty="0"/>
              <a:t>Leaving Certificate Vocational Programme.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IE" sz="2800" dirty="0"/>
              <a:t>CAT4 Testing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IE" sz="2800" dirty="0"/>
              <a:t>Academic Tracking - Athena</a:t>
            </a:r>
          </a:p>
        </p:txBody>
      </p:sp>
    </p:spTree>
    <p:extLst>
      <p:ext uri="{BB962C8B-B14F-4D97-AF65-F5344CB8AC3E}">
        <p14:creationId xmlns:p14="http://schemas.microsoft.com/office/powerpoint/2010/main" val="2157123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457200" y="101173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" b="1"/>
              <a:t>What did we measure?</a:t>
            </a:r>
            <a:endParaRPr b="1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457200" y="1757363"/>
            <a:ext cx="4038600" cy="38983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25000" lnSpcReduction="20000"/>
          </a:bodyPr>
          <a:lstStyle/>
          <a:p>
            <a:pPr indent="-305837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7265" dirty="0">
                <a:latin typeface="Calibri" panose="020F0502020204030204" pitchFamily="34" charset="0"/>
                <a:cs typeface="Calibri" panose="020F0502020204030204" pitchFamily="34" charset="0"/>
              </a:rPr>
              <a:t>Verbal Classification</a:t>
            </a:r>
            <a:endParaRPr sz="766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05837">
              <a:spcBef>
                <a:spcPts val="480"/>
              </a:spcBef>
              <a:buClr>
                <a:schemeClr val="dk1"/>
              </a:buClr>
              <a:buSzPct val="100000"/>
              <a:buChar char="●"/>
            </a:pPr>
            <a:r>
              <a:rPr lang="en" sz="7265" dirty="0">
                <a:latin typeface="Calibri" panose="020F0502020204030204" pitchFamily="34" charset="0"/>
                <a:cs typeface="Calibri" panose="020F0502020204030204" pitchFamily="34" charset="0"/>
              </a:rPr>
              <a:t>Verbal Analogies</a:t>
            </a:r>
            <a:endParaRPr sz="766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90500">
              <a:spcBef>
                <a:spcPts val="480"/>
              </a:spcBef>
              <a:buClr>
                <a:schemeClr val="dk1"/>
              </a:buClr>
              <a:buSzPct val="33033"/>
              <a:buNone/>
            </a:pPr>
            <a:endParaRPr sz="726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05837">
              <a:spcBef>
                <a:spcPts val="480"/>
              </a:spcBef>
              <a:buClr>
                <a:schemeClr val="dk1"/>
              </a:buClr>
              <a:buSzPct val="100000"/>
              <a:buChar char="●"/>
            </a:pPr>
            <a:r>
              <a:rPr lang="en" sz="7265" dirty="0">
                <a:latin typeface="Calibri" panose="020F0502020204030204" pitchFamily="34" charset="0"/>
                <a:cs typeface="Calibri" panose="020F0502020204030204" pitchFamily="34" charset="0"/>
              </a:rPr>
              <a:t>Number Analogies</a:t>
            </a:r>
            <a:endParaRPr sz="766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05837">
              <a:spcBef>
                <a:spcPts val="480"/>
              </a:spcBef>
              <a:buClr>
                <a:schemeClr val="dk1"/>
              </a:buClr>
              <a:buSzPct val="100000"/>
              <a:buChar char="●"/>
            </a:pPr>
            <a:r>
              <a:rPr lang="en" sz="7265" dirty="0">
                <a:latin typeface="Calibri" panose="020F0502020204030204" pitchFamily="34" charset="0"/>
                <a:cs typeface="Calibri" panose="020F0502020204030204" pitchFamily="34" charset="0"/>
              </a:rPr>
              <a:t>Number Series</a:t>
            </a:r>
            <a:endParaRPr sz="766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90500">
              <a:spcBef>
                <a:spcPts val="480"/>
              </a:spcBef>
              <a:buClr>
                <a:schemeClr val="dk1"/>
              </a:buClr>
              <a:buSzPct val="33033"/>
              <a:buNone/>
            </a:pPr>
            <a:endParaRPr sz="726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05837">
              <a:spcBef>
                <a:spcPts val="480"/>
              </a:spcBef>
              <a:buClr>
                <a:schemeClr val="dk1"/>
              </a:buClr>
              <a:buSzPct val="100000"/>
              <a:buChar char="●"/>
            </a:pPr>
            <a:r>
              <a:rPr lang="en" sz="7265" dirty="0">
                <a:latin typeface="Calibri" panose="020F0502020204030204" pitchFamily="34" charset="0"/>
                <a:cs typeface="Calibri" panose="020F0502020204030204" pitchFamily="34" charset="0"/>
              </a:rPr>
              <a:t>Figure Classification</a:t>
            </a:r>
            <a:endParaRPr sz="766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05837">
              <a:spcBef>
                <a:spcPts val="480"/>
              </a:spcBef>
              <a:buClr>
                <a:schemeClr val="dk1"/>
              </a:buClr>
              <a:buSzPct val="100000"/>
              <a:buChar char="●"/>
            </a:pPr>
            <a:r>
              <a:rPr lang="en" sz="7265" dirty="0">
                <a:latin typeface="Calibri" panose="020F0502020204030204" pitchFamily="34" charset="0"/>
                <a:cs typeface="Calibri" panose="020F0502020204030204" pitchFamily="34" charset="0"/>
              </a:rPr>
              <a:t>Figure Matrices</a:t>
            </a:r>
            <a:endParaRPr sz="766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90500">
              <a:spcBef>
                <a:spcPts val="480"/>
              </a:spcBef>
              <a:buClr>
                <a:schemeClr val="dk1"/>
              </a:buClr>
              <a:buSzPct val="33033"/>
              <a:buNone/>
            </a:pPr>
            <a:endParaRPr sz="726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05837">
              <a:spcBef>
                <a:spcPts val="480"/>
              </a:spcBef>
              <a:buClr>
                <a:schemeClr val="dk1"/>
              </a:buClr>
              <a:buSzPct val="100000"/>
              <a:buChar char="●"/>
            </a:pPr>
            <a:r>
              <a:rPr lang="en" sz="7265" dirty="0">
                <a:latin typeface="Calibri" panose="020F0502020204030204" pitchFamily="34" charset="0"/>
                <a:cs typeface="Calibri" panose="020F0502020204030204" pitchFamily="34" charset="0"/>
              </a:rPr>
              <a:t>Figure Analysis</a:t>
            </a:r>
            <a:endParaRPr sz="766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05837">
              <a:spcBef>
                <a:spcPts val="480"/>
              </a:spcBef>
              <a:buClr>
                <a:schemeClr val="dk1"/>
              </a:buClr>
              <a:buSzPct val="100000"/>
              <a:buChar char="●"/>
            </a:pPr>
            <a:r>
              <a:rPr lang="en" sz="7265" dirty="0">
                <a:latin typeface="Calibri" panose="020F0502020204030204" pitchFamily="34" charset="0"/>
                <a:cs typeface="Calibri" panose="020F0502020204030204" pitchFamily="34" charset="0"/>
              </a:rPr>
              <a:t>Figure Recognition</a:t>
            </a:r>
            <a:endParaRPr sz="766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65100">
              <a:spcBef>
                <a:spcPts val="56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87" name="Google Shape;87;p17" descr="penclchk.gif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57774" y="2143116"/>
            <a:ext cx="3514800" cy="30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" b="1"/>
              <a:t>Verbal Bias</a:t>
            </a:r>
            <a:endParaRPr b="1"/>
          </a:p>
        </p:txBody>
      </p:sp>
      <p:pic>
        <p:nvPicPr>
          <p:cNvPr id="94" name="Google Shape;94;p18" descr="images (13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961" y="1063228"/>
            <a:ext cx="2311475" cy="9968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423105"/>
              </p:ext>
            </p:extLst>
          </p:nvPr>
        </p:nvGraphicFramePr>
        <p:xfrm>
          <a:off x="768991" y="2333711"/>
          <a:ext cx="7552888" cy="3992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52888">
                  <a:extLst>
                    <a:ext uri="{9D8B030D-6E8A-4147-A177-3AD203B41FA5}">
                      <a16:colId xmlns:a16="http://schemas.microsoft.com/office/drawing/2014/main" val="1364750168"/>
                    </a:ext>
                  </a:extLst>
                </a:gridCol>
              </a:tblGrid>
              <a:tr h="1568388"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77777"/>
                        <a:buChar char="●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 strong verbal bias shows an ability to reason with words and to think logically</a:t>
                      </a:r>
                    </a:p>
                    <a:p>
                      <a:pPr marL="342900" lvl="0" indent="-342900" algn="l" rtl="0">
                        <a:spcBef>
                          <a:spcPts val="592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77777"/>
                        <a:buChar char="●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Important for work involving communicating ideas or understanding written material</a:t>
                      </a:r>
                    </a:p>
                    <a:p>
                      <a:pPr marL="342900" lvl="0" indent="-342900" algn="l" rtl="0">
                        <a:spcBef>
                          <a:spcPts val="592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77777"/>
                        <a:buChar char="●"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Highly important for academic courses</a:t>
                      </a:r>
                    </a:p>
                    <a:p>
                      <a:endParaRPr lang="en-I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466526"/>
                  </a:ext>
                </a:extLst>
              </a:tr>
              <a:tr h="792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Sample Careers/ Courses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Law, Journalism, Social Work, Arts, Media, P.R. Advertising, Education</a:t>
                      </a:r>
                    </a:p>
                    <a:p>
                      <a:endParaRPr lang="en-I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87502"/>
                  </a:ext>
                </a:extLst>
              </a:tr>
              <a:tr h="792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Sample Subjects: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English, History, Geography, Business </a:t>
                      </a:r>
                    </a:p>
                    <a:p>
                      <a:endParaRPr lang="en-I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2225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457200" y="101173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" b="1"/>
              <a:t>Numerical Bias</a:t>
            </a:r>
            <a:endParaRPr b="1"/>
          </a:p>
        </p:txBody>
      </p:sp>
      <p:pic>
        <p:nvPicPr>
          <p:cNvPr id="100" name="Google Shape;100;p19" descr="imagesCA7OBKFQ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4348" y="2089538"/>
            <a:ext cx="3283200" cy="290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938461"/>
              </p:ext>
            </p:extLst>
          </p:nvPr>
        </p:nvGraphicFramePr>
        <p:xfrm>
          <a:off x="4328720" y="1938176"/>
          <a:ext cx="3825380" cy="3444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25380">
                  <a:extLst>
                    <a:ext uri="{9D8B030D-6E8A-4147-A177-3AD203B41FA5}">
                      <a16:colId xmlns:a16="http://schemas.microsoft.com/office/drawing/2014/main" val="613156157"/>
                    </a:ext>
                  </a:extLst>
                </a:gridCol>
              </a:tblGrid>
              <a:tr h="660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 strong numerical bias shows the ability to reason with numbers and to deal with quantitative measures.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002113"/>
                  </a:ext>
                </a:extLst>
              </a:tr>
              <a:tr h="798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Sample Careers/ Courses: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Finance, Accounting, Sales, Banking, Architecture, Engineering, Carpentry etc.</a:t>
                      </a:r>
                    </a:p>
                    <a:p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582421"/>
                  </a:ext>
                </a:extLst>
              </a:tr>
              <a:tr h="923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Sample subjects: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Maths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Accounting, Physics, Chemistry, Applied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Maths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, Economics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56234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457200" y="101173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" b="1"/>
              <a:t>Non-Verbal Bias </a:t>
            </a:r>
            <a:endParaRPr b="1"/>
          </a:p>
        </p:txBody>
      </p:sp>
      <p:pic>
        <p:nvPicPr>
          <p:cNvPr id="108" name="Google Shape;108;p20" descr="download (6)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29190" y="1982381"/>
            <a:ext cx="3500400" cy="305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960251"/>
              </p:ext>
            </p:extLst>
          </p:nvPr>
        </p:nvGraphicFramePr>
        <p:xfrm>
          <a:off x="198539" y="1738095"/>
          <a:ext cx="4432184" cy="39376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32184">
                  <a:extLst>
                    <a:ext uri="{9D8B030D-6E8A-4147-A177-3AD203B41FA5}">
                      <a16:colId xmlns:a16="http://schemas.microsoft.com/office/drawing/2014/main" val="2905608555"/>
                    </a:ext>
                  </a:extLst>
                </a:gridCol>
              </a:tblGrid>
              <a:tr h="830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Non-Verbal/ Non-Numerical measure of reasoning power. It assesses how well one can reason with geometric figures or designs</a:t>
                      </a:r>
                    </a:p>
                    <a:p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BB9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626492"/>
                  </a:ext>
                </a:extLst>
              </a:tr>
              <a:tr h="830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Sample Careers/ Courses: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Engineer, Doctor, Scientist, Software Design, Teacher etc.</a:t>
                      </a:r>
                    </a:p>
                    <a:p>
                      <a:endParaRPr lang="en-I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6D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17233"/>
                  </a:ext>
                </a:extLst>
              </a:tr>
              <a:tr h="1560217">
                <a:tc>
                  <a:txBody>
                    <a:bodyPr/>
                    <a:lstStyle/>
                    <a:p>
                      <a:pPr marL="53340" lvl="0" indent="0" algn="l" rtl="0">
                        <a:spcBef>
                          <a:spcPts val="476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ct val="100000"/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Sample Subjects: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                             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Physics, Chemistry, Biology, History, Art</a:t>
                      </a:r>
                    </a:p>
                  </a:txBody>
                  <a:tcPr>
                    <a:solidFill>
                      <a:srgbClr val="FEE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5277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457200" y="101173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" b="1"/>
              <a:t>Spatial Bias</a:t>
            </a:r>
            <a:endParaRPr b="1"/>
          </a:p>
        </p:txBody>
      </p:sp>
      <p:pic>
        <p:nvPicPr>
          <p:cNvPr id="115" name="Google Shape;115;p21" descr="spati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4293096"/>
            <a:ext cx="3357586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 descr="white ca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3598" y="4164613"/>
            <a:ext cx="3786214" cy="15572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122730"/>
              </p:ext>
            </p:extLst>
          </p:nvPr>
        </p:nvGraphicFramePr>
        <p:xfrm>
          <a:off x="457200" y="1641572"/>
          <a:ext cx="8229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3334800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Shows the ability to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visualise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a three- dimensional object from a two-dimensional pattern and envisage how this object would look if rotated in space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39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389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Sample Careers/ Courses: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Software Design, Architecture, Engineering, Carpentry, Product Design, Photography, Fashion Design, Management etc.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ADC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855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Sample Subjects: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DCG, Art, Construction,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Maths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1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9368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457200" y="1011734"/>
            <a:ext cx="8229600" cy="6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" b="1"/>
              <a:t>Remember</a:t>
            </a:r>
            <a:endParaRPr b="1"/>
          </a:p>
        </p:txBody>
      </p:sp>
      <p:pic>
        <p:nvPicPr>
          <p:cNvPr id="122" name="Google Shape;122;p22" descr="imagesCA3F255P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4348" y="2250273"/>
            <a:ext cx="2786100" cy="273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>
            <a:spLocks noGrp="1"/>
          </p:cNvSpPr>
          <p:nvPr>
            <p:ph type="body" idx="2"/>
          </p:nvPr>
        </p:nvSpPr>
        <p:spPr>
          <a:xfrm>
            <a:off x="4136471" y="2082043"/>
            <a:ext cx="4038600" cy="30955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indent="-28956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We use the CAT to give us an insight into our </a:t>
            </a:r>
            <a:r>
              <a:rPr lang="en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STRENGTHS</a:t>
            </a: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-28956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89560">
              <a:spcBef>
                <a:spcPts val="518"/>
              </a:spcBef>
              <a:buClr>
                <a:schemeClr val="dk1"/>
              </a:buClr>
              <a:buSzPct val="100000"/>
              <a:buChar char="●"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They do not measure Creativity, Musical ability, Sporting ability, Social ability etc</a:t>
            </a:r>
          </a:p>
          <a:p>
            <a:pPr indent="-289560">
              <a:spcBef>
                <a:spcPts val="518"/>
              </a:spcBef>
              <a:buClr>
                <a:schemeClr val="dk1"/>
              </a:buClr>
              <a:buSzPct val="100000"/>
              <a:buChar char="●"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89560">
              <a:spcBef>
                <a:spcPts val="518"/>
              </a:spcBef>
              <a:spcAft>
                <a:spcPts val="1200"/>
              </a:spcAft>
              <a:buClr>
                <a:schemeClr val="dk1"/>
              </a:buClr>
              <a:buSzPct val="100000"/>
              <a:buChar char="●"/>
            </a:pPr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It is just one tool to finding strengths -there are many others e.g. mock results, hobbies and interests, interest tests etc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EB66-8482-076B-76A2-96F75B42A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0412"/>
            <a:ext cx="7772400" cy="803176"/>
          </a:xfrm>
        </p:spPr>
        <p:txBody>
          <a:bodyPr/>
          <a:lstStyle/>
          <a:p>
            <a:r>
              <a:rPr lang="en-IE" dirty="0"/>
              <a:t>Reports to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A1E39-E998-273D-DBCF-D6A25AF6A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323184"/>
          </a:xfrm>
        </p:spPr>
        <p:txBody>
          <a:bodyPr/>
          <a:lstStyle/>
          <a:p>
            <a:r>
              <a:rPr lang="en-IE" dirty="0"/>
              <a:t>Reports sent to parents in First Year</a:t>
            </a:r>
          </a:p>
          <a:p>
            <a:endParaRPr lang="en-IE" dirty="0"/>
          </a:p>
          <a:p>
            <a:r>
              <a:rPr lang="en-IE" dirty="0"/>
              <a:t>Transition Year Report sent to Students by Email.</a:t>
            </a:r>
          </a:p>
          <a:p>
            <a:endParaRPr lang="en-IE" dirty="0"/>
          </a:p>
          <a:p>
            <a:r>
              <a:rPr lang="en-IE" dirty="0"/>
              <a:t>Students shown how to setup a storage are on OneDrive for storing CAT4 and other Reports.</a:t>
            </a:r>
          </a:p>
        </p:txBody>
      </p:sp>
    </p:spTree>
    <p:extLst>
      <p:ext uri="{BB962C8B-B14F-4D97-AF65-F5344CB8AC3E}">
        <p14:creationId xmlns:p14="http://schemas.microsoft.com/office/powerpoint/2010/main" val="2869987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423F0-05DD-A400-B462-6B9F7AC6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52" y="44624"/>
            <a:ext cx="7772400" cy="792088"/>
          </a:xfrm>
        </p:spPr>
        <p:txBody>
          <a:bodyPr/>
          <a:lstStyle/>
          <a:p>
            <a:r>
              <a:rPr lang="en-IE" dirty="0"/>
              <a:t>CAT 4 – Transition Year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7564AF-34BA-89E2-0DF4-1E0E63318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946E65-5F15-9A4C-472B-4C741CF0B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85090"/>
            <a:ext cx="8825042" cy="58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53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2D2F-8D42-989C-68A3-22AFA0A77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2" y="260648"/>
            <a:ext cx="7772400" cy="587152"/>
          </a:xfrm>
        </p:spPr>
        <p:txBody>
          <a:bodyPr>
            <a:normAutofit fontScale="90000"/>
          </a:bodyPr>
          <a:lstStyle/>
          <a:p>
            <a:r>
              <a:rPr lang="en-IE" dirty="0"/>
              <a:t>Guide to Examination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B513B8-7725-6571-331F-D49EF76D8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939" y="1052736"/>
            <a:ext cx="8736121" cy="5184576"/>
          </a:xfrm>
        </p:spPr>
      </p:pic>
    </p:spTree>
    <p:extLst>
      <p:ext uri="{BB962C8B-B14F-4D97-AF65-F5344CB8AC3E}">
        <p14:creationId xmlns:p14="http://schemas.microsoft.com/office/powerpoint/2010/main" val="1621597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65329-D7C5-7D22-EC8C-29CBC11E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22881"/>
            <a:ext cx="7772400" cy="515144"/>
          </a:xfrm>
        </p:spPr>
        <p:txBody>
          <a:bodyPr>
            <a:normAutofit fontScale="90000"/>
          </a:bodyPr>
          <a:lstStyle/>
          <a:p>
            <a:r>
              <a:rPr lang="en-IE" dirty="0"/>
              <a:t>Academic Tracking - Athena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962C73-AFE8-5FB8-B939-16DEBBB97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894557"/>
            <a:ext cx="6696075" cy="289448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5CA715-43FF-474E-3CF2-F22409DA0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934524"/>
            <a:ext cx="5743575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7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4A2C1-0A44-A7FF-61FB-3FD857ED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609600"/>
            <a:ext cx="7126560" cy="2603376"/>
          </a:xfrm>
        </p:spPr>
        <p:txBody>
          <a:bodyPr/>
          <a:lstStyle/>
          <a:p>
            <a:r>
              <a:rPr lang="en-IE" dirty="0"/>
              <a:t>Transition Year and Leaving Certificate Applied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86595-E773-28A1-AC49-EDE00A6C3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861048"/>
            <a:ext cx="7772400" cy="2234952"/>
          </a:xfrm>
        </p:spPr>
        <p:txBody>
          <a:bodyPr/>
          <a:lstStyle/>
          <a:p>
            <a:endParaRPr lang="en-IE" dirty="0"/>
          </a:p>
          <a:p>
            <a:r>
              <a:rPr lang="en-IE" dirty="0"/>
              <a:t>Ms Orla Cunningham</a:t>
            </a:r>
          </a:p>
        </p:txBody>
      </p:sp>
    </p:spTree>
    <p:extLst>
      <p:ext uri="{BB962C8B-B14F-4D97-AF65-F5344CB8AC3E}">
        <p14:creationId xmlns:p14="http://schemas.microsoft.com/office/powerpoint/2010/main" val="1660437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8B249-DE57-C1AF-1FB0-B564A130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Most recent results and CAT4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C8AA9D-7B59-06EC-699E-928F339F5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5936" y="2133600"/>
            <a:ext cx="3445627" cy="3778250"/>
          </a:xfrm>
        </p:spPr>
      </p:pic>
    </p:spTree>
    <p:extLst>
      <p:ext uri="{BB962C8B-B14F-4D97-AF65-F5344CB8AC3E}">
        <p14:creationId xmlns:p14="http://schemas.microsoft.com/office/powerpoint/2010/main" val="2553921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FD7F1-853E-F7A3-72EF-5F5F51BE5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Graphs for each Subject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FE540B-9192-93C8-FC73-1B8EA885B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752600"/>
            <a:ext cx="8064896" cy="4495800"/>
          </a:xfrm>
        </p:spPr>
      </p:pic>
    </p:spTree>
    <p:extLst>
      <p:ext uri="{BB962C8B-B14F-4D97-AF65-F5344CB8AC3E}">
        <p14:creationId xmlns:p14="http://schemas.microsoft.com/office/powerpoint/2010/main" val="94148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984A7-450C-58FE-4E6D-6BDD53CC0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Supporting your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F7B44-F063-891F-2B65-4197476A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484784"/>
            <a:ext cx="6591985" cy="4426438"/>
          </a:xfrm>
        </p:spPr>
        <p:txBody>
          <a:bodyPr>
            <a:normAutofit fontScale="92500" lnSpcReduction="10000"/>
          </a:bodyPr>
          <a:lstStyle/>
          <a:p>
            <a:r>
              <a:rPr lang="en-IE" sz="2400" dirty="0"/>
              <a:t>Discuss how to access the reports on OneDrive.</a:t>
            </a:r>
          </a:p>
          <a:p>
            <a:endParaRPr lang="en-IE" sz="2400" dirty="0"/>
          </a:p>
          <a:p>
            <a:r>
              <a:rPr lang="en-IE" sz="2400" dirty="0"/>
              <a:t>Review Athena Report following examinations</a:t>
            </a:r>
          </a:p>
          <a:p>
            <a:endParaRPr lang="en-IE" sz="2400" dirty="0"/>
          </a:p>
          <a:p>
            <a:r>
              <a:rPr lang="en-IE" sz="2400" dirty="0"/>
              <a:t>Set achievable targets for the next examinations</a:t>
            </a:r>
          </a:p>
          <a:p>
            <a:endParaRPr lang="en-IE" sz="2400" dirty="0"/>
          </a:p>
          <a:p>
            <a:r>
              <a:rPr lang="en-IE" sz="2400" dirty="0"/>
              <a:t>Time for study – setup a timetable and area for study.</a:t>
            </a:r>
          </a:p>
        </p:txBody>
      </p:sp>
    </p:spTree>
    <p:extLst>
      <p:ext uri="{BB962C8B-B14F-4D97-AF65-F5344CB8AC3E}">
        <p14:creationId xmlns:p14="http://schemas.microsoft.com/office/powerpoint/2010/main" val="205107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3F56C-5F7E-422C-8E08-A252F070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731168"/>
          </a:xfrm>
        </p:spPr>
        <p:txBody>
          <a:bodyPr/>
          <a:lstStyle/>
          <a:p>
            <a:r>
              <a:rPr lang="en-IE" dirty="0"/>
              <a:t>iPads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51E04-7C73-4458-97E9-EB1439DBB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161" y="1412776"/>
            <a:ext cx="7772400" cy="5104184"/>
          </a:xfrm>
        </p:spPr>
        <p:txBody>
          <a:bodyPr/>
          <a:lstStyle/>
          <a:p>
            <a:r>
              <a:rPr lang="en-IE" dirty="0"/>
              <a:t>Transition Year &amp; Fifth Year Students will need to have an iPad</a:t>
            </a:r>
          </a:p>
          <a:p>
            <a:endParaRPr lang="en-IE" dirty="0"/>
          </a:p>
          <a:p>
            <a:pPr lvl="1"/>
            <a:r>
              <a:rPr lang="en-IE" dirty="0"/>
              <a:t>Communication with Teachers</a:t>
            </a:r>
          </a:p>
          <a:p>
            <a:pPr lvl="1"/>
            <a:r>
              <a:rPr lang="en-IE" dirty="0"/>
              <a:t>Microsoft TEAMS now used by all teachers for </a:t>
            </a:r>
          </a:p>
          <a:p>
            <a:pPr lvl="2"/>
            <a:r>
              <a:rPr lang="en-IE" dirty="0"/>
              <a:t>Sharing Learning Material</a:t>
            </a:r>
          </a:p>
          <a:p>
            <a:pPr lvl="2"/>
            <a:r>
              <a:rPr lang="en-IE" dirty="0"/>
              <a:t>Completing and submitting assignments</a:t>
            </a:r>
          </a:p>
          <a:p>
            <a:pPr lvl="2"/>
            <a:r>
              <a:rPr lang="en-IE" dirty="0"/>
              <a:t>Competing Projects.</a:t>
            </a:r>
          </a:p>
          <a:p>
            <a:pPr lvl="2"/>
            <a:endParaRPr lang="en-IE" dirty="0"/>
          </a:p>
          <a:p>
            <a:pPr lvl="1"/>
            <a:r>
              <a:rPr lang="en-IE" dirty="0"/>
              <a:t>5</a:t>
            </a:r>
            <a:r>
              <a:rPr lang="en-IE" baseline="30000" dirty="0"/>
              <a:t>th</a:t>
            </a:r>
            <a:r>
              <a:rPr lang="en-IE" dirty="0"/>
              <a:t> year students can have books on iPad but will mean purchasing new books.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141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3F56C-5F7E-422C-8E08-A252F070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731168"/>
          </a:xfrm>
        </p:spPr>
        <p:txBody>
          <a:bodyPr/>
          <a:lstStyle/>
          <a:p>
            <a:r>
              <a:rPr lang="en-IE" dirty="0"/>
              <a:t>iPads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51E04-7C73-4458-97E9-EB1439DBB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844824"/>
            <a:ext cx="7772400" cy="5104184"/>
          </a:xfrm>
        </p:spPr>
        <p:txBody>
          <a:bodyPr/>
          <a:lstStyle/>
          <a:p>
            <a:r>
              <a:rPr lang="en-IE" dirty="0"/>
              <a:t>Wriggle Managed Service</a:t>
            </a:r>
          </a:p>
          <a:p>
            <a:pPr lvl="1"/>
            <a:r>
              <a:rPr lang="en-IE" dirty="0"/>
              <a:t>Initially 3 years</a:t>
            </a:r>
          </a:p>
          <a:p>
            <a:pPr lvl="1"/>
            <a:r>
              <a:rPr lang="en-IE" dirty="0"/>
              <a:t>3 further years €31</a:t>
            </a:r>
          </a:p>
          <a:p>
            <a:pPr lvl="1"/>
            <a:r>
              <a:rPr lang="en-IE" dirty="0"/>
              <a:t>Wriggle Store to order and make payment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3506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DD14A-0BC6-4FC7-8BFF-8B280A3E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Wriggle Managed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64DB1-B5DF-41ED-BF29-B9F779E62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3" y="1628800"/>
            <a:ext cx="7274768" cy="4282422"/>
          </a:xfrm>
        </p:spPr>
        <p:txBody>
          <a:bodyPr>
            <a:normAutofit lnSpcReduction="10000"/>
          </a:bodyPr>
          <a:lstStyle/>
          <a:p>
            <a:r>
              <a:rPr lang="en-IE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Possible consequences of licences and support expiring:</a:t>
            </a:r>
            <a:br>
              <a:rPr lang="en-IE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br>
              <a:rPr lang="en-IE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br>
              <a:rPr lang="en-IE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IE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It can be hugely disruptive if the licence on a device is allowed to expire. In the event that it does expire, some or all of the following can happen:</a:t>
            </a:r>
            <a:br>
              <a:rPr lang="en-IE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IE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1. All Apps will de-activate and data/content will delete</a:t>
            </a:r>
            <a:br>
              <a:rPr lang="en-IE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IE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2. Restrictions (e.g. blocking of App Store access) will deactivate</a:t>
            </a:r>
            <a:br>
              <a:rPr lang="en-IE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IE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3. eBooks will disappear along with Publisher Apps deactivating</a:t>
            </a:r>
            <a:br>
              <a:rPr lang="en-IE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IE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4. School Wi-Fi Codes will delete, requiring manual input by teachers, or sharing of codes with students</a:t>
            </a:r>
            <a:br>
              <a:rPr lang="en-IE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IE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5. A full reset of iPads will be required, either by parents or at school</a:t>
            </a:r>
            <a:br>
              <a:rPr lang="en-IE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IE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6. Wriggle unable to push Apps to iPads</a:t>
            </a:r>
            <a:br>
              <a:rPr lang="en-IE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en-IE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7. Wriggle unable to support any iPad technical issues</a:t>
            </a:r>
            <a:br>
              <a:rPr lang="en-IE" sz="1800" dirty="0">
                <a:solidFill>
                  <a:srgbClr val="4D4D4D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1026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IE" dirty="0"/>
              <a:t>Book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124744"/>
            <a:ext cx="6986488" cy="5040560"/>
          </a:xfrm>
        </p:spPr>
        <p:txBody>
          <a:bodyPr/>
          <a:lstStyle/>
          <a:p>
            <a:r>
              <a:rPr lang="en-IE" dirty="0"/>
              <a:t>€200 to cover Fifth and Sixth year</a:t>
            </a:r>
          </a:p>
          <a:p>
            <a:r>
              <a:rPr lang="en-IE" dirty="0"/>
              <a:t>Payable by 30</a:t>
            </a:r>
            <a:r>
              <a:rPr lang="en-IE" baseline="30000" dirty="0"/>
              <a:t>th</a:t>
            </a:r>
            <a:r>
              <a:rPr lang="en-IE" dirty="0"/>
              <a:t> June 2023</a:t>
            </a:r>
          </a:p>
          <a:p>
            <a:r>
              <a:rPr lang="en-IE" dirty="0"/>
              <a:t>Covers all text books only</a:t>
            </a:r>
          </a:p>
          <a:p>
            <a:r>
              <a:rPr lang="en-IE" dirty="0"/>
              <a:t>Plays and Novels not included.</a:t>
            </a:r>
          </a:p>
          <a:p>
            <a:r>
              <a:rPr lang="en-IE" dirty="0"/>
              <a:t>All books to be returned at the end of 6</a:t>
            </a:r>
            <a:r>
              <a:rPr lang="en-IE" baseline="30000" dirty="0"/>
              <a:t>th</a:t>
            </a:r>
            <a:r>
              <a:rPr lang="en-IE" dirty="0"/>
              <a:t> year.</a:t>
            </a:r>
          </a:p>
          <a:p>
            <a:r>
              <a:rPr lang="en-IE" dirty="0"/>
              <a:t>Inc. Journal and Personal Accident School Insurance, €35 approx. Careers Profile Test €25.</a:t>
            </a:r>
          </a:p>
          <a:p>
            <a:r>
              <a:rPr lang="en-IE" dirty="0"/>
              <a:t>If not in Book Scheme payment of €60</a:t>
            </a:r>
          </a:p>
        </p:txBody>
      </p:sp>
    </p:spTree>
    <p:extLst>
      <p:ext uri="{BB962C8B-B14F-4D97-AF65-F5344CB8AC3E}">
        <p14:creationId xmlns:p14="http://schemas.microsoft.com/office/powerpoint/2010/main" val="410570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BB17B-3119-4863-8ED3-8F60E72A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90500"/>
            <a:ext cx="2953739" cy="718220"/>
          </a:xfrm>
        </p:spPr>
        <p:txBody>
          <a:bodyPr/>
          <a:lstStyle/>
          <a:p>
            <a:r>
              <a:rPr lang="en-IE" dirty="0"/>
              <a:t>School 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A27B88-23FB-4C6A-B5B4-2E0ED456C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5976" y="190500"/>
            <a:ext cx="4680520" cy="65105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2A8285-3924-4B43-94E3-FE059C64BF38}"/>
              </a:ext>
            </a:extLst>
          </p:cNvPr>
          <p:cNvSpPr txBox="1"/>
          <p:nvPr/>
        </p:nvSpPr>
        <p:spPr>
          <a:xfrm>
            <a:off x="755576" y="1124744"/>
            <a:ext cx="3384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Calendar of School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School News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Messages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Download App - </a:t>
            </a:r>
            <a:r>
              <a:rPr lang="en-IE" dirty="0" err="1"/>
              <a:t>iclasscms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Verification code: RT@7T4 </a:t>
            </a: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Setup your 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/>
              <a:t>Add Students and put into year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633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/>
              <a:t>Option Subjects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IE" sz="2400" dirty="0"/>
              <a:t>French</a:t>
            </a:r>
          </a:p>
          <a:p>
            <a:pPr eaLnBrk="1" hangingPunct="1"/>
            <a:r>
              <a:rPr lang="en-IE" sz="2400" dirty="0"/>
              <a:t>German</a:t>
            </a:r>
          </a:p>
          <a:p>
            <a:pPr eaLnBrk="1" hangingPunct="1"/>
            <a:r>
              <a:rPr lang="en-IE" sz="2400" dirty="0"/>
              <a:t>Business</a:t>
            </a:r>
          </a:p>
          <a:p>
            <a:pPr eaLnBrk="1" hangingPunct="1"/>
            <a:r>
              <a:rPr lang="en-IE" sz="2400" dirty="0"/>
              <a:t>Accounting</a:t>
            </a:r>
          </a:p>
          <a:p>
            <a:pPr eaLnBrk="1" hangingPunct="1"/>
            <a:r>
              <a:rPr lang="en-IE" sz="2400" dirty="0"/>
              <a:t>Home Economics</a:t>
            </a:r>
          </a:p>
          <a:p>
            <a:pPr eaLnBrk="1" hangingPunct="1"/>
            <a:r>
              <a:rPr lang="en-IE" sz="2400" dirty="0"/>
              <a:t>Physics</a:t>
            </a:r>
          </a:p>
          <a:p>
            <a:pPr eaLnBrk="1" hangingPunct="1"/>
            <a:r>
              <a:rPr lang="en-IE" sz="2400" dirty="0"/>
              <a:t>Ag. Science</a:t>
            </a:r>
          </a:p>
          <a:p>
            <a:pPr eaLnBrk="1" hangingPunct="1"/>
            <a:r>
              <a:rPr lang="en-IE" sz="2400" dirty="0"/>
              <a:t>Biology </a:t>
            </a:r>
          </a:p>
          <a:p>
            <a:pPr eaLnBrk="1" hangingPunct="1"/>
            <a:r>
              <a:rPr lang="en-IE" sz="2400" dirty="0"/>
              <a:t>Chemistry</a:t>
            </a:r>
            <a:endParaRPr lang="en-US" sz="2400" dirty="0"/>
          </a:p>
        </p:txBody>
      </p:sp>
      <p:sp>
        <p:nvSpPr>
          <p:cNvPr id="512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IE" sz="2400" dirty="0"/>
              <a:t>Design &amp; Communication Graphics</a:t>
            </a:r>
          </a:p>
          <a:p>
            <a:pPr eaLnBrk="1" hangingPunct="1"/>
            <a:r>
              <a:rPr lang="en-IE" sz="2400" dirty="0"/>
              <a:t>Art</a:t>
            </a:r>
          </a:p>
          <a:p>
            <a:pPr eaLnBrk="1" hangingPunct="1"/>
            <a:r>
              <a:rPr lang="en-IE" sz="2400" dirty="0"/>
              <a:t>Engineering</a:t>
            </a:r>
          </a:p>
          <a:p>
            <a:pPr eaLnBrk="1" hangingPunct="1"/>
            <a:r>
              <a:rPr lang="en-IE" sz="2400" dirty="0"/>
              <a:t>Const. Studies</a:t>
            </a:r>
          </a:p>
          <a:p>
            <a:pPr eaLnBrk="1" hangingPunct="1"/>
            <a:r>
              <a:rPr lang="en-IE" sz="2400" dirty="0"/>
              <a:t>History</a:t>
            </a:r>
          </a:p>
          <a:p>
            <a:pPr eaLnBrk="1" hangingPunct="1"/>
            <a:r>
              <a:rPr lang="en-IE" sz="2400" dirty="0"/>
              <a:t>Geography</a:t>
            </a:r>
          </a:p>
          <a:p>
            <a:pPr eaLnBrk="1" hangingPunct="1"/>
            <a:r>
              <a:rPr lang="en-IE" sz="2400" dirty="0"/>
              <a:t>Music</a:t>
            </a:r>
          </a:p>
          <a:p>
            <a:pPr eaLnBrk="1" hangingPunct="1"/>
            <a:r>
              <a:rPr lang="en-IE" sz="2400" dirty="0"/>
              <a:t>Physical Education</a:t>
            </a:r>
          </a:p>
          <a:p>
            <a:pPr eaLnBrk="1" hangingPunct="1"/>
            <a:r>
              <a:rPr lang="en-IE" sz="2400" dirty="0"/>
              <a:t>Computer Science</a:t>
            </a:r>
          </a:p>
          <a:p>
            <a:pPr eaLnBrk="1" hangingPunct="1"/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 advAuto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a471dfe3-17ba-43e0-8fb9-571d7139a4ff" xsi:nil="true"/>
    <Templates xmlns="a471dfe3-17ba-43e0-8fb9-571d7139a4ff" xsi:nil="true"/>
    <Math_Settings xmlns="a471dfe3-17ba-43e0-8fb9-571d7139a4ff" xsi:nil="true"/>
    <Invited_Students xmlns="a471dfe3-17ba-43e0-8fb9-571d7139a4ff" xsi:nil="true"/>
    <FolderType xmlns="a471dfe3-17ba-43e0-8fb9-571d7139a4ff" xsi:nil="true"/>
    <Teachers xmlns="a471dfe3-17ba-43e0-8fb9-571d7139a4ff">
      <UserInfo>
        <DisplayName/>
        <AccountId xsi:nil="true"/>
        <AccountType/>
      </UserInfo>
    </Teachers>
    <Students xmlns="a471dfe3-17ba-43e0-8fb9-571d7139a4ff">
      <UserInfo>
        <DisplayName/>
        <AccountId xsi:nil="true"/>
        <AccountType/>
      </UserInfo>
    </Students>
    <Student_Groups xmlns="a471dfe3-17ba-43e0-8fb9-571d7139a4ff">
      <UserInfo>
        <DisplayName/>
        <AccountId xsi:nil="true"/>
        <AccountType/>
      </UserInfo>
    </Student_Groups>
    <LMS_Mappings xmlns="a471dfe3-17ba-43e0-8fb9-571d7139a4ff" xsi:nil="true"/>
    <Owner xmlns="a471dfe3-17ba-43e0-8fb9-571d7139a4ff">
      <UserInfo>
        <DisplayName/>
        <AccountId xsi:nil="true"/>
        <AccountType/>
      </UserInfo>
    </Owner>
    <CultureName xmlns="a471dfe3-17ba-43e0-8fb9-571d7139a4ff" xsi:nil="true"/>
    <DefaultSectionNames xmlns="a471dfe3-17ba-43e0-8fb9-571d7139a4ff" xsi:nil="true"/>
    <Is_Collaboration_Space_Locked xmlns="a471dfe3-17ba-43e0-8fb9-571d7139a4ff" xsi:nil="true"/>
    <IsNotebookLocked xmlns="a471dfe3-17ba-43e0-8fb9-571d7139a4ff" xsi:nil="true"/>
    <NotebookType xmlns="a471dfe3-17ba-43e0-8fb9-571d7139a4ff" xsi:nil="true"/>
    <Distribution_Groups xmlns="a471dfe3-17ba-43e0-8fb9-571d7139a4ff" xsi:nil="true"/>
    <Has_Teacher_Only_SectionGroup xmlns="a471dfe3-17ba-43e0-8fb9-571d7139a4ff" xsi:nil="true"/>
    <AppVersion xmlns="a471dfe3-17ba-43e0-8fb9-571d7139a4ff" xsi:nil="true"/>
    <Invited_Teachers xmlns="a471dfe3-17ba-43e0-8fb9-571d7139a4ff" xsi:nil="true"/>
    <TeamsChannelId xmlns="a471dfe3-17ba-43e0-8fb9-571d7139a4ff" xsi:nil="true"/>
    <Teams_Channel_Section_Location xmlns="a471dfe3-17ba-43e0-8fb9-571d7139a4ff" xsi:nil="true"/>
    <_activity xmlns="a471dfe3-17ba-43e0-8fb9-571d7139a4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1E3915DA5E2749B687BE8E8268F576" ma:contentTypeVersion="36" ma:contentTypeDescription="Create a new document." ma:contentTypeScope="" ma:versionID="2a7b796a4f1c4469f00595e8e5dc4d23">
  <xsd:schema xmlns:xsd="http://www.w3.org/2001/XMLSchema" xmlns:xs="http://www.w3.org/2001/XMLSchema" xmlns:p="http://schemas.microsoft.com/office/2006/metadata/properties" xmlns:ns3="ee84122f-13d0-48d7-97dd-569fcd04e34b" xmlns:ns4="a471dfe3-17ba-43e0-8fb9-571d7139a4ff" targetNamespace="http://schemas.microsoft.com/office/2006/metadata/properties" ma:root="true" ma:fieldsID="e8f4bef303330d3a3aa6a05274eb2d1c" ns3:_="" ns4:_="">
    <xsd:import namespace="ee84122f-13d0-48d7-97dd-569fcd04e34b"/>
    <xsd:import namespace="a471dfe3-17ba-43e0-8fb9-571d7139a4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NotebookType" minOccurs="0"/>
                <xsd:element ref="ns4:FolderType" minOccurs="0"/>
                <xsd:element ref="ns4:Owner" minOccurs="0"/>
                <xsd:element ref="ns4:Teachers" minOccurs="0"/>
                <xsd:element ref="ns4:Students" minOccurs="0"/>
                <xsd:element ref="ns4:DefaultSectionNames" minOccurs="0"/>
                <xsd:element ref="ns4:AppVersion" minOccurs="0"/>
                <xsd:element ref="ns3:SharedWithDetails" minOccurs="0"/>
                <xsd:element ref="ns3:SharingHintHash" minOccurs="0"/>
                <xsd:element ref="ns4:Student_Groups" minOccurs="0"/>
                <xsd:element ref="ns4:CultureName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Template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TeamsChannelId" minOccurs="0"/>
                <xsd:element ref="ns4:IsNotebookLocked" minOccurs="0"/>
                <xsd:element ref="ns4:MediaServiceOCR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Teams_Channel_Section_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4122f-13d0-48d7-97dd-569fcd04e3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71dfe3-17ba-43e0-8fb9-571d7139a4ff" elementFormDefault="qualified">
    <xsd:import namespace="http://schemas.microsoft.com/office/2006/documentManagement/types"/>
    <xsd:import namespace="http://schemas.microsoft.com/office/infopath/2007/PartnerControls"/>
    <xsd:element name="NotebookType" ma:index="9" nillable="true" ma:displayName="Notebook Type" ma:internalName="NotebookType">
      <xsd:simpleType>
        <xsd:restriction base="dms:Text"/>
      </xsd:simpleType>
    </xsd:element>
    <xsd:element name="FolderType" ma:index="10" nillable="true" ma:displayName="Folder Type" ma:internalName="FolderType">
      <xsd:simpleType>
        <xsd:restriction base="dms:Text"/>
      </xsd:simpleType>
    </xsd:element>
    <xsd:element name="Owner" ma:index="1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eachers" ma:index="1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Location" ma:index="30" nillable="true" ma:displayName="MediaServiceLocation" ma:internalName="MediaServiceLocation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Distribution_Groups" ma:index="3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6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7CE774-83EE-4E1F-B8E4-DEB2497B67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A62C2D-CBBC-41BA-9623-66FB3FB64CEE}">
  <ds:schemaRefs>
    <ds:schemaRef ds:uri="http://schemas.openxmlformats.org/package/2006/metadata/core-properties"/>
    <ds:schemaRef ds:uri="http://schemas.microsoft.com/office/2006/documentManagement/types"/>
    <ds:schemaRef ds:uri="ee84122f-13d0-48d7-97dd-569fcd04e34b"/>
    <ds:schemaRef ds:uri="http://purl.org/dc/elements/1.1/"/>
    <ds:schemaRef ds:uri="http://schemas.microsoft.com/office/2006/metadata/properties"/>
    <ds:schemaRef ds:uri="a471dfe3-17ba-43e0-8fb9-571d7139a4ff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15AD73-E66B-4289-BA86-E74F4D7A9C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84122f-13d0-48d7-97dd-569fcd04e34b"/>
    <ds:schemaRef ds:uri="a471dfe3-17ba-43e0-8fb9-571d7139a4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8523</TotalTime>
  <Words>1044</Words>
  <Application>Microsoft Office PowerPoint</Application>
  <PresentationFormat>On-screen Show (4:3)</PresentationFormat>
  <Paragraphs>191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Tahoma</vt:lpstr>
      <vt:lpstr>Times New Roman</vt:lpstr>
      <vt:lpstr>Wingdings 3</vt:lpstr>
      <vt:lpstr>Wisp</vt:lpstr>
      <vt:lpstr>Welcome to   Borrisokane Community College</vt:lpstr>
      <vt:lpstr>Agenda</vt:lpstr>
      <vt:lpstr>Transition Year and Leaving Certificate Applied Programme</vt:lpstr>
      <vt:lpstr>iPads</vt:lpstr>
      <vt:lpstr>iPads</vt:lpstr>
      <vt:lpstr>Wriggle Managed Service</vt:lpstr>
      <vt:lpstr>Book Scheme</vt:lpstr>
      <vt:lpstr>School App</vt:lpstr>
      <vt:lpstr>Option Subjects</vt:lpstr>
      <vt:lpstr>Student Preference</vt:lpstr>
      <vt:lpstr>Student Preferences</vt:lpstr>
      <vt:lpstr>Example of Band Set</vt:lpstr>
      <vt:lpstr>Choices</vt:lpstr>
      <vt:lpstr>Constraints on achieving Options</vt:lpstr>
      <vt:lpstr>Constraints on achieving Options (contd)</vt:lpstr>
      <vt:lpstr>Career Guidance Information</vt:lpstr>
      <vt:lpstr>LCVP</vt:lpstr>
      <vt:lpstr>CAT Tests</vt:lpstr>
      <vt:lpstr>Cognitive Abilities Test</vt:lpstr>
      <vt:lpstr>What did we measure?</vt:lpstr>
      <vt:lpstr>Verbal Bias</vt:lpstr>
      <vt:lpstr>Numerical Bias</vt:lpstr>
      <vt:lpstr>Non-Verbal Bias </vt:lpstr>
      <vt:lpstr>Spatial Bias</vt:lpstr>
      <vt:lpstr>Remember</vt:lpstr>
      <vt:lpstr>Reports to Parents</vt:lpstr>
      <vt:lpstr>CAT 4 – Transition Year</vt:lpstr>
      <vt:lpstr>Guide to Examination Results</vt:lpstr>
      <vt:lpstr>Academic Tracking - Athena</vt:lpstr>
      <vt:lpstr>Most recent results and CAT4</vt:lpstr>
      <vt:lpstr>Graphs for each Subject</vt:lpstr>
      <vt:lpstr>Supporting your Child</vt:lpstr>
    </vt:vector>
  </TitlesOfParts>
  <Company>Borrisokane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 Borrisokane Community College</dc:title>
  <dc:creator>default</dc:creator>
  <cp:lastModifiedBy>Matthew Carr</cp:lastModifiedBy>
  <cp:revision>33</cp:revision>
  <dcterms:created xsi:type="dcterms:W3CDTF">2002-03-19T16:26:32Z</dcterms:created>
  <dcterms:modified xsi:type="dcterms:W3CDTF">2023-03-01T19:23:53Z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0x010100D31E3915DA5E2749B687BE8E8268F576</vt:lpwstr>
  </property>
</Properties>
</file>