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43"/>
  </p:notesMasterIdLst>
  <p:handoutMasterIdLst>
    <p:handoutMasterId r:id="rId44"/>
  </p:handoutMasterIdLst>
  <p:sldIdLst>
    <p:sldId id="256" r:id="rId5"/>
    <p:sldId id="273" r:id="rId6"/>
    <p:sldId id="295" r:id="rId7"/>
    <p:sldId id="259" r:id="rId8"/>
    <p:sldId id="323" r:id="rId9"/>
    <p:sldId id="324" r:id="rId10"/>
    <p:sldId id="330" r:id="rId11"/>
    <p:sldId id="325" r:id="rId12"/>
    <p:sldId id="329" r:id="rId13"/>
    <p:sldId id="380" r:id="rId14"/>
    <p:sldId id="390" r:id="rId15"/>
    <p:sldId id="391" r:id="rId16"/>
    <p:sldId id="392" r:id="rId17"/>
    <p:sldId id="398" r:id="rId18"/>
    <p:sldId id="399" r:id="rId19"/>
    <p:sldId id="400" r:id="rId20"/>
    <p:sldId id="401" r:id="rId21"/>
    <p:sldId id="402" r:id="rId22"/>
    <p:sldId id="310" r:id="rId23"/>
    <p:sldId id="404" r:id="rId24"/>
    <p:sldId id="405" r:id="rId25"/>
    <p:sldId id="406" r:id="rId26"/>
    <p:sldId id="388" r:id="rId27"/>
    <p:sldId id="289" r:id="rId28"/>
    <p:sldId id="377" r:id="rId29"/>
    <p:sldId id="383" r:id="rId30"/>
    <p:sldId id="313" r:id="rId31"/>
    <p:sldId id="384" r:id="rId32"/>
    <p:sldId id="407" r:id="rId33"/>
    <p:sldId id="292" r:id="rId34"/>
    <p:sldId id="382" r:id="rId35"/>
    <p:sldId id="389" r:id="rId36"/>
    <p:sldId id="371" r:id="rId37"/>
    <p:sldId id="372" r:id="rId38"/>
    <p:sldId id="287" r:id="rId39"/>
    <p:sldId id="385" r:id="rId40"/>
    <p:sldId id="282" r:id="rId41"/>
    <p:sldId id="284" r:id="rId42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84" autoAdjust="0"/>
    <p:restoredTop sz="94660"/>
  </p:normalViewPr>
  <p:slideViewPr>
    <p:cSldViewPr>
      <p:cViewPr varScale="1">
        <p:scale>
          <a:sx n="108" d="100"/>
          <a:sy n="108" d="100"/>
        </p:scale>
        <p:origin x="202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5D3B96-7827-4EC0-ABCA-AD768E691D12}" type="doc">
      <dgm:prSet loTypeId="urn:microsoft.com/office/officeart/2005/8/layout/default" loCatId="list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DB1BE139-193B-4BB6-9BB7-2B8601E4A9C1}">
      <dgm:prSet/>
      <dgm:spPr/>
      <dgm:t>
        <a:bodyPr/>
        <a:lstStyle/>
        <a:p>
          <a:r>
            <a:rPr lang="en-GB" b="1" u="sng" dirty="0"/>
            <a:t>Educational</a:t>
          </a:r>
        </a:p>
        <a:p>
          <a:r>
            <a:rPr lang="en-GB" dirty="0"/>
            <a:t>(Subject &amp; Level considerations, study skills &amp; motivation)</a:t>
          </a:r>
          <a:endParaRPr lang="en-US" dirty="0"/>
        </a:p>
      </dgm:t>
    </dgm:pt>
    <dgm:pt modelId="{64ABE8C3-43EB-401F-8A28-AC554D9D4F6E}" type="parTrans" cxnId="{4B855CD3-64B3-41D9-AE7E-A3DB0E7AC62E}">
      <dgm:prSet/>
      <dgm:spPr/>
      <dgm:t>
        <a:bodyPr/>
        <a:lstStyle/>
        <a:p>
          <a:endParaRPr lang="en-US"/>
        </a:p>
      </dgm:t>
    </dgm:pt>
    <dgm:pt modelId="{E12D21F2-85CB-4734-8D76-D853C75BB619}" type="sibTrans" cxnId="{4B855CD3-64B3-41D9-AE7E-A3DB0E7AC62E}">
      <dgm:prSet/>
      <dgm:spPr/>
      <dgm:t>
        <a:bodyPr/>
        <a:lstStyle/>
        <a:p>
          <a:endParaRPr lang="en-US"/>
        </a:p>
      </dgm:t>
    </dgm:pt>
    <dgm:pt modelId="{4D8B23F9-BAB3-4FC3-A425-55DB843ABFCC}">
      <dgm:prSet/>
      <dgm:spPr/>
      <dgm:t>
        <a:bodyPr/>
        <a:lstStyle/>
        <a:p>
          <a:r>
            <a:rPr lang="en-GB" b="1" u="sng" dirty="0"/>
            <a:t>Vocational</a:t>
          </a:r>
        </a:p>
        <a:p>
          <a:r>
            <a:rPr lang="en-GB" dirty="0"/>
            <a:t>(Progression routes &amp; entry requirements)</a:t>
          </a:r>
          <a:endParaRPr lang="en-US" dirty="0"/>
        </a:p>
      </dgm:t>
    </dgm:pt>
    <dgm:pt modelId="{9BBAEFDD-6ACF-49ED-ABC8-9C673065A72B}" type="parTrans" cxnId="{066BDB83-9139-4BCA-B2BD-A62882CCFF09}">
      <dgm:prSet/>
      <dgm:spPr/>
      <dgm:t>
        <a:bodyPr/>
        <a:lstStyle/>
        <a:p>
          <a:endParaRPr lang="en-US"/>
        </a:p>
      </dgm:t>
    </dgm:pt>
    <dgm:pt modelId="{599634B8-BB2A-4E8C-BF42-ABD4FA36C45D}" type="sibTrans" cxnId="{066BDB83-9139-4BCA-B2BD-A62882CCFF09}">
      <dgm:prSet/>
      <dgm:spPr/>
      <dgm:t>
        <a:bodyPr/>
        <a:lstStyle/>
        <a:p>
          <a:endParaRPr lang="en-US"/>
        </a:p>
      </dgm:t>
    </dgm:pt>
    <dgm:pt modelId="{3822A58C-DACE-411F-B1DC-2806C9988DD8}">
      <dgm:prSet/>
      <dgm:spPr/>
      <dgm:t>
        <a:bodyPr/>
        <a:lstStyle/>
        <a:p>
          <a:r>
            <a:rPr lang="en-GB" b="1" u="sng" dirty="0"/>
            <a:t>Personal</a:t>
          </a:r>
        </a:p>
        <a:p>
          <a:r>
            <a:rPr lang="en-GB" dirty="0"/>
            <a:t>(Supporting emotional wellbeing)</a:t>
          </a:r>
          <a:endParaRPr lang="en-US" dirty="0"/>
        </a:p>
      </dgm:t>
    </dgm:pt>
    <dgm:pt modelId="{11B4E0F8-3DDC-4944-92CB-BB0D9CB5DD8F}" type="parTrans" cxnId="{34F520F3-0AE9-4912-9F14-44B0A7A2ABE6}">
      <dgm:prSet/>
      <dgm:spPr/>
      <dgm:t>
        <a:bodyPr/>
        <a:lstStyle/>
        <a:p>
          <a:endParaRPr lang="en-US"/>
        </a:p>
      </dgm:t>
    </dgm:pt>
    <dgm:pt modelId="{75D56E41-AD86-4C1A-8729-8AA1265A1270}" type="sibTrans" cxnId="{34F520F3-0AE9-4912-9F14-44B0A7A2ABE6}">
      <dgm:prSet/>
      <dgm:spPr/>
      <dgm:t>
        <a:bodyPr/>
        <a:lstStyle/>
        <a:p>
          <a:endParaRPr lang="en-US"/>
        </a:p>
      </dgm:t>
    </dgm:pt>
    <dgm:pt modelId="{155DC375-BEF8-4646-9E8F-0A06FD3B622A}" type="pres">
      <dgm:prSet presAssocID="{645D3B96-7827-4EC0-ABCA-AD768E691D12}" presName="diagram" presStyleCnt="0">
        <dgm:presLayoutVars>
          <dgm:dir/>
          <dgm:resizeHandles val="exact"/>
        </dgm:presLayoutVars>
      </dgm:prSet>
      <dgm:spPr/>
    </dgm:pt>
    <dgm:pt modelId="{1D60825B-CBA8-41D6-A476-753C39F732E7}" type="pres">
      <dgm:prSet presAssocID="{DB1BE139-193B-4BB6-9BB7-2B8601E4A9C1}" presName="node" presStyleLbl="node1" presStyleIdx="0" presStyleCnt="3">
        <dgm:presLayoutVars>
          <dgm:bulletEnabled val="1"/>
        </dgm:presLayoutVars>
      </dgm:prSet>
      <dgm:spPr/>
    </dgm:pt>
    <dgm:pt modelId="{2CE53B31-C114-4508-AF22-BF05667444B6}" type="pres">
      <dgm:prSet presAssocID="{E12D21F2-85CB-4734-8D76-D853C75BB619}" presName="sibTrans" presStyleCnt="0"/>
      <dgm:spPr/>
    </dgm:pt>
    <dgm:pt modelId="{D3D481F8-CFF8-42CF-9A8D-5DB8517B8247}" type="pres">
      <dgm:prSet presAssocID="{4D8B23F9-BAB3-4FC3-A425-55DB843ABFCC}" presName="node" presStyleLbl="node1" presStyleIdx="1" presStyleCnt="3">
        <dgm:presLayoutVars>
          <dgm:bulletEnabled val="1"/>
        </dgm:presLayoutVars>
      </dgm:prSet>
      <dgm:spPr/>
    </dgm:pt>
    <dgm:pt modelId="{6A8F7472-7F6B-406D-9621-92A30D226F27}" type="pres">
      <dgm:prSet presAssocID="{599634B8-BB2A-4E8C-BF42-ABD4FA36C45D}" presName="sibTrans" presStyleCnt="0"/>
      <dgm:spPr/>
    </dgm:pt>
    <dgm:pt modelId="{0433D019-EFD2-47E6-B3F3-6EED56460D4C}" type="pres">
      <dgm:prSet presAssocID="{3822A58C-DACE-411F-B1DC-2806C9988DD8}" presName="node" presStyleLbl="node1" presStyleIdx="2" presStyleCnt="3">
        <dgm:presLayoutVars>
          <dgm:bulletEnabled val="1"/>
        </dgm:presLayoutVars>
      </dgm:prSet>
      <dgm:spPr/>
    </dgm:pt>
  </dgm:ptLst>
  <dgm:cxnLst>
    <dgm:cxn modelId="{F3E5FF21-289F-48BE-931E-1BEF16ACE9D1}" type="presOf" srcId="{3822A58C-DACE-411F-B1DC-2806C9988DD8}" destId="{0433D019-EFD2-47E6-B3F3-6EED56460D4C}" srcOrd="0" destOrd="0" presId="urn:microsoft.com/office/officeart/2005/8/layout/default"/>
    <dgm:cxn modelId="{BC6F2024-1910-4C7E-9A37-7535EDA8EA78}" type="presOf" srcId="{4D8B23F9-BAB3-4FC3-A425-55DB843ABFCC}" destId="{D3D481F8-CFF8-42CF-9A8D-5DB8517B8247}" srcOrd="0" destOrd="0" presId="urn:microsoft.com/office/officeart/2005/8/layout/default"/>
    <dgm:cxn modelId="{E455A03B-61E8-440D-B2E0-FC38C8BEE2A6}" type="presOf" srcId="{645D3B96-7827-4EC0-ABCA-AD768E691D12}" destId="{155DC375-BEF8-4646-9E8F-0A06FD3B622A}" srcOrd="0" destOrd="0" presId="urn:microsoft.com/office/officeart/2005/8/layout/default"/>
    <dgm:cxn modelId="{066BDB83-9139-4BCA-B2BD-A62882CCFF09}" srcId="{645D3B96-7827-4EC0-ABCA-AD768E691D12}" destId="{4D8B23F9-BAB3-4FC3-A425-55DB843ABFCC}" srcOrd="1" destOrd="0" parTransId="{9BBAEFDD-6ACF-49ED-ABC8-9C673065A72B}" sibTransId="{599634B8-BB2A-4E8C-BF42-ABD4FA36C45D}"/>
    <dgm:cxn modelId="{4B855CD3-64B3-41D9-AE7E-A3DB0E7AC62E}" srcId="{645D3B96-7827-4EC0-ABCA-AD768E691D12}" destId="{DB1BE139-193B-4BB6-9BB7-2B8601E4A9C1}" srcOrd="0" destOrd="0" parTransId="{64ABE8C3-43EB-401F-8A28-AC554D9D4F6E}" sibTransId="{E12D21F2-85CB-4734-8D76-D853C75BB619}"/>
    <dgm:cxn modelId="{F113D8F1-97E7-4F77-ACCA-7B51A99C171B}" type="presOf" srcId="{DB1BE139-193B-4BB6-9BB7-2B8601E4A9C1}" destId="{1D60825B-CBA8-41D6-A476-753C39F732E7}" srcOrd="0" destOrd="0" presId="urn:microsoft.com/office/officeart/2005/8/layout/default"/>
    <dgm:cxn modelId="{34F520F3-0AE9-4912-9F14-44B0A7A2ABE6}" srcId="{645D3B96-7827-4EC0-ABCA-AD768E691D12}" destId="{3822A58C-DACE-411F-B1DC-2806C9988DD8}" srcOrd="2" destOrd="0" parTransId="{11B4E0F8-3DDC-4944-92CB-BB0D9CB5DD8F}" sibTransId="{75D56E41-AD86-4C1A-8729-8AA1265A1270}"/>
    <dgm:cxn modelId="{39F1A873-3A54-46F6-BC1F-ED4C7354D52D}" type="presParOf" srcId="{155DC375-BEF8-4646-9E8F-0A06FD3B622A}" destId="{1D60825B-CBA8-41D6-A476-753C39F732E7}" srcOrd="0" destOrd="0" presId="urn:microsoft.com/office/officeart/2005/8/layout/default"/>
    <dgm:cxn modelId="{4ED72313-6911-4980-B51E-88B24999DBD4}" type="presParOf" srcId="{155DC375-BEF8-4646-9E8F-0A06FD3B622A}" destId="{2CE53B31-C114-4508-AF22-BF05667444B6}" srcOrd="1" destOrd="0" presId="urn:microsoft.com/office/officeart/2005/8/layout/default"/>
    <dgm:cxn modelId="{386CDDD0-13E9-446E-A368-0C479A402327}" type="presParOf" srcId="{155DC375-BEF8-4646-9E8F-0A06FD3B622A}" destId="{D3D481F8-CFF8-42CF-9A8D-5DB8517B8247}" srcOrd="2" destOrd="0" presId="urn:microsoft.com/office/officeart/2005/8/layout/default"/>
    <dgm:cxn modelId="{7D553244-6F99-4881-A25B-B4A0B34AFD9C}" type="presParOf" srcId="{155DC375-BEF8-4646-9E8F-0A06FD3B622A}" destId="{6A8F7472-7F6B-406D-9621-92A30D226F27}" srcOrd="3" destOrd="0" presId="urn:microsoft.com/office/officeart/2005/8/layout/default"/>
    <dgm:cxn modelId="{E1286691-449D-41A4-A697-56F6E33C7793}" type="presParOf" srcId="{155DC375-BEF8-4646-9E8F-0A06FD3B622A}" destId="{0433D019-EFD2-47E6-B3F3-6EED56460D4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4CA5D2-359E-43E3-9B91-BBE5CC380B50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1638D3A-E4DE-47C6-AB23-32BFB9755E36}">
      <dgm:prSet/>
      <dgm:spPr/>
      <dgm:t>
        <a:bodyPr/>
        <a:lstStyle/>
        <a:p>
          <a:r>
            <a:rPr lang="en-GB"/>
            <a:t>Apprenticeship (level 5+)</a:t>
          </a:r>
          <a:endParaRPr lang="en-US"/>
        </a:p>
      </dgm:t>
    </dgm:pt>
    <dgm:pt modelId="{73B245DF-701D-47F1-8EEF-B098534A3338}" type="parTrans" cxnId="{A6E36D1E-3A0F-41DD-A450-681445F3E824}">
      <dgm:prSet/>
      <dgm:spPr/>
      <dgm:t>
        <a:bodyPr/>
        <a:lstStyle/>
        <a:p>
          <a:endParaRPr lang="en-US"/>
        </a:p>
      </dgm:t>
    </dgm:pt>
    <dgm:pt modelId="{E41C9B41-CCCC-4904-9001-715F1EB7793C}" type="sibTrans" cxnId="{A6E36D1E-3A0F-41DD-A450-681445F3E824}">
      <dgm:prSet/>
      <dgm:spPr/>
      <dgm:t>
        <a:bodyPr/>
        <a:lstStyle/>
        <a:p>
          <a:endParaRPr lang="en-US"/>
        </a:p>
      </dgm:t>
    </dgm:pt>
    <dgm:pt modelId="{DC182332-7E68-44E3-B04D-1BB247051F03}">
      <dgm:prSet/>
      <dgm:spPr/>
      <dgm:t>
        <a:bodyPr/>
        <a:lstStyle/>
        <a:p>
          <a:r>
            <a:rPr lang="en-GB"/>
            <a:t>PLC (Level 5 &amp; 6)</a:t>
          </a:r>
          <a:endParaRPr lang="en-US"/>
        </a:p>
      </dgm:t>
    </dgm:pt>
    <dgm:pt modelId="{FF683159-0814-4D98-8427-9D4ED75396F8}" type="parTrans" cxnId="{047DC85D-3613-412B-91F8-35EB79CF3506}">
      <dgm:prSet/>
      <dgm:spPr/>
      <dgm:t>
        <a:bodyPr/>
        <a:lstStyle/>
        <a:p>
          <a:endParaRPr lang="en-US"/>
        </a:p>
      </dgm:t>
    </dgm:pt>
    <dgm:pt modelId="{ADA1C292-0D59-41F5-A957-6729E0C899FD}" type="sibTrans" cxnId="{047DC85D-3613-412B-91F8-35EB79CF3506}">
      <dgm:prSet/>
      <dgm:spPr/>
      <dgm:t>
        <a:bodyPr/>
        <a:lstStyle/>
        <a:p>
          <a:endParaRPr lang="en-US"/>
        </a:p>
      </dgm:t>
    </dgm:pt>
    <dgm:pt modelId="{16671299-B2D4-450D-8FA4-D54575C86942}">
      <dgm:prSet/>
      <dgm:spPr/>
      <dgm:t>
        <a:bodyPr/>
        <a:lstStyle/>
        <a:p>
          <a:r>
            <a:rPr lang="en-GB"/>
            <a:t>IT (Level 7 &amp; 8, some 6)</a:t>
          </a:r>
          <a:endParaRPr lang="en-US"/>
        </a:p>
      </dgm:t>
    </dgm:pt>
    <dgm:pt modelId="{F72E1192-87F2-4776-AE7C-76F5687BA8AF}" type="parTrans" cxnId="{FAEC72AE-852D-4E9C-AE9D-C8207FBF2E26}">
      <dgm:prSet/>
      <dgm:spPr/>
      <dgm:t>
        <a:bodyPr/>
        <a:lstStyle/>
        <a:p>
          <a:endParaRPr lang="en-US"/>
        </a:p>
      </dgm:t>
    </dgm:pt>
    <dgm:pt modelId="{FA34751E-A268-4A49-BECB-BB6C3E103E77}" type="sibTrans" cxnId="{FAEC72AE-852D-4E9C-AE9D-C8207FBF2E26}">
      <dgm:prSet/>
      <dgm:spPr/>
      <dgm:t>
        <a:bodyPr/>
        <a:lstStyle/>
        <a:p>
          <a:endParaRPr lang="en-US"/>
        </a:p>
      </dgm:t>
    </dgm:pt>
    <dgm:pt modelId="{59F9C006-7357-43B4-87CE-EB1C964AC0EB}">
      <dgm:prSet/>
      <dgm:spPr/>
      <dgm:t>
        <a:bodyPr/>
        <a:lstStyle/>
        <a:p>
          <a:r>
            <a:rPr lang="en-GB"/>
            <a:t>University (Level 7 &amp; 8)</a:t>
          </a:r>
          <a:endParaRPr lang="en-US"/>
        </a:p>
      </dgm:t>
    </dgm:pt>
    <dgm:pt modelId="{ADA1ED12-D5A7-41EE-9A33-3499C47E3243}" type="parTrans" cxnId="{7241E9E6-38B9-4000-A016-9D972219C869}">
      <dgm:prSet/>
      <dgm:spPr/>
      <dgm:t>
        <a:bodyPr/>
        <a:lstStyle/>
        <a:p>
          <a:endParaRPr lang="en-US"/>
        </a:p>
      </dgm:t>
    </dgm:pt>
    <dgm:pt modelId="{2EED7A3F-0E22-48F7-843F-BF0E68E5F604}" type="sibTrans" cxnId="{7241E9E6-38B9-4000-A016-9D972219C869}">
      <dgm:prSet/>
      <dgm:spPr/>
      <dgm:t>
        <a:bodyPr/>
        <a:lstStyle/>
        <a:p>
          <a:endParaRPr lang="en-US"/>
        </a:p>
      </dgm:t>
    </dgm:pt>
    <dgm:pt modelId="{F438F5B6-45E7-4928-B20D-03BBAFF16FA6}">
      <dgm:prSet/>
      <dgm:spPr/>
      <dgm:t>
        <a:bodyPr/>
        <a:lstStyle/>
        <a:p>
          <a:r>
            <a:rPr lang="en-GB"/>
            <a:t>Work</a:t>
          </a:r>
          <a:endParaRPr lang="en-US"/>
        </a:p>
      </dgm:t>
    </dgm:pt>
    <dgm:pt modelId="{B33FF422-2E85-44A1-9405-D70CDDC0D564}" type="parTrans" cxnId="{D9404B9E-2A1D-46A0-9599-E1857A54F0A7}">
      <dgm:prSet/>
      <dgm:spPr/>
      <dgm:t>
        <a:bodyPr/>
        <a:lstStyle/>
        <a:p>
          <a:endParaRPr lang="en-US"/>
        </a:p>
      </dgm:t>
    </dgm:pt>
    <dgm:pt modelId="{8E874AA9-3749-4748-A0B4-81DFD4B3F3F3}" type="sibTrans" cxnId="{D9404B9E-2A1D-46A0-9599-E1857A54F0A7}">
      <dgm:prSet/>
      <dgm:spPr/>
      <dgm:t>
        <a:bodyPr/>
        <a:lstStyle/>
        <a:p>
          <a:endParaRPr lang="en-US"/>
        </a:p>
      </dgm:t>
    </dgm:pt>
    <dgm:pt modelId="{7DE0CAD0-B9D5-4E9A-853F-2C503BA6FE0F}">
      <dgm:prSet/>
      <dgm:spPr/>
      <dgm:t>
        <a:bodyPr/>
        <a:lstStyle/>
        <a:p>
          <a:r>
            <a:rPr lang="en-GB"/>
            <a:t>Gap Year</a:t>
          </a:r>
          <a:endParaRPr lang="en-US"/>
        </a:p>
      </dgm:t>
    </dgm:pt>
    <dgm:pt modelId="{C452944F-7860-43B7-8029-0C3DBBB2101F}" type="parTrans" cxnId="{D5FEA8D9-21DF-49D1-A328-9E8579E3D1D6}">
      <dgm:prSet/>
      <dgm:spPr/>
      <dgm:t>
        <a:bodyPr/>
        <a:lstStyle/>
        <a:p>
          <a:endParaRPr lang="en-US"/>
        </a:p>
      </dgm:t>
    </dgm:pt>
    <dgm:pt modelId="{D7DD228D-C4AB-405D-BF04-A4065E45AFF1}" type="sibTrans" cxnId="{D5FEA8D9-21DF-49D1-A328-9E8579E3D1D6}">
      <dgm:prSet/>
      <dgm:spPr/>
      <dgm:t>
        <a:bodyPr/>
        <a:lstStyle/>
        <a:p>
          <a:endParaRPr lang="en-US"/>
        </a:p>
      </dgm:t>
    </dgm:pt>
    <dgm:pt modelId="{E5CD3CBE-3820-43CC-BB66-E6B2C6B5F30B}">
      <dgm:prSet/>
      <dgm:spPr/>
      <dgm:t>
        <a:bodyPr/>
        <a:lstStyle/>
        <a:p>
          <a:r>
            <a:rPr lang="en-GB"/>
            <a:t>Defence forces</a:t>
          </a:r>
          <a:endParaRPr lang="en-US"/>
        </a:p>
      </dgm:t>
    </dgm:pt>
    <dgm:pt modelId="{95690DB3-D4A1-4486-A6AF-CA400399B634}" type="parTrans" cxnId="{CCE2C847-4B24-48C4-8EFA-BCD228A5C152}">
      <dgm:prSet/>
      <dgm:spPr/>
      <dgm:t>
        <a:bodyPr/>
        <a:lstStyle/>
        <a:p>
          <a:endParaRPr lang="en-US"/>
        </a:p>
      </dgm:t>
    </dgm:pt>
    <dgm:pt modelId="{A69EF2CE-B11E-443A-B613-87A1CB01000F}" type="sibTrans" cxnId="{CCE2C847-4B24-48C4-8EFA-BCD228A5C152}">
      <dgm:prSet/>
      <dgm:spPr/>
      <dgm:t>
        <a:bodyPr/>
        <a:lstStyle/>
        <a:p>
          <a:endParaRPr lang="en-US"/>
        </a:p>
      </dgm:t>
    </dgm:pt>
    <dgm:pt modelId="{91ECE4EF-2828-4E3C-9411-B7EAC76D1BB4}">
      <dgm:prSet/>
      <dgm:spPr/>
      <dgm:t>
        <a:bodyPr/>
        <a:lstStyle/>
        <a:p>
          <a:r>
            <a:rPr lang="en-GB"/>
            <a:t>Study abroad (UK, Europe)</a:t>
          </a:r>
          <a:endParaRPr lang="en-US"/>
        </a:p>
      </dgm:t>
    </dgm:pt>
    <dgm:pt modelId="{74495CFF-7C86-4A77-9C2F-F2DE0C64732D}" type="parTrans" cxnId="{9501F03B-DAE1-4DA9-A8FE-3BF444F1364F}">
      <dgm:prSet/>
      <dgm:spPr/>
      <dgm:t>
        <a:bodyPr/>
        <a:lstStyle/>
        <a:p>
          <a:endParaRPr lang="en-US"/>
        </a:p>
      </dgm:t>
    </dgm:pt>
    <dgm:pt modelId="{30EEF048-9BA5-43F9-89F7-F997F90DC15A}" type="sibTrans" cxnId="{9501F03B-DAE1-4DA9-A8FE-3BF444F1364F}">
      <dgm:prSet/>
      <dgm:spPr/>
      <dgm:t>
        <a:bodyPr/>
        <a:lstStyle/>
        <a:p>
          <a:endParaRPr lang="en-US"/>
        </a:p>
      </dgm:t>
    </dgm:pt>
    <dgm:pt modelId="{5D28E93A-4F9E-48DB-943E-4B5E621D62B2}" type="pres">
      <dgm:prSet presAssocID="{474CA5D2-359E-43E3-9B91-BBE5CC380B50}" presName="linear" presStyleCnt="0">
        <dgm:presLayoutVars>
          <dgm:animLvl val="lvl"/>
          <dgm:resizeHandles val="exact"/>
        </dgm:presLayoutVars>
      </dgm:prSet>
      <dgm:spPr/>
    </dgm:pt>
    <dgm:pt modelId="{799F4E96-B963-47A9-B2B0-FAC900D4987F}" type="pres">
      <dgm:prSet presAssocID="{E1638D3A-E4DE-47C6-AB23-32BFB9755E36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CE8F5B03-ADDA-4CC1-9994-BEA5F45F381A}" type="pres">
      <dgm:prSet presAssocID="{E41C9B41-CCCC-4904-9001-715F1EB7793C}" presName="spacer" presStyleCnt="0"/>
      <dgm:spPr/>
    </dgm:pt>
    <dgm:pt modelId="{78E8E208-1CD9-4E74-A2D0-57D260D5A18B}" type="pres">
      <dgm:prSet presAssocID="{DC182332-7E68-44E3-B04D-1BB247051F03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D782600D-1E8B-471C-8542-45F8C3C362A5}" type="pres">
      <dgm:prSet presAssocID="{ADA1C292-0D59-41F5-A957-6729E0C899FD}" presName="spacer" presStyleCnt="0"/>
      <dgm:spPr/>
    </dgm:pt>
    <dgm:pt modelId="{4FB69D2D-7DCC-4C5F-BCD4-3845BD7D9847}" type="pres">
      <dgm:prSet presAssocID="{16671299-B2D4-450D-8FA4-D54575C86942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5BBCF5AC-2F2A-4288-8B0A-E083619D6504}" type="pres">
      <dgm:prSet presAssocID="{FA34751E-A268-4A49-BECB-BB6C3E103E77}" presName="spacer" presStyleCnt="0"/>
      <dgm:spPr/>
    </dgm:pt>
    <dgm:pt modelId="{6CFC92DC-00B6-4002-B181-E9FFCE43E49A}" type="pres">
      <dgm:prSet presAssocID="{59F9C006-7357-43B4-87CE-EB1C964AC0EB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A46AF50F-749A-4A76-A075-0C0A84042749}" type="pres">
      <dgm:prSet presAssocID="{2EED7A3F-0E22-48F7-843F-BF0E68E5F604}" presName="spacer" presStyleCnt="0"/>
      <dgm:spPr/>
    </dgm:pt>
    <dgm:pt modelId="{88B537FB-3E81-4FE8-AEF8-FEBEB51F0205}" type="pres">
      <dgm:prSet presAssocID="{F438F5B6-45E7-4928-B20D-03BBAFF16FA6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357BD374-9050-4C0D-8BD5-F3E7ED8697CC}" type="pres">
      <dgm:prSet presAssocID="{8E874AA9-3749-4748-A0B4-81DFD4B3F3F3}" presName="spacer" presStyleCnt="0"/>
      <dgm:spPr/>
    </dgm:pt>
    <dgm:pt modelId="{C0387163-F0F6-48D5-9AE1-79BF94DC1E94}" type="pres">
      <dgm:prSet presAssocID="{7DE0CAD0-B9D5-4E9A-853F-2C503BA6FE0F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EC5120EB-767F-4CAE-BDDA-1AE36BD43B56}" type="pres">
      <dgm:prSet presAssocID="{D7DD228D-C4AB-405D-BF04-A4065E45AFF1}" presName="spacer" presStyleCnt="0"/>
      <dgm:spPr/>
    </dgm:pt>
    <dgm:pt modelId="{FFC240CD-677D-4418-842E-2AEFEDE2D9FD}" type="pres">
      <dgm:prSet presAssocID="{E5CD3CBE-3820-43CC-BB66-E6B2C6B5F30B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974CF5DD-C78A-49B6-8A9D-F54E2D08547A}" type="pres">
      <dgm:prSet presAssocID="{A69EF2CE-B11E-443A-B613-87A1CB01000F}" presName="spacer" presStyleCnt="0"/>
      <dgm:spPr/>
    </dgm:pt>
    <dgm:pt modelId="{A83C6FB0-7353-4D25-882C-246FFB9F185B}" type="pres">
      <dgm:prSet presAssocID="{91ECE4EF-2828-4E3C-9411-B7EAC76D1BB4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A6E36D1E-3A0F-41DD-A450-681445F3E824}" srcId="{474CA5D2-359E-43E3-9B91-BBE5CC380B50}" destId="{E1638D3A-E4DE-47C6-AB23-32BFB9755E36}" srcOrd="0" destOrd="0" parTransId="{73B245DF-701D-47F1-8EEF-B098534A3338}" sibTransId="{E41C9B41-CCCC-4904-9001-715F1EB7793C}"/>
    <dgm:cxn modelId="{A479CC29-5F6A-46EE-9C47-3111B0CB64AA}" type="presOf" srcId="{F438F5B6-45E7-4928-B20D-03BBAFF16FA6}" destId="{88B537FB-3E81-4FE8-AEF8-FEBEB51F0205}" srcOrd="0" destOrd="0" presId="urn:microsoft.com/office/officeart/2005/8/layout/vList2"/>
    <dgm:cxn modelId="{9501F03B-DAE1-4DA9-A8FE-3BF444F1364F}" srcId="{474CA5D2-359E-43E3-9B91-BBE5CC380B50}" destId="{91ECE4EF-2828-4E3C-9411-B7EAC76D1BB4}" srcOrd="7" destOrd="0" parTransId="{74495CFF-7C86-4A77-9C2F-F2DE0C64732D}" sibTransId="{30EEF048-9BA5-43F9-89F7-F997F90DC15A}"/>
    <dgm:cxn modelId="{2349385C-AD7A-426E-9F30-3C7CC1ACA26C}" type="presOf" srcId="{DC182332-7E68-44E3-B04D-1BB247051F03}" destId="{78E8E208-1CD9-4E74-A2D0-57D260D5A18B}" srcOrd="0" destOrd="0" presId="urn:microsoft.com/office/officeart/2005/8/layout/vList2"/>
    <dgm:cxn modelId="{047DC85D-3613-412B-91F8-35EB79CF3506}" srcId="{474CA5D2-359E-43E3-9B91-BBE5CC380B50}" destId="{DC182332-7E68-44E3-B04D-1BB247051F03}" srcOrd="1" destOrd="0" parTransId="{FF683159-0814-4D98-8427-9D4ED75396F8}" sibTransId="{ADA1C292-0D59-41F5-A957-6729E0C899FD}"/>
    <dgm:cxn modelId="{CCE2C847-4B24-48C4-8EFA-BCD228A5C152}" srcId="{474CA5D2-359E-43E3-9B91-BBE5CC380B50}" destId="{E5CD3CBE-3820-43CC-BB66-E6B2C6B5F30B}" srcOrd="6" destOrd="0" parTransId="{95690DB3-D4A1-4486-A6AF-CA400399B634}" sibTransId="{A69EF2CE-B11E-443A-B613-87A1CB01000F}"/>
    <dgm:cxn modelId="{5234884D-676C-40BD-8199-09E85F804631}" type="presOf" srcId="{E5CD3CBE-3820-43CC-BB66-E6B2C6B5F30B}" destId="{FFC240CD-677D-4418-842E-2AEFEDE2D9FD}" srcOrd="0" destOrd="0" presId="urn:microsoft.com/office/officeart/2005/8/layout/vList2"/>
    <dgm:cxn modelId="{53406859-5F0D-4353-BCA8-4CD9C6A85032}" type="presOf" srcId="{91ECE4EF-2828-4E3C-9411-B7EAC76D1BB4}" destId="{A83C6FB0-7353-4D25-882C-246FFB9F185B}" srcOrd="0" destOrd="0" presId="urn:microsoft.com/office/officeart/2005/8/layout/vList2"/>
    <dgm:cxn modelId="{6342858C-5A08-4931-BAAF-44052847DC9F}" type="presOf" srcId="{474CA5D2-359E-43E3-9B91-BBE5CC380B50}" destId="{5D28E93A-4F9E-48DB-943E-4B5E621D62B2}" srcOrd="0" destOrd="0" presId="urn:microsoft.com/office/officeart/2005/8/layout/vList2"/>
    <dgm:cxn modelId="{5E3BE196-A563-4F8E-860D-D3BB2E0ADD0E}" type="presOf" srcId="{59F9C006-7357-43B4-87CE-EB1C964AC0EB}" destId="{6CFC92DC-00B6-4002-B181-E9FFCE43E49A}" srcOrd="0" destOrd="0" presId="urn:microsoft.com/office/officeart/2005/8/layout/vList2"/>
    <dgm:cxn modelId="{D9404B9E-2A1D-46A0-9599-E1857A54F0A7}" srcId="{474CA5D2-359E-43E3-9B91-BBE5CC380B50}" destId="{F438F5B6-45E7-4928-B20D-03BBAFF16FA6}" srcOrd="4" destOrd="0" parTransId="{B33FF422-2E85-44A1-9405-D70CDDC0D564}" sibTransId="{8E874AA9-3749-4748-A0B4-81DFD4B3F3F3}"/>
    <dgm:cxn modelId="{FAEC72AE-852D-4E9C-AE9D-C8207FBF2E26}" srcId="{474CA5D2-359E-43E3-9B91-BBE5CC380B50}" destId="{16671299-B2D4-450D-8FA4-D54575C86942}" srcOrd="2" destOrd="0" parTransId="{F72E1192-87F2-4776-AE7C-76F5687BA8AF}" sibTransId="{FA34751E-A268-4A49-BECB-BB6C3E103E77}"/>
    <dgm:cxn modelId="{6FDC51AF-2E40-4686-A21A-D1ACA3E0B4A3}" type="presOf" srcId="{7DE0CAD0-B9D5-4E9A-853F-2C503BA6FE0F}" destId="{C0387163-F0F6-48D5-9AE1-79BF94DC1E94}" srcOrd="0" destOrd="0" presId="urn:microsoft.com/office/officeart/2005/8/layout/vList2"/>
    <dgm:cxn modelId="{59E9B3B9-C2DC-493E-824D-F3E73E39933C}" type="presOf" srcId="{E1638D3A-E4DE-47C6-AB23-32BFB9755E36}" destId="{799F4E96-B963-47A9-B2B0-FAC900D4987F}" srcOrd="0" destOrd="0" presId="urn:microsoft.com/office/officeart/2005/8/layout/vList2"/>
    <dgm:cxn modelId="{4089B8D0-2B8A-4030-B5CA-C60824134F63}" type="presOf" srcId="{16671299-B2D4-450D-8FA4-D54575C86942}" destId="{4FB69D2D-7DCC-4C5F-BCD4-3845BD7D9847}" srcOrd="0" destOrd="0" presId="urn:microsoft.com/office/officeart/2005/8/layout/vList2"/>
    <dgm:cxn modelId="{D5FEA8D9-21DF-49D1-A328-9E8579E3D1D6}" srcId="{474CA5D2-359E-43E3-9B91-BBE5CC380B50}" destId="{7DE0CAD0-B9D5-4E9A-853F-2C503BA6FE0F}" srcOrd="5" destOrd="0" parTransId="{C452944F-7860-43B7-8029-0C3DBBB2101F}" sibTransId="{D7DD228D-C4AB-405D-BF04-A4065E45AFF1}"/>
    <dgm:cxn modelId="{7241E9E6-38B9-4000-A016-9D972219C869}" srcId="{474CA5D2-359E-43E3-9B91-BBE5CC380B50}" destId="{59F9C006-7357-43B4-87CE-EB1C964AC0EB}" srcOrd="3" destOrd="0" parTransId="{ADA1ED12-D5A7-41EE-9A33-3499C47E3243}" sibTransId="{2EED7A3F-0E22-48F7-843F-BF0E68E5F604}"/>
    <dgm:cxn modelId="{0BD8B7A5-DD7E-4779-B6CA-613B3BCCFCE7}" type="presParOf" srcId="{5D28E93A-4F9E-48DB-943E-4B5E621D62B2}" destId="{799F4E96-B963-47A9-B2B0-FAC900D4987F}" srcOrd="0" destOrd="0" presId="urn:microsoft.com/office/officeart/2005/8/layout/vList2"/>
    <dgm:cxn modelId="{D09E142B-D159-4360-9A68-0F8F73CA95BA}" type="presParOf" srcId="{5D28E93A-4F9E-48DB-943E-4B5E621D62B2}" destId="{CE8F5B03-ADDA-4CC1-9994-BEA5F45F381A}" srcOrd="1" destOrd="0" presId="urn:microsoft.com/office/officeart/2005/8/layout/vList2"/>
    <dgm:cxn modelId="{590D94A7-210A-41B9-B026-30EF3D1C08AE}" type="presParOf" srcId="{5D28E93A-4F9E-48DB-943E-4B5E621D62B2}" destId="{78E8E208-1CD9-4E74-A2D0-57D260D5A18B}" srcOrd="2" destOrd="0" presId="urn:microsoft.com/office/officeart/2005/8/layout/vList2"/>
    <dgm:cxn modelId="{498F0C65-254A-467C-A3A2-90F14E242794}" type="presParOf" srcId="{5D28E93A-4F9E-48DB-943E-4B5E621D62B2}" destId="{D782600D-1E8B-471C-8542-45F8C3C362A5}" srcOrd="3" destOrd="0" presId="urn:microsoft.com/office/officeart/2005/8/layout/vList2"/>
    <dgm:cxn modelId="{13A697EE-8EB6-4B22-8DFC-488A10CFC687}" type="presParOf" srcId="{5D28E93A-4F9E-48DB-943E-4B5E621D62B2}" destId="{4FB69D2D-7DCC-4C5F-BCD4-3845BD7D9847}" srcOrd="4" destOrd="0" presId="urn:microsoft.com/office/officeart/2005/8/layout/vList2"/>
    <dgm:cxn modelId="{40C37893-EFC4-42FE-AB0A-1D34FF1129FB}" type="presParOf" srcId="{5D28E93A-4F9E-48DB-943E-4B5E621D62B2}" destId="{5BBCF5AC-2F2A-4288-8B0A-E083619D6504}" srcOrd="5" destOrd="0" presId="urn:microsoft.com/office/officeart/2005/8/layout/vList2"/>
    <dgm:cxn modelId="{6420629D-56F4-45DD-B771-A3AE056069F2}" type="presParOf" srcId="{5D28E93A-4F9E-48DB-943E-4B5E621D62B2}" destId="{6CFC92DC-00B6-4002-B181-E9FFCE43E49A}" srcOrd="6" destOrd="0" presId="urn:microsoft.com/office/officeart/2005/8/layout/vList2"/>
    <dgm:cxn modelId="{37DC93D8-6F4F-4B7D-B9AE-B1065F2B142C}" type="presParOf" srcId="{5D28E93A-4F9E-48DB-943E-4B5E621D62B2}" destId="{A46AF50F-749A-4A76-A075-0C0A84042749}" srcOrd="7" destOrd="0" presId="urn:microsoft.com/office/officeart/2005/8/layout/vList2"/>
    <dgm:cxn modelId="{EE53D669-F4EA-403A-A3FD-4BDE6DEC49CE}" type="presParOf" srcId="{5D28E93A-4F9E-48DB-943E-4B5E621D62B2}" destId="{88B537FB-3E81-4FE8-AEF8-FEBEB51F0205}" srcOrd="8" destOrd="0" presId="urn:microsoft.com/office/officeart/2005/8/layout/vList2"/>
    <dgm:cxn modelId="{ECBE7F9B-57C3-4539-B834-D2BD4E580998}" type="presParOf" srcId="{5D28E93A-4F9E-48DB-943E-4B5E621D62B2}" destId="{357BD374-9050-4C0D-8BD5-F3E7ED8697CC}" srcOrd="9" destOrd="0" presId="urn:microsoft.com/office/officeart/2005/8/layout/vList2"/>
    <dgm:cxn modelId="{DF7E8146-5C56-4EDC-862A-6607EE3B4ADA}" type="presParOf" srcId="{5D28E93A-4F9E-48DB-943E-4B5E621D62B2}" destId="{C0387163-F0F6-48D5-9AE1-79BF94DC1E94}" srcOrd="10" destOrd="0" presId="urn:microsoft.com/office/officeart/2005/8/layout/vList2"/>
    <dgm:cxn modelId="{40DC8EF6-C138-4109-8F8C-13CA6DFF9AF6}" type="presParOf" srcId="{5D28E93A-4F9E-48DB-943E-4B5E621D62B2}" destId="{EC5120EB-767F-4CAE-BDDA-1AE36BD43B56}" srcOrd="11" destOrd="0" presId="urn:microsoft.com/office/officeart/2005/8/layout/vList2"/>
    <dgm:cxn modelId="{FAB24254-A8C1-42E3-AC0D-72E18B2A50BC}" type="presParOf" srcId="{5D28E93A-4F9E-48DB-943E-4B5E621D62B2}" destId="{FFC240CD-677D-4418-842E-2AEFEDE2D9FD}" srcOrd="12" destOrd="0" presId="urn:microsoft.com/office/officeart/2005/8/layout/vList2"/>
    <dgm:cxn modelId="{44FC593B-5AAC-4711-A56A-75C394300D6A}" type="presParOf" srcId="{5D28E93A-4F9E-48DB-943E-4B5E621D62B2}" destId="{974CF5DD-C78A-49B6-8A9D-F54E2D08547A}" srcOrd="13" destOrd="0" presId="urn:microsoft.com/office/officeart/2005/8/layout/vList2"/>
    <dgm:cxn modelId="{E0A2106D-7185-4F16-AB22-F58BCF0CA548}" type="presParOf" srcId="{5D28E93A-4F9E-48DB-943E-4B5E621D62B2}" destId="{A83C6FB0-7353-4D25-882C-246FFB9F185B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60DDA8-47FF-4B2E-9099-85661E95D8D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C83B5D-2E2B-474B-9B70-B7D5BE32EDA6}">
      <dgm:prSet phldrT="[Text]"/>
      <dgm:spPr/>
      <dgm:t>
        <a:bodyPr/>
        <a:lstStyle/>
        <a:p>
          <a:r>
            <a:rPr lang="en-GB" b="1"/>
            <a:t>Minimum Entry Requirements</a:t>
          </a:r>
          <a:endParaRPr lang="en-US"/>
        </a:p>
      </dgm:t>
    </dgm:pt>
    <dgm:pt modelId="{611B02A4-DC19-4E43-8C65-F5E678C7A57F}" type="parTrans" cxnId="{6D831296-F872-4335-9062-A328A010A82A}">
      <dgm:prSet/>
      <dgm:spPr/>
      <dgm:t>
        <a:bodyPr/>
        <a:lstStyle/>
        <a:p>
          <a:endParaRPr lang="en-US"/>
        </a:p>
      </dgm:t>
    </dgm:pt>
    <dgm:pt modelId="{6EC0EABC-03D4-4563-8600-FEF7125575B2}" type="sibTrans" cxnId="{6D831296-F872-4335-9062-A328A010A82A}">
      <dgm:prSet/>
      <dgm:spPr/>
      <dgm:t>
        <a:bodyPr/>
        <a:lstStyle/>
        <a:p>
          <a:endParaRPr lang="en-US"/>
        </a:p>
      </dgm:t>
    </dgm:pt>
    <dgm:pt modelId="{F5A95E83-BA81-4B4B-9A08-18B1CCE69FF5}">
      <dgm:prSet phldrT="[Text]"/>
      <dgm:spPr/>
      <dgm:t>
        <a:bodyPr/>
        <a:lstStyle/>
        <a:p>
          <a:pPr algn="ctr"/>
          <a:r>
            <a:rPr lang="en-GB" b="1" dirty="0"/>
            <a:t>Uni/IT L8:</a:t>
          </a:r>
          <a:r>
            <a:rPr lang="en-GB" dirty="0"/>
            <a:t> 2 x H5 &amp; 4 x H7/O6</a:t>
          </a:r>
          <a:endParaRPr lang="en-US" dirty="0"/>
        </a:p>
      </dgm:t>
    </dgm:pt>
    <dgm:pt modelId="{16FB64E0-7BE8-4011-A34B-03EE862FC2BB}" type="parTrans" cxnId="{A24D7AC4-6032-4F7A-B682-2AE6AC05E22B}">
      <dgm:prSet/>
      <dgm:spPr/>
      <dgm:t>
        <a:bodyPr/>
        <a:lstStyle/>
        <a:p>
          <a:endParaRPr lang="en-US"/>
        </a:p>
      </dgm:t>
    </dgm:pt>
    <dgm:pt modelId="{2E5C694E-682B-4F65-90C0-210E76DC41E2}" type="sibTrans" cxnId="{A24D7AC4-6032-4F7A-B682-2AE6AC05E22B}">
      <dgm:prSet/>
      <dgm:spPr/>
      <dgm:t>
        <a:bodyPr/>
        <a:lstStyle/>
        <a:p>
          <a:endParaRPr lang="en-US"/>
        </a:p>
      </dgm:t>
    </dgm:pt>
    <dgm:pt modelId="{4EC5A69E-D94B-4F19-8625-B8D4DD02B44A}">
      <dgm:prSet/>
      <dgm:spPr/>
      <dgm:t>
        <a:bodyPr/>
        <a:lstStyle/>
        <a:p>
          <a:pPr algn="ctr"/>
          <a:r>
            <a:rPr lang="en-GB"/>
            <a:t>*</a:t>
          </a:r>
          <a:r>
            <a:rPr lang="en-GB" b="1"/>
            <a:t>NUI’s</a:t>
          </a:r>
          <a:r>
            <a:rPr lang="en-GB"/>
            <a:t> generally require a 3</a:t>
          </a:r>
          <a:r>
            <a:rPr lang="en-GB" baseline="30000"/>
            <a:t>rd</a:t>
          </a:r>
          <a:r>
            <a:rPr lang="en-GB"/>
            <a:t> lang.</a:t>
          </a:r>
          <a:endParaRPr lang="en-IE"/>
        </a:p>
      </dgm:t>
    </dgm:pt>
    <dgm:pt modelId="{FBF2086A-AE51-4235-920A-A2FE84634D64}" type="parTrans" cxnId="{86FC9703-B610-42AE-9F06-FB30B06A98D6}">
      <dgm:prSet/>
      <dgm:spPr/>
      <dgm:t>
        <a:bodyPr/>
        <a:lstStyle/>
        <a:p>
          <a:endParaRPr lang="en-US"/>
        </a:p>
      </dgm:t>
    </dgm:pt>
    <dgm:pt modelId="{EBF6F0C1-9152-485A-86E2-A97B89025294}" type="sibTrans" cxnId="{86FC9703-B610-42AE-9F06-FB30B06A98D6}">
      <dgm:prSet/>
      <dgm:spPr/>
      <dgm:t>
        <a:bodyPr/>
        <a:lstStyle/>
        <a:p>
          <a:endParaRPr lang="en-US"/>
        </a:p>
      </dgm:t>
    </dgm:pt>
    <dgm:pt modelId="{7D52C4AE-22EB-4A82-BE45-C5D9DAFBFA16}">
      <dgm:prSet/>
      <dgm:spPr/>
      <dgm:t>
        <a:bodyPr/>
        <a:lstStyle/>
        <a:p>
          <a:pPr algn="ctr"/>
          <a:r>
            <a:rPr lang="en-GB"/>
            <a:t>*</a:t>
          </a:r>
          <a:r>
            <a:rPr lang="en-GB" b="1"/>
            <a:t>UL</a:t>
          </a:r>
          <a:r>
            <a:rPr lang="en-GB"/>
            <a:t> does not req. 3</a:t>
          </a:r>
          <a:r>
            <a:rPr lang="en-GB" baseline="30000"/>
            <a:t>rd</a:t>
          </a:r>
          <a:r>
            <a:rPr lang="en-GB"/>
            <a:t> lang (course choice*)</a:t>
          </a:r>
          <a:endParaRPr lang="en-IE"/>
        </a:p>
      </dgm:t>
    </dgm:pt>
    <dgm:pt modelId="{39346B70-4733-447A-80ED-839E364C420A}" type="parTrans" cxnId="{5AB4FCB8-3C1D-4E88-9997-3F14337ED382}">
      <dgm:prSet/>
      <dgm:spPr/>
      <dgm:t>
        <a:bodyPr/>
        <a:lstStyle/>
        <a:p>
          <a:endParaRPr lang="en-US"/>
        </a:p>
      </dgm:t>
    </dgm:pt>
    <dgm:pt modelId="{50D883B0-656E-4744-B008-DC73636D81A2}" type="sibTrans" cxnId="{5AB4FCB8-3C1D-4E88-9997-3F14337ED382}">
      <dgm:prSet/>
      <dgm:spPr/>
      <dgm:t>
        <a:bodyPr/>
        <a:lstStyle/>
        <a:p>
          <a:endParaRPr lang="en-US"/>
        </a:p>
      </dgm:t>
    </dgm:pt>
    <dgm:pt modelId="{8C63A0C6-69F5-44DC-B362-871C1C164852}">
      <dgm:prSet/>
      <dgm:spPr/>
      <dgm:t>
        <a:bodyPr/>
        <a:lstStyle/>
        <a:p>
          <a:pPr algn="ctr"/>
          <a:r>
            <a:rPr lang="en-GB"/>
            <a:t>*</a:t>
          </a:r>
          <a:r>
            <a:rPr lang="en-GB" b="1"/>
            <a:t>TCD</a:t>
          </a:r>
          <a:r>
            <a:rPr lang="en-GB"/>
            <a:t> eng, mat &amp;Ir/3</a:t>
          </a:r>
          <a:r>
            <a:rPr lang="en-GB" baseline="30000"/>
            <a:t>rd</a:t>
          </a:r>
          <a:r>
            <a:rPr lang="en-GB"/>
            <a:t> lang.</a:t>
          </a:r>
          <a:endParaRPr lang="en-IE"/>
        </a:p>
      </dgm:t>
    </dgm:pt>
    <dgm:pt modelId="{893A7A95-F7D4-48A9-B081-D2184333F101}" type="parTrans" cxnId="{A8324CFD-4B92-4BC4-815C-A7345A764893}">
      <dgm:prSet/>
      <dgm:spPr/>
      <dgm:t>
        <a:bodyPr/>
        <a:lstStyle/>
        <a:p>
          <a:endParaRPr lang="en-US"/>
        </a:p>
      </dgm:t>
    </dgm:pt>
    <dgm:pt modelId="{99579F52-C0F6-4FF8-879A-EEBE11A614B7}" type="sibTrans" cxnId="{A8324CFD-4B92-4BC4-815C-A7345A764893}">
      <dgm:prSet/>
      <dgm:spPr/>
      <dgm:t>
        <a:bodyPr/>
        <a:lstStyle/>
        <a:p>
          <a:endParaRPr lang="en-US"/>
        </a:p>
      </dgm:t>
    </dgm:pt>
    <dgm:pt modelId="{DBE316C1-DD5B-48F9-B906-CA6F9C5F47A7}">
      <dgm:prSet phldrT="[Text]"/>
      <dgm:spPr/>
      <dgm:t>
        <a:bodyPr/>
        <a:lstStyle/>
        <a:p>
          <a:pPr algn="ctr"/>
          <a:r>
            <a:rPr lang="en-US" b="1" dirty="0"/>
            <a:t>L7</a:t>
          </a:r>
          <a:r>
            <a:rPr lang="en-US" dirty="0"/>
            <a:t> 5xH7/O6</a:t>
          </a:r>
        </a:p>
      </dgm:t>
    </dgm:pt>
    <dgm:pt modelId="{5CF1BA9A-845F-4B16-81EA-136E324FFEB4}" type="parTrans" cxnId="{982D75EF-872B-49BD-943D-8687C45AE543}">
      <dgm:prSet/>
      <dgm:spPr/>
      <dgm:t>
        <a:bodyPr/>
        <a:lstStyle/>
        <a:p>
          <a:endParaRPr lang="en-US"/>
        </a:p>
      </dgm:t>
    </dgm:pt>
    <dgm:pt modelId="{EF68AD7A-3E3A-4341-A217-7A93196B5ECA}" type="sibTrans" cxnId="{982D75EF-872B-49BD-943D-8687C45AE543}">
      <dgm:prSet/>
      <dgm:spPr/>
      <dgm:t>
        <a:bodyPr/>
        <a:lstStyle/>
        <a:p>
          <a:endParaRPr lang="en-US"/>
        </a:p>
      </dgm:t>
    </dgm:pt>
    <dgm:pt modelId="{453D8BFE-6872-4695-8545-DB383533F789}">
      <dgm:prSet/>
      <dgm:spPr/>
      <dgm:t>
        <a:bodyPr/>
        <a:lstStyle/>
        <a:p>
          <a:r>
            <a:rPr lang="en-GB" b="1"/>
            <a:t>Subject Specific Requirements</a:t>
          </a:r>
          <a:endParaRPr lang="en-IE"/>
        </a:p>
      </dgm:t>
    </dgm:pt>
    <dgm:pt modelId="{77E288A6-1D06-487A-8578-B58BE87B54C0}" type="parTrans" cxnId="{9429CCA5-7935-4853-B038-2F334F26572D}">
      <dgm:prSet/>
      <dgm:spPr/>
      <dgm:t>
        <a:bodyPr/>
        <a:lstStyle/>
        <a:p>
          <a:endParaRPr lang="en-US"/>
        </a:p>
      </dgm:t>
    </dgm:pt>
    <dgm:pt modelId="{395EB4FD-C4BC-459E-8506-DFD09EC1FE6E}" type="sibTrans" cxnId="{9429CCA5-7935-4853-B038-2F334F26572D}">
      <dgm:prSet/>
      <dgm:spPr/>
      <dgm:t>
        <a:bodyPr/>
        <a:lstStyle/>
        <a:p>
          <a:endParaRPr lang="en-US"/>
        </a:p>
      </dgm:t>
    </dgm:pt>
    <dgm:pt modelId="{DEA92B46-9ABE-44B0-B421-D746E2D0F0D2}">
      <dgm:prSet/>
      <dgm:spPr/>
      <dgm:t>
        <a:bodyPr/>
        <a:lstStyle/>
        <a:p>
          <a:pPr algn="ctr"/>
          <a:r>
            <a:rPr lang="en-GB"/>
            <a:t>Primary teaching Irish H4; Journalism &amp; Digital Communications UL Eng H4; Mathematical Science NUIG mat H5/O1</a:t>
          </a:r>
          <a:endParaRPr lang="en-US"/>
        </a:p>
      </dgm:t>
    </dgm:pt>
    <dgm:pt modelId="{895E00A1-A9B8-46E8-AB97-AF65C20DA016}" type="parTrans" cxnId="{30512121-CE52-4CAE-830B-CE712709CD9A}">
      <dgm:prSet/>
      <dgm:spPr/>
      <dgm:t>
        <a:bodyPr/>
        <a:lstStyle/>
        <a:p>
          <a:endParaRPr lang="en-US"/>
        </a:p>
      </dgm:t>
    </dgm:pt>
    <dgm:pt modelId="{0468DBE3-6496-4694-AF74-BEDE0D92D6C0}" type="sibTrans" cxnId="{30512121-CE52-4CAE-830B-CE712709CD9A}">
      <dgm:prSet/>
      <dgm:spPr/>
      <dgm:t>
        <a:bodyPr/>
        <a:lstStyle/>
        <a:p>
          <a:endParaRPr lang="en-US"/>
        </a:p>
      </dgm:t>
    </dgm:pt>
    <dgm:pt modelId="{FFCDF155-0DDC-436D-95EC-0EE71619DFA1}">
      <dgm:prSet/>
      <dgm:spPr/>
      <dgm:t>
        <a:bodyPr/>
        <a:lstStyle/>
        <a:p>
          <a:pPr algn="ctr"/>
          <a:r>
            <a:rPr lang="en-GB" b="1"/>
            <a:t>NB CHECK REQUIREMENTS</a:t>
          </a:r>
          <a:endParaRPr lang="en-IE"/>
        </a:p>
      </dgm:t>
    </dgm:pt>
    <dgm:pt modelId="{CF4F4AAB-CE4C-4499-8643-9DEA0BA7C16C}" type="sibTrans" cxnId="{E4CDDA1C-B236-4FFC-B801-017DEDDB8F68}">
      <dgm:prSet/>
      <dgm:spPr/>
      <dgm:t>
        <a:bodyPr/>
        <a:lstStyle/>
        <a:p>
          <a:endParaRPr lang="en-US"/>
        </a:p>
      </dgm:t>
    </dgm:pt>
    <dgm:pt modelId="{B30988A7-AD19-4135-8E3B-E473DB202135}" type="parTrans" cxnId="{E4CDDA1C-B236-4FFC-B801-017DEDDB8F68}">
      <dgm:prSet/>
      <dgm:spPr/>
      <dgm:t>
        <a:bodyPr/>
        <a:lstStyle/>
        <a:p>
          <a:endParaRPr lang="en-US"/>
        </a:p>
      </dgm:t>
    </dgm:pt>
    <dgm:pt modelId="{8BF58F02-6B65-4043-9931-CF7F4335F41E}">
      <dgm:prSet/>
      <dgm:spPr/>
      <dgm:t>
        <a:bodyPr/>
        <a:lstStyle/>
        <a:p>
          <a:pPr algn="ctr"/>
          <a:r>
            <a:rPr lang="en-GB" b="1"/>
            <a:t>NB CHECK REQUIREMENTS</a:t>
          </a:r>
          <a:endParaRPr lang="en-US"/>
        </a:p>
      </dgm:t>
    </dgm:pt>
    <dgm:pt modelId="{729DD87D-78B2-44A5-9A0D-E345348A082A}" type="parTrans" cxnId="{9AEC7556-7BA5-443E-A1B8-8150B6AF4C19}">
      <dgm:prSet/>
      <dgm:spPr/>
      <dgm:t>
        <a:bodyPr/>
        <a:lstStyle/>
        <a:p>
          <a:endParaRPr lang="en-US"/>
        </a:p>
      </dgm:t>
    </dgm:pt>
    <dgm:pt modelId="{47DC179E-1AD7-4704-9394-AB71137D8689}" type="sibTrans" cxnId="{9AEC7556-7BA5-443E-A1B8-8150B6AF4C19}">
      <dgm:prSet/>
      <dgm:spPr/>
      <dgm:t>
        <a:bodyPr/>
        <a:lstStyle/>
        <a:p>
          <a:endParaRPr lang="en-US"/>
        </a:p>
      </dgm:t>
    </dgm:pt>
    <dgm:pt modelId="{A06F336B-1798-4730-8F6A-D0E7E4A25F49}">
      <dgm:prSet/>
      <dgm:spPr/>
      <dgm:t>
        <a:bodyPr/>
        <a:lstStyle/>
        <a:p>
          <a:r>
            <a:rPr lang="en-GB" b="1"/>
            <a:t>Points Requirement</a:t>
          </a:r>
          <a:endParaRPr lang="en-IE"/>
        </a:p>
      </dgm:t>
    </dgm:pt>
    <dgm:pt modelId="{5F32D297-1008-4C25-AD10-224B562C7EDE}" type="parTrans" cxnId="{4D37D390-B9C1-412B-8BB0-EB954E5C4E3B}">
      <dgm:prSet/>
      <dgm:spPr/>
      <dgm:t>
        <a:bodyPr/>
        <a:lstStyle/>
        <a:p>
          <a:endParaRPr lang="en-US"/>
        </a:p>
      </dgm:t>
    </dgm:pt>
    <dgm:pt modelId="{D037CCF1-E722-43CD-B16D-A6866CF8F0AE}" type="sibTrans" cxnId="{4D37D390-B9C1-412B-8BB0-EB954E5C4E3B}">
      <dgm:prSet/>
      <dgm:spPr/>
      <dgm:t>
        <a:bodyPr/>
        <a:lstStyle/>
        <a:p>
          <a:endParaRPr lang="en-US"/>
        </a:p>
      </dgm:t>
    </dgm:pt>
    <dgm:pt modelId="{57970418-0B72-4FA8-95E8-BFA0786D9ECF}">
      <dgm:prSet/>
      <dgm:spPr/>
      <dgm:t>
        <a:bodyPr/>
        <a:lstStyle/>
        <a:p>
          <a:pPr algn="ctr"/>
          <a:r>
            <a:rPr lang="en-GB"/>
            <a:t>Totalling students’ best six subjects (*bonus maths) – specific number of places – students with highest overall points</a:t>
          </a:r>
          <a:endParaRPr lang="en-US"/>
        </a:p>
      </dgm:t>
    </dgm:pt>
    <dgm:pt modelId="{9FE4ADBA-0856-4C3F-9682-4707E1E56C1E}" type="parTrans" cxnId="{DCBF0BFD-9225-472A-8659-005E75FCC8E3}">
      <dgm:prSet/>
      <dgm:spPr/>
      <dgm:t>
        <a:bodyPr/>
        <a:lstStyle/>
        <a:p>
          <a:endParaRPr lang="en-US"/>
        </a:p>
      </dgm:t>
    </dgm:pt>
    <dgm:pt modelId="{D6249FCF-762E-409F-A8D9-7812C12CFBFE}" type="sibTrans" cxnId="{DCBF0BFD-9225-472A-8659-005E75FCC8E3}">
      <dgm:prSet/>
      <dgm:spPr/>
      <dgm:t>
        <a:bodyPr/>
        <a:lstStyle/>
        <a:p>
          <a:endParaRPr lang="en-US"/>
        </a:p>
      </dgm:t>
    </dgm:pt>
    <dgm:pt modelId="{69BC8906-02B3-4306-8A74-232D257F820D}" type="pres">
      <dgm:prSet presAssocID="{DA60DDA8-47FF-4B2E-9099-85661E95D8DC}" presName="Name0" presStyleCnt="0">
        <dgm:presLayoutVars>
          <dgm:dir/>
          <dgm:animLvl val="lvl"/>
          <dgm:resizeHandles val="exact"/>
        </dgm:presLayoutVars>
      </dgm:prSet>
      <dgm:spPr/>
    </dgm:pt>
    <dgm:pt modelId="{7C426894-DB23-4F53-A511-AF001A26E8FC}" type="pres">
      <dgm:prSet presAssocID="{6AC83B5D-2E2B-474B-9B70-B7D5BE32EDA6}" presName="composite" presStyleCnt="0"/>
      <dgm:spPr/>
    </dgm:pt>
    <dgm:pt modelId="{8D22EB39-E5CD-427B-BCCA-717F5A6992A2}" type="pres">
      <dgm:prSet presAssocID="{6AC83B5D-2E2B-474B-9B70-B7D5BE32EDA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B9BEBA4-1023-4BAC-9029-6A5F2944F316}" type="pres">
      <dgm:prSet presAssocID="{6AC83B5D-2E2B-474B-9B70-B7D5BE32EDA6}" presName="desTx" presStyleLbl="alignAccFollowNode1" presStyleIdx="0" presStyleCnt="3">
        <dgm:presLayoutVars>
          <dgm:bulletEnabled val="1"/>
        </dgm:presLayoutVars>
      </dgm:prSet>
      <dgm:spPr/>
    </dgm:pt>
    <dgm:pt modelId="{8FC4284E-8F24-4234-80CD-8C58B06886DF}" type="pres">
      <dgm:prSet presAssocID="{6EC0EABC-03D4-4563-8600-FEF7125575B2}" presName="space" presStyleCnt="0"/>
      <dgm:spPr/>
    </dgm:pt>
    <dgm:pt modelId="{2A7BB150-AE8B-483C-8E1B-7324A5393A22}" type="pres">
      <dgm:prSet presAssocID="{453D8BFE-6872-4695-8545-DB383533F789}" presName="composite" presStyleCnt="0"/>
      <dgm:spPr/>
    </dgm:pt>
    <dgm:pt modelId="{D795AB82-0891-4165-BD09-484889F23D0E}" type="pres">
      <dgm:prSet presAssocID="{453D8BFE-6872-4695-8545-DB383533F78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49A0DC9B-442D-4C36-83A1-9D1CD3E35D71}" type="pres">
      <dgm:prSet presAssocID="{453D8BFE-6872-4695-8545-DB383533F789}" presName="desTx" presStyleLbl="alignAccFollowNode1" presStyleIdx="1" presStyleCnt="3">
        <dgm:presLayoutVars>
          <dgm:bulletEnabled val="1"/>
        </dgm:presLayoutVars>
      </dgm:prSet>
      <dgm:spPr/>
    </dgm:pt>
    <dgm:pt modelId="{83BCB4A8-B3CF-4174-8529-9ABE834D6FB9}" type="pres">
      <dgm:prSet presAssocID="{395EB4FD-C4BC-459E-8506-DFD09EC1FE6E}" presName="space" presStyleCnt="0"/>
      <dgm:spPr/>
    </dgm:pt>
    <dgm:pt modelId="{E59D82B2-D089-4646-BDFE-79E4FD860EC8}" type="pres">
      <dgm:prSet presAssocID="{A06F336B-1798-4730-8F6A-D0E7E4A25F49}" presName="composite" presStyleCnt="0"/>
      <dgm:spPr/>
    </dgm:pt>
    <dgm:pt modelId="{B59D8E73-0CE3-44CF-B13E-47103B463E86}" type="pres">
      <dgm:prSet presAssocID="{A06F336B-1798-4730-8F6A-D0E7E4A25F4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911F644B-60ED-4793-85AA-F078E9C2CC35}" type="pres">
      <dgm:prSet presAssocID="{A06F336B-1798-4730-8F6A-D0E7E4A25F4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86FC9703-B610-42AE-9F06-FB30B06A98D6}" srcId="{6AC83B5D-2E2B-474B-9B70-B7D5BE32EDA6}" destId="{4EC5A69E-D94B-4F19-8625-B8D4DD02B44A}" srcOrd="2" destOrd="0" parTransId="{FBF2086A-AE51-4235-920A-A2FE84634D64}" sibTransId="{EBF6F0C1-9152-485A-86E2-A97B89025294}"/>
    <dgm:cxn modelId="{E4CDDA1C-B236-4FFC-B801-017DEDDB8F68}" srcId="{6AC83B5D-2E2B-474B-9B70-B7D5BE32EDA6}" destId="{FFCDF155-0DDC-436D-95EC-0EE71619DFA1}" srcOrd="5" destOrd="0" parTransId="{B30988A7-AD19-4135-8E3B-E473DB202135}" sibTransId="{CF4F4AAB-CE4C-4499-8643-9DEA0BA7C16C}"/>
    <dgm:cxn modelId="{30512121-CE52-4CAE-830B-CE712709CD9A}" srcId="{453D8BFE-6872-4695-8545-DB383533F789}" destId="{DEA92B46-9ABE-44B0-B421-D746E2D0F0D2}" srcOrd="0" destOrd="0" parTransId="{895E00A1-A9B8-46E8-AB97-AF65C20DA016}" sibTransId="{0468DBE3-6496-4694-AF74-BEDE0D92D6C0}"/>
    <dgm:cxn modelId="{9DA3A73B-A093-4B46-82F9-2EE2EB996067}" type="presOf" srcId="{F5A95E83-BA81-4B4B-9A08-18B1CCE69FF5}" destId="{1B9BEBA4-1023-4BAC-9029-6A5F2944F316}" srcOrd="0" destOrd="0" presId="urn:microsoft.com/office/officeart/2005/8/layout/hList1"/>
    <dgm:cxn modelId="{335A044E-2EFE-4BF7-8BE9-59BBB879DC6F}" type="presOf" srcId="{6AC83B5D-2E2B-474B-9B70-B7D5BE32EDA6}" destId="{8D22EB39-E5CD-427B-BCCA-717F5A6992A2}" srcOrd="0" destOrd="0" presId="urn:microsoft.com/office/officeart/2005/8/layout/hList1"/>
    <dgm:cxn modelId="{9AEC7556-7BA5-443E-A1B8-8150B6AF4C19}" srcId="{453D8BFE-6872-4695-8545-DB383533F789}" destId="{8BF58F02-6B65-4043-9931-CF7F4335F41E}" srcOrd="1" destOrd="0" parTransId="{729DD87D-78B2-44A5-9A0D-E345348A082A}" sibTransId="{47DC179E-1AD7-4704-9394-AB71137D8689}"/>
    <dgm:cxn modelId="{1C62DA78-7ACA-4E22-8425-6A1959CF2F23}" type="presOf" srcId="{453D8BFE-6872-4695-8545-DB383533F789}" destId="{D795AB82-0891-4165-BD09-484889F23D0E}" srcOrd="0" destOrd="0" presId="urn:microsoft.com/office/officeart/2005/8/layout/hList1"/>
    <dgm:cxn modelId="{21CA0A90-9FC6-413B-8442-EBCBE22ACB4C}" type="presOf" srcId="{DEA92B46-9ABE-44B0-B421-D746E2D0F0D2}" destId="{49A0DC9B-442D-4C36-83A1-9D1CD3E35D71}" srcOrd="0" destOrd="0" presId="urn:microsoft.com/office/officeart/2005/8/layout/hList1"/>
    <dgm:cxn modelId="{4D37D390-B9C1-412B-8BB0-EB954E5C4E3B}" srcId="{DA60DDA8-47FF-4B2E-9099-85661E95D8DC}" destId="{A06F336B-1798-4730-8F6A-D0E7E4A25F49}" srcOrd="2" destOrd="0" parTransId="{5F32D297-1008-4C25-AD10-224B562C7EDE}" sibTransId="{D037CCF1-E722-43CD-B16D-A6866CF8F0AE}"/>
    <dgm:cxn modelId="{6D831296-F872-4335-9062-A328A010A82A}" srcId="{DA60DDA8-47FF-4B2E-9099-85661E95D8DC}" destId="{6AC83B5D-2E2B-474B-9B70-B7D5BE32EDA6}" srcOrd="0" destOrd="0" parTransId="{611B02A4-DC19-4E43-8C65-F5E678C7A57F}" sibTransId="{6EC0EABC-03D4-4563-8600-FEF7125575B2}"/>
    <dgm:cxn modelId="{F64CAD9E-E28E-4802-B111-B9E07D4A1094}" type="presOf" srcId="{4EC5A69E-D94B-4F19-8625-B8D4DD02B44A}" destId="{1B9BEBA4-1023-4BAC-9029-6A5F2944F316}" srcOrd="0" destOrd="2" presId="urn:microsoft.com/office/officeart/2005/8/layout/hList1"/>
    <dgm:cxn modelId="{2241EEA2-4685-4471-A34F-2566A16279D2}" type="presOf" srcId="{FFCDF155-0DDC-436D-95EC-0EE71619DFA1}" destId="{1B9BEBA4-1023-4BAC-9029-6A5F2944F316}" srcOrd="0" destOrd="5" presId="urn:microsoft.com/office/officeart/2005/8/layout/hList1"/>
    <dgm:cxn modelId="{9429CCA5-7935-4853-B038-2F334F26572D}" srcId="{DA60DDA8-47FF-4B2E-9099-85661E95D8DC}" destId="{453D8BFE-6872-4695-8545-DB383533F789}" srcOrd="1" destOrd="0" parTransId="{77E288A6-1D06-487A-8578-B58BE87B54C0}" sibTransId="{395EB4FD-C4BC-459E-8506-DFD09EC1FE6E}"/>
    <dgm:cxn modelId="{8EA9D5B4-6B48-4160-B686-04F1AD01B5D7}" type="presOf" srcId="{8C63A0C6-69F5-44DC-B362-871C1C164852}" destId="{1B9BEBA4-1023-4BAC-9029-6A5F2944F316}" srcOrd="0" destOrd="4" presId="urn:microsoft.com/office/officeart/2005/8/layout/hList1"/>
    <dgm:cxn modelId="{5AB4FCB8-3C1D-4E88-9997-3F14337ED382}" srcId="{6AC83B5D-2E2B-474B-9B70-B7D5BE32EDA6}" destId="{7D52C4AE-22EB-4A82-BE45-C5D9DAFBFA16}" srcOrd="3" destOrd="0" parTransId="{39346B70-4733-447A-80ED-839E364C420A}" sibTransId="{50D883B0-656E-4744-B008-DC73636D81A2}"/>
    <dgm:cxn modelId="{E9DC41C2-504F-4B70-840C-203D66E46F04}" type="presOf" srcId="{DBE316C1-DD5B-48F9-B906-CA6F9C5F47A7}" destId="{1B9BEBA4-1023-4BAC-9029-6A5F2944F316}" srcOrd="0" destOrd="1" presId="urn:microsoft.com/office/officeart/2005/8/layout/hList1"/>
    <dgm:cxn modelId="{A24D7AC4-6032-4F7A-B682-2AE6AC05E22B}" srcId="{6AC83B5D-2E2B-474B-9B70-B7D5BE32EDA6}" destId="{F5A95E83-BA81-4B4B-9A08-18B1CCE69FF5}" srcOrd="0" destOrd="0" parTransId="{16FB64E0-7BE8-4011-A34B-03EE862FC2BB}" sibTransId="{2E5C694E-682B-4F65-90C0-210E76DC41E2}"/>
    <dgm:cxn modelId="{7263A8C8-A427-4BC9-BF76-A3D588A3F378}" type="presOf" srcId="{A06F336B-1798-4730-8F6A-D0E7E4A25F49}" destId="{B59D8E73-0CE3-44CF-B13E-47103B463E86}" srcOrd="0" destOrd="0" presId="urn:microsoft.com/office/officeart/2005/8/layout/hList1"/>
    <dgm:cxn modelId="{94625ACF-F87F-4345-9EAB-5050FDB91681}" type="presOf" srcId="{7D52C4AE-22EB-4A82-BE45-C5D9DAFBFA16}" destId="{1B9BEBA4-1023-4BAC-9029-6A5F2944F316}" srcOrd="0" destOrd="3" presId="urn:microsoft.com/office/officeart/2005/8/layout/hList1"/>
    <dgm:cxn modelId="{C59B4AD3-400B-471F-B106-3CBC343AABE8}" type="presOf" srcId="{8BF58F02-6B65-4043-9931-CF7F4335F41E}" destId="{49A0DC9B-442D-4C36-83A1-9D1CD3E35D71}" srcOrd="0" destOrd="1" presId="urn:microsoft.com/office/officeart/2005/8/layout/hList1"/>
    <dgm:cxn modelId="{A46E8DD3-F494-48BE-8D94-04AB8166839B}" type="presOf" srcId="{DA60DDA8-47FF-4B2E-9099-85661E95D8DC}" destId="{69BC8906-02B3-4306-8A74-232D257F820D}" srcOrd="0" destOrd="0" presId="urn:microsoft.com/office/officeart/2005/8/layout/hList1"/>
    <dgm:cxn modelId="{56413EEE-D654-4A42-8D48-1C62DC4496CD}" type="presOf" srcId="{57970418-0B72-4FA8-95E8-BFA0786D9ECF}" destId="{911F644B-60ED-4793-85AA-F078E9C2CC35}" srcOrd="0" destOrd="0" presId="urn:microsoft.com/office/officeart/2005/8/layout/hList1"/>
    <dgm:cxn modelId="{982D75EF-872B-49BD-943D-8687C45AE543}" srcId="{6AC83B5D-2E2B-474B-9B70-B7D5BE32EDA6}" destId="{DBE316C1-DD5B-48F9-B906-CA6F9C5F47A7}" srcOrd="1" destOrd="0" parTransId="{5CF1BA9A-845F-4B16-81EA-136E324FFEB4}" sibTransId="{EF68AD7A-3E3A-4341-A217-7A93196B5ECA}"/>
    <dgm:cxn modelId="{DCBF0BFD-9225-472A-8659-005E75FCC8E3}" srcId="{A06F336B-1798-4730-8F6A-D0E7E4A25F49}" destId="{57970418-0B72-4FA8-95E8-BFA0786D9ECF}" srcOrd="0" destOrd="0" parTransId="{9FE4ADBA-0856-4C3F-9682-4707E1E56C1E}" sibTransId="{D6249FCF-762E-409F-A8D9-7812C12CFBFE}"/>
    <dgm:cxn modelId="{A8324CFD-4B92-4BC4-815C-A7345A764893}" srcId="{6AC83B5D-2E2B-474B-9B70-B7D5BE32EDA6}" destId="{8C63A0C6-69F5-44DC-B362-871C1C164852}" srcOrd="4" destOrd="0" parTransId="{893A7A95-F7D4-48A9-B081-D2184333F101}" sibTransId="{99579F52-C0F6-4FF8-879A-EEBE11A614B7}"/>
    <dgm:cxn modelId="{9C2E0EB5-AC90-4AF2-A470-71F739DAB2CC}" type="presParOf" srcId="{69BC8906-02B3-4306-8A74-232D257F820D}" destId="{7C426894-DB23-4F53-A511-AF001A26E8FC}" srcOrd="0" destOrd="0" presId="urn:microsoft.com/office/officeart/2005/8/layout/hList1"/>
    <dgm:cxn modelId="{509CB44A-11DE-4E1A-8656-EAA81F83B676}" type="presParOf" srcId="{7C426894-DB23-4F53-A511-AF001A26E8FC}" destId="{8D22EB39-E5CD-427B-BCCA-717F5A6992A2}" srcOrd="0" destOrd="0" presId="urn:microsoft.com/office/officeart/2005/8/layout/hList1"/>
    <dgm:cxn modelId="{AD3E39D3-6011-44C8-9322-FAB3E964531F}" type="presParOf" srcId="{7C426894-DB23-4F53-A511-AF001A26E8FC}" destId="{1B9BEBA4-1023-4BAC-9029-6A5F2944F316}" srcOrd="1" destOrd="0" presId="urn:microsoft.com/office/officeart/2005/8/layout/hList1"/>
    <dgm:cxn modelId="{E0BCA295-A129-4642-A9CE-F40494F9B20E}" type="presParOf" srcId="{69BC8906-02B3-4306-8A74-232D257F820D}" destId="{8FC4284E-8F24-4234-80CD-8C58B06886DF}" srcOrd="1" destOrd="0" presId="urn:microsoft.com/office/officeart/2005/8/layout/hList1"/>
    <dgm:cxn modelId="{C766621B-896B-4AA6-8ACF-8D97491B779F}" type="presParOf" srcId="{69BC8906-02B3-4306-8A74-232D257F820D}" destId="{2A7BB150-AE8B-483C-8E1B-7324A5393A22}" srcOrd="2" destOrd="0" presId="urn:microsoft.com/office/officeart/2005/8/layout/hList1"/>
    <dgm:cxn modelId="{CA08481A-B32C-4CE1-9E36-0273D0DDF5A4}" type="presParOf" srcId="{2A7BB150-AE8B-483C-8E1B-7324A5393A22}" destId="{D795AB82-0891-4165-BD09-484889F23D0E}" srcOrd="0" destOrd="0" presId="urn:microsoft.com/office/officeart/2005/8/layout/hList1"/>
    <dgm:cxn modelId="{1885B930-8C6B-45A9-9BB9-2CD8545AB805}" type="presParOf" srcId="{2A7BB150-AE8B-483C-8E1B-7324A5393A22}" destId="{49A0DC9B-442D-4C36-83A1-9D1CD3E35D71}" srcOrd="1" destOrd="0" presId="urn:microsoft.com/office/officeart/2005/8/layout/hList1"/>
    <dgm:cxn modelId="{BAFF406B-91F5-44D6-9AC5-21FE732165AD}" type="presParOf" srcId="{69BC8906-02B3-4306-8A74-232D257F820D}" destId="{83BCB4A8-B3CF-4174-8529-9ABE834D6FB9}" srcOrd="3" destOrd="0" presId="urn:microsoft.com/office/officeart/2005/8/layout/hList1"/>
    <dgm:cxn modelId="{3BE4095C-64F8-42D8-A73A-F8C70882EC4B}" type="presParOf" srcId="{69BC8906-02B3-4306-8A74-232D257F820D}" destId="{E59D82B2-D089-4646-BDFE-79E4FD860EC8}" srcOrd="4" destOrd="0" presId="urn:microsoft.com/office/officeart/2005/8/layout/hList1"/>
    <dgm:cxn modelId="{D3CEB7BF-B2EB-443D-AC2D-3C31183DDAEA}" type="presParOf" srcId="{E59D82B2-D089-4646-BDFE-79E4FD860EC8}" destId="{B59D8E73-0CE3-44CF-B13E-47103B463E86}" srcOrd="0" destOrd="0" presId="urn:microsoft.com/office/officeart/2005/8/layout/hList1"/>
    <dgm:cxn modelId="{C69ADD48-4CE5-4A4D-ACE0-C8D6327E989D}" type="presParOf" srcId="{E59D82B2-D089-4646-BDFE-79E4FD860EC8}" destId="{911F644B-60ED-4793-85AA-F078E9C2CC3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60825B-CBA8-41D6-A476-753C39F732E7}">
      <dsp:nvSpPr>
        <dsp:cNvPr id="0" name=""/>
        <dsp:cNvSpPr/>
      </dsp:nvSpPr>
      <dsp:spPr>
        <a:xfrm>
          <a:off x="23848" y="949"/>
          <a:ext cx="2374984" cy="142499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u="sng" kern="1200" dirty="0"/>
            <a:t>Educational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(Subject &amp; Level considerations, study skills &amp; motivation)</a:t>
          </a:r>
          <a:endParaRPr lang="en-US" sz="1900" kern="1200" dirty="0"/>
        </a:p>
      </dsp:txBody>
      <dsp:txXfrm>
        <a:off x="23848" y="949"/>
        <a:ext cx="2374984" cy="1424990"/>
      </dsp:txXfrm>
    </dsp:sp>
    <dsp:sp modelId="{D3D481F8-CFF8-42CF-9A8D-5DB8517B8247}">
      <dsp:nvSpPr>
        <dsp:cNvPr id="0" name=""/>
        <dsp:cNvSpPr/>
      </dsp:nvSpPr>
      <dsp:spPr>
        <a:xfrm>
          <a:off x="2636331" y="949"/>
          <a:ext cx="2374984" cy="142499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u="sng" kern="1200" dirty="0"/>
            <a:t>Vocational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(Progression routes &amp; entry requirements)</a:t>
          </a:r>
          <a:endParaRPr lang="en-US" sz="1900" kern="1200" dirty="0"/>
        </a:p>
      </dsp:txBody>
      <dsp:txXfrm>
        <a:off x="2636331" y="949"/>
        <a:ext cx="2374984" cy="1424990"/>
      </dsp:txXfrm>
    </dsp:sp>
    <dsp:sp modelId="{0433D019-EFD2-47E6-B3F3-6EED56460D4C}">
      <dsp:nvSpPr>
        <dsp:cNvPr id="0" name=""/>
        <dsp:cNvSpPr/>
      </dsp:nvSpPr>
      <dsp:spPr>
        <a:xfrm>
          <a:off x="1330089" y="1663438"/>
          <a:ext cx="2374984" cy="142499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u="sng" kern="1200" dirty="0"/>
            <a:t>Personal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(Supporting emotional wellbeing)</a:t>
          </a:r>
          <a:endParaRPr lang="en-US" sz="1900" kern="1200" dirty="0"/>
        </a:p>
      </dsp:txBody>
      <dsp:txXfrm>
        <a:off x="1330089" y="1663438"/>
        <a:ext cx="2374984" cy="14249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9F4E96-B963-47A9-B2B0-FAC900D4987F}">
      <dsp:nvSpPr>
        <dsp:cNvPr id="0" name=""/>
        <dsp:cNvSpPr/>
      </dsp:nvSpPr>
      <dsp:spPr>
        <a:xfrm>
          <a:off x="0" y="123315"/>
          <a:ext cx="2568554" cy="3837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Apprenticeship (level 5+)</a:t>
          </a:r>
          <a:endParaRPr lang="en-US" sz="1600" kern="1200"/>
        </a:p>
      </dsp:txBody>
      <dsp:txXfrm>
        <a:off x="18734" y="142049"/>
        <a:ext cx="2531086" cy="346292"/>
      </dsp:txXfrm>
    </dsp:sp>
    <dsp:sp modelId="{78E8E208-1CD9-4E74-A2D0-57D260D5A18B}">
      <dsp:nvSpPr>
        <dsp:cNvPr id="0" name=""/>
        <dsp:cNvSpPr/>
      </dsp:nvSpPr>
      <dsp:spPr>
        <a:xfrm>
          <a:off x="0" y="553155"/>
          <a:ext cx="2568554" cy="3837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PLC (Level 5 &amp; 6)</a:t>
          </a:r>
          <a:endParaRPr lang="en-US" sz="1600" kern="1200"/>
        </a:p>
      </dsp:txBody>
      <dsp:txXfrm>
        <a:off x="18734" y="571889"/>
        <a:ext cx="2531086" cy="346292"/>
      </dsp:txXfrm>
    </dsp:sp>
    <dsp:sp modelId="{4FB69D2D-7DCC-4C5F-BCD4-3845BD7D9847}">
      <dsp:nvSpPr>
        <dsp:cNvPr id="0" name=""/>
        <dsp:cNvSpPr/>
      </dsp:nvSpPr>
      <dsp:spPr>
        <a:xfrm>
          <a:off x="0" y="982995"/>
          <a:ext cx="2568554" cy="3837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IT (Level 7 &amp; 8, some 6)</a:t>
          </a:r>
          <a:endParaRPr lang="en-US" sz="1600" kern="1200"/>
        </a:p>
      </dsp:txBody>
      <dsp:txXfrm>
        <a:off x="18734" y="1001729"/>
        <a:ext cx="2531086" cy="346292"/>
      </dsp:txXfrm>
    </dsp:sp>
    <dsp:sp modelId="{6CFC92DC-00B6-4002-B181-E9FFCE43E49A}">
      <dsp:nvSpPr>
        <dsp:cNvPr id="0" name=""/>
        <dsp:cNvSpPr/>
      </dsp:nvSpPr>
      <dsp:spPr>
        <a:xfrm>
          <a:off x="0" y="1412836"/>
          <a:ext cx="2568554" cy="3837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University (Level 7 &amp; 8)</a:t>
          </a:r>
          <a:endParaRPr lang="en-US" sz="1600" kern="1200"/>
        </a:p>
      </dsp:txBody>
      <dsp:txXfrm>
        <a:off x="18734" y="1431570"/>
        <a:ext cx="2531086" cy="346292"/>
      </dsp:txXfrm>
    </dsp:sp>
    <dsp:sp modelId="{88B537FB-3E81-4FE8-AEF8-FEBEB51F0205}">
      <dsp:nvSpPr>
        <dsp:cNvPr id="0" name=""/>
        <dsp:cNvSpPr/>
      </dsp:nvSpPr>
      <dsp:spPr>
        <a:xfrm>
          <a:off x="0" y="1842676"/>
          <a:ext cx="2568554" cy="3837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Work</a:t>
          </a:r>
          <a:endParaRPr lang="en-US" sz="1600" kern="1200"/>
        </a:p>
      </dsp:txBody>
      <dsp:txXfrm>
        <a:off x="18734" y="1861410"/>
        <a:ext cx="2531086" cy="346292"/>
      </dsp:txXfrm>
    </dsp:sp>
    <dsp:sp modelId="{C0387163-F0F6-48D5-9AE1-79BF94DC1E94}">
      <dsp:nvSpPr>
        <dsp:cNvPr id="0" name=""/>
        <dsp:cNvSpPr/>
      </dsp:nvSpPr>
      <dsp:spPr>
        <a:xfrm>
          <a:off x="0" y="2272516"/>
          <a:ext cx="2568554" cy="3837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Gap Year</a:t>
          </a:r>
          <a:endParaRPr lang="en-US" sz="1600" kern="1200"/>
        </a:p>
      </dsp:txBody>
      <dsp:txXfrm>
        <a:off x="18734" y="2291250"/>
        <a:ext cx="2531086" cy="346292"/>
      </dsp:txXfrm>
    </dsp:sp>
    <dsp:sp modelId="{FFC240CD-677D-4418-842E-2AEFEDE2D9FD}">
      <dsp:nvSpPr>
        <dsp:cNvPr id="0" name=""/>
        <dsp:cNvSpPr/>
      </dsp:nvSpPr>
      <dsp:spPr>
        <a:xfrm>
          <a:off x="0" y="2702356"/>
          <a:ext cx="2568554" cy="3837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Defence forces</a:t>
          </a:r>
          <a:endParaRPr lang="en-US" sz="1600" kern="1200"/>
        </a:p>
      </dsp:txBody>
      <dsp:txXfrm>
        <a:off x="18734" y="2721090"/>
        <a:ext cx="2531086" cy="346292"/>
      </dsp:txXfrm>
    </dsp:sp>
    <dsp:sp modelId="{A83C6FB0-7353-4D25-882C-246FFB9F185B}">
      <dsp:nvSpPr>
        <dsp:cNvPr id="0" name=""/>
        <dsp:cNvSpPr/>
      </dsp:nvSpPr>
      <dsp:spPr>
        <a:xfrm>
          <a:off x="0" y="3132196"/>
          <a:ext cx="2568554" cy="3837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Study abroad (UK, Europe)</a:t>
          </a:r>
          <a:endParaRPr lang="en-US" sz="1600" kern="1200"/>
        </a:p>
      </dsp:txBody>
      <dsp:txXfrm>
        <a:off x="18734" y="3150930"/>
        <a:ext cx="2531086" cy="346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22EB39-E5CD-427B-BCCA-717F5A6992A2}">
      <dsp:nvSpPr>
        <dsp:cNvPr id="0" name=""/>
        <dsp:cNvSpPr/>
      </dsp:nvSpPr>
      <dsp:spPr>
        <a:xfrm>
          <a:off x="1285" y="31256"/>
          <a:ext cx="1253728" cy="36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Minimum Entry Requirements</a:t>
          </a:r>
          <a:endParaRPr lang="en-US" sz="1000" kern="1200"/>
        </a:p>
      </dsp:txBody>
      <dsp:txXfrm>
        <a:off x="1285" y="31256"/>
        <a:ext cx="1253728" cy="361387"/>
      </dsp:txXfrm>
    </dsp:sp>
    <dsp:sp modelId="{1B9BEBA4-1023-4BAC-9029-6A5F2944F316}">
      <dsp:nvSpPr>
        <dsp:cNvPr id="0" name=""/>
        <dsp:cNvSpPr/>
      </dsp:nvSpPr>
      <dsp:spPr>
        <a:xfrm>
          <a:off x="1285" y="392643"/>
          <a:ext cx="1253728" cy="1976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b="1" kern="1200" dirty="0"/>
            <a:t>Uni/IT L8:</a:t>
          </a:r>
          <a:r>
            <a:rPr lang="en-GB" sz="1000" kern="1200" dirty="0"/>
            <a:t> 2 x H5 &amp; 4 x H7/O6</a:t>
          </a:r>
          <a:endParaRPr lang="en-US" sz="1000" kern="1200" dirty="0"/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dirty="0"/>
            <a:t>L7</a:t>
          </a:r>
          <a:r>
            <a:rPr lang="en-US" sz="1000" kern="1200" dirty="0"/>
            <a:t> 5xH7/O6</a:t>
          </a: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/>
            <a:t>*</a:t>
          </a:r>
          <a:r>
            <a:rPr lang="en-GB" sz="1000" b="1" kern="1200"/>
            <a:t>NUI’s</a:t>
          </a:r>
          <a:r>
            <a:rPr lang="en-GB" sz="1000" kern="1200"/>
            <a:t> generally require a 3</a:t>
          </a:r>
          <a:r>
            <a:rPr lang="en-GB" sz="1000" kern="1200" baseline="30000"/>
            <a:t>rd</a:t>
          </a:r>
          <a:r>
            <a:rPr lang="en-GB" sz="1000" kern="1200"/>
            <a:t> lang.</a:t>
          </a:r>
          <a:endParaRPr lang="en-IE" sz="1000" kern="1200"/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/>
            <a:t>*</a:t>
          </a:r>
          <a:r>
            <a:rPr lang="en-GB" sz="1000" b="1" kern="1200"/>
            <a:t>UL</a:t>
          </a:r>
          <a:r>
            <a:rPr lang="en-GB" sz="1000" kern="1200"/>
            <a:t> does not req. 3</a:t>
          </a:r>
          <a:r>
            <a:rPr lang="en-GB" sz="1000" kern="1200" baseline="30000"/>
            <a:t>rd</a:t>
          </a:r>
          <a:r>
            <a:rPr lang="en-GB" sz="1000" kern="1200"/>
            <a:t> lang (course choice*)</a:t>
          </a:r>
          <a:endParaRPr lang="en-IE" sz="1000" kern="1200"/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/>
            <a:t>*</a:t>
          </a:r>
          <a:r>
            <a:rPr lang="en-GB" sz="1000" b="1" kern="1200"/>
            <a:t>TCD</a:t>
          </a:r>
          <a:r>
            <a:rPr lang="en-GB" sz="1000" kern="1200"/>
            <a:t> eng, mat &amp;Ir/3</a:t>
          </a:r>
          <a:r>
            <a:rPr lang="en-GB" sz="1000" kern="1200" baseline="30000"/>
            <a:t>rd</a:t>
          </a:r>
          <a:r>
            <a:rPr lang="en-GB" sz="1000" kern="1200"/>
            <a:t> lang.</a:t>
          </a:r>
          <a:endParaRPr lang="en-IE" sz="1000" kern="1200"/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b="1" kern="1200"/>
            <a:t>NB CHECK REQUIREMENTS</a:t>
          </a:r>
          <a:endParaRPr lang="en-IE" sz="1000" kern="1200"/>
        </a:p>
      </dsp:txBody>
      <dsp:txXfrm>
        <a:off x="1285" y="392643"/>
        <a:ext cx="1253728" cy="1976399"/>
      </dsp:txXfrm>
    </dsp:sp>
    <dsp:sp modelId="{D795AB82-0891-4165-BD09-484889F23D0E}">
      <dsp:nvSpPr>
        <dsp:cNvPr id="0" name=""/>
        <dsp:cNvSpPr/>
      </dsp:nvSpPr>
      <dsp:spPr>
        <a:xfrm>
          <a:off x="1430535" y="31256"/>
          <a:ext cx="1253728" cy="36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Subject Specific Requirements</a:t>
          </a:r>
          <a:endParaRPr lang="en-IE" sz="1000" kern="1200"/>
        </a:p>
      </dsp:txBody>
      <dsp:txXfrm>
        <a:off x="1430535" y="31256"/>
        <a:ext cx="1253728" cy="361387"/>
      </dsp:txXfrm>
    </dsp:sp>
    <dsp:sp modelId="{49A0DC9B-442D-4C36-83A1-9D1CD3E35D71}">
      <dsp:nvSpPr>
        <dsp:cNvPr id="0" name=""/>
        <dsp:cNvSpPr/>
      </dsp:nvSpPr>
      <dsp:spPr>
        <a:xfrm>
          <a:off x="1430535" y="392643"/>
          <a:ext cx="1253728" cy="1976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/>
            <a:t>Primary teaching Irish H4; Journalism &amp; Digital Communications UL Eng H4; Mathematical Science NUIG mat H5/O1</a:t>
          </a:r>
          <a:endParaRPr lang="en-US" sz="1000" kern="1200"/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b="1" kern="1200"/>
            <a:t>NB CHECK REQUIREMENTS</a:t>
          </a:r>
          <a:endParaRPr lang="en-US" sz="1000" kern="1200"/>
        </a:p>
      </dsp:txBody>
      <dsp:txXfrm>
        <a:off x="1430535" y="392643"/>
        <a:ext cx="1253728" cy="1976399"/>
      </dsp:txXfrm>
    </dsp:sp>
    <dsp:sp modelId="{B59D8E73-0CE3-44CF-B13E-47103B463E86}">
      <dsp:nvSpPr>
        <dsp:cNvPr id="0" name=""/>
        <dsp:cNvSpPr/>
      </dsp:nvSpPr>
      <dsp:spPr>
        <a:xfrm>
          <a:off x="2859785" y="31256"/>
          <a:ext cx="1253728" cy="36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Points Requirement</a:t>
          </a:r>
          <a:endParaRPr lang="en-IE" sz="1000" kern="1200"/>
        </a:p>
      </dsp:txBody>
      <dsp:txXfrm>
        <a:off x="2859785" y="31256"/>
        <a:ext cx="1253728" cy="361387"/>
      </dsp:txXfrm>
    </dsp:sp>
    <dsp:sp modelId="{911F644B-60ED-4793-85AA-F078E9C2CC35}">
      <dsp:nvSpPr>
        <dsp:cNvPr id="0" name=""/>
        <dsp:cNvSpPr/>
      </dsp:nvSpPr>
      <dsp:spPr>
        <a:xfrm>
          <a:off x="2859785" y="392643"/>
          <a:ext cx="1253728" cy="1976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/>
            <a:t>Totalling students’ best six subjects (*bonus maths) – specific number of places – students with highest overall points</a:t>
          </a:r>
          <a:endParaRPr lang="en-US" sz="1000" kern="1200"/>
        </a:p>
      </dsp:txBody>
      <dsp:txXfrm>
        <a:off x="2859785" y="392643"/>
        <a:ext cx="1253728" cy="1976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3ABBA-664C-4A13-A507-2A0BE209B3E1}" type="datetimeFigureOut">
              <a:rPr lang="en-IE" smtClean="0"/>
              <a:t>16/09/2022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8274B-1DAB-4768-A2E4-00276949BB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8621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A14F7-A34B-4B02-8380-DBB5B1F5DF74}" type="datetimeFigureOut">
              <a:rPr lang="en-IE" smtClean="0"/>
              <a:t>16/09/2022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99A20-EF8A-43F9-97FA-B1BD7D2E02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133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C40-3C12-46C6-A01D-F6A817BB11B7}" type="datetimeFigureOut">
              <a:rPr lang="en-IE" smtClean="0"/>
              <a:pPr/>
              <a:t>16/09/2022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0580-C563-487F-8D9D-6A256BA2281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C40-3C12-46C6-A01D-F6A817BB11B7}" type="datetimeFigureOut">
              <a:rPr lang="en-IE" smtClean="0"/>
              <a:pPr/>
              <a:t>16/09/2022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0580-C563-487F-8D9D-6A256BA2281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C40-3C12-46C6-A01D-F6A817BB11B7}" type="datetimeFigureOut">
              <a:rPr lang="en-IE" smtClean="0"/>
              <a:pPr/>
              <a:t>16/09/2022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0580-C563-487F-8D9D-6A256BA2281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C40-3C12-46C6-A01D-F6A817BB11B7}" type="datetimeFigureOut">
              <a:rPr lang="en-IE" smtClean="0"/>
              <a:pPr/>
              <a:t>16/09/2022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0580-C563-487F-8D9D-6A256BA2281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C40-3C12-46C6-A01D-F6A817BB11B7}" type="datetimeFigureOut">
              <a:rPr lang="en-IE" smtClean="0"/>
              <a:pPr/>
              <a:t>16/09/2022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0580-C563-487F-8D9D-6A256BA2281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C40-3C12-46C6-A01D-F6A817BB11B7}" type="datetimeFigureOut">
              <a:rPr lang="en-IE" smtClean="0"/>
              <a:pPr/>
              <a:t>16/09/2022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0580-C563-487F-8D9D-6A256BA2281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C40-3C12-46C6-A01D-F6A817BB11B7}" type="datetimeFigureOut">
              <a:rPr lang="en-IE" smtClean="0"/>
              <a:pPr/>
              <a:t>16/09/2022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0580-C563-487F-8D9D-6A256BA2281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C40-3C12-46C6-A01D-F6A817BB11B7}" type="datetimeFigureOut">
              <a:rPr lang="en-IE" smtClean="0"/>
              <a:pPr/>
              <a:t>16/09/2022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0580-C563-487F-8D9D-6A256BA2281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C40-3C12-46C6-A01D-F6A817BB11B7}" type="datetimeFigureOut">
              <a:rPr lang="en-IE" smtClean="0"/>
              <a:pPr/>
              <a:t>16/09/2022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0580-C563-487F-8D9D-6A256BA2281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C40-3C12-46C6-A01D-F6A817BB11B7}" type="datetimeFigureOut">
              <a:rPr lang="en-IE" smtClean="0"/>
              <a:pPr/>
              <a:t>16/09/2022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0580-C563-487F-8D9D-6A256BA2281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C40-3C12-46C6-A01D-F6A817BB11B7}" type="datetimeFigureOut">
              <a:rPr lang="en-IE" smtClean="0"/>
              <a:pPr/>
              <a:t>16/09/2022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DCE0580-C563-487F-8D9D-6A256BA22811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33DC40-3C12-46C6-A01D-F6A817BB11B7}" type="datetimeFigureOut">
              <a:rPr lang="en-IE" smtClean="0"/>
              <a:pPr/>
              <a:t>16/09/2022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CE0580-C563-487F-8D9D-6A256BA22811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Marianne.bergin@borrisokanecc.i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rrisokanecc.ie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orrisokanecc.ie/wp-content/uploads/sites/8/2021/08/Assessment-Policy-May-2021.pdf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orrisokanecc.ie/downloads/over-18-students-consent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borrisokanecc.ie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tchcourses.ie/" TargetMode="External"/><Relationship Id="rId2" Type="http://schemas.openxmlformats.org/officeDocument/2006/relationships/hyperlink" Target="http://www.apprenticeship.ie/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as.com/" TargetMode="External"/><Relationship Id="rId2" Type="http://schemas.openxmlformats.org/officeDocument/2006/relationships/hyperlink" Target="http://www.cao.i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unicas.i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4407768"/>
          </a:xfrm>
        </p:spPr>
        <p:txBody>
          <a:bodyPr/>
          <a:lstStyle/>
          <a:p>
            <a:r>
              <a:rPr lang="en-IE" dirty="0"/>
              <a:t>Parents Evening</a:t>
            </a:r>
            <a:br>
              <a:rPr lang="en-IE" dirty="0"/>
            </a:br>
            <a:br>
              <a:rPr lang="en-IE" dirty="0"/>
            </a:br>
            <a:r>
              <a:rPr lang="en-IE" dirty="0"/>
              <a:t>Helping your child achieve their best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3848" y="5229200"/>
            <a:ext cx="5114778" cy="1101248"/>
          </a:xfrm>
        </p:spPr>
        <p:txBody>
          <a:bodyPr/>
          <a:lstStyle/>
          <a:p>
            <a:r>
              <a:rPr lang="en-IE" dirty="0"/>
              <a:t>5</a:t>
            </a:r>
            <a:r>
              <a:rPr lang="en-IE" baseline="30000" dirty="0"/>
              <a:t>th</a:t>
            </a:r>
            <a:r>
              <a:rPr lang="en-IE" dirty="0"/>
              <a:t> year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8CA28-B1DB-473B-A99D-DDECD9F3C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50D0C-998E-46CF-95F8-3183413331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D2969F-5F30-4773-9F4C-5AD72FB6677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78503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Marianne Bergin– Year 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endParaRPr lang="en-IE" dirty="0"/>
          </a:p>
          <a:p>
            <a:r>
              <a:rPr lang="en-IE" dirty="0"/>
              <a:t>Time management </a:t>
            </a:r>
          </a:p>
          <a:p>
            <a:r>
              <a:rPr lang="en-IE" dirty="0"/>
              <a:t>Homework and study</a:t>
            </a:r>
          </a:p>
          <a:p>
            <a:r>
              <a:rPr lang="en-IE" dirty="0"/>
              <a:t>Attendance  &amp; punctuality</a:t>
            </a:r>
          </a:p>
          <a:p>
            <a:r>
              <a:rPr lang="en-IE" dirty="0"/>
              <a:t>Uniform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52" y="188640"/>
            <a:ext cx="8229600" cy="1143000"/>
          </a:xfrm>
        </p:spPr>
        <p:txBody>
          <a:bodyPr/>
          <a:lstStyle/>
          <a:p>
            <a:r>
              <a:rPr lang="en-IE" dirty="0"/>
              <a:t>Managing time well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415390"/>
            <a:ext cx="8229600" cy="5392333"/>
          </a:xfrm>
        </p:spPr>
        <p:txBody>
          <a:bodyPr vert="horz" lIns="91440" tIns="45720" rIns="91440" bIns="45720" anchor="t">
            <a:noAutofit/>
          </a:bodyPr>
          <a:lstStyle/>
          <a:p>
            <a:pPr marL="0" indent="0">
              <a:buNone/>
            </a:pPr>
            <a:r>
              <a:rPr lang="en-IE" sz="1600" dirty="0">
                <a:solidFill>
                  <a:schemeClr val="accent1"/>
                </a:solidFill>
              </a:rPr>
              <a:t>Weekdays:</a:t>
            </a:r>
          </a:p>
          <a:p>
            <a:r>
              <a:rPr lang="en-IE" sz="1600" dirty="0"/>
              <a:t>Get up on time, eat a good breakfast, arrive to school </a:t>
            </a:r>
            <a:r>
              <a:rPr lang="en-IE" sz="1600" dirty="0">
                <a:solidFill>
                  <a:srgbClr val="FF0000"/>
                </a:solidFill>
              </a:rPr>
              <a:t>on time</a:t>
            </a:r>
          </a:p>
          <a:p>
            <a:r>
              <a:rPr lang="en-IE" sz="1600" dirty="0"/>
              <a:t>Get to class </a:t>
            </a:r>
            <a:r>
              <a:rPr lang="en-IE" sz="1600" dirty="0">
                <a:solidFill>
                  <a:srgbClr val="FF0000"/>
                </a:solidFill>
              </a:rPr>
              <a:t>on time</a:t>
            </a:r>
          </a:p>
          <a:p>
            <a:r>
              <a:rPr lang="en-IE" sz="1600" dirty="0"/>
              <a:t>Eat a good lunch &amp; hydrate</a:t>
            </a:r>
          </a:p>
          <a:p>
            <a:r>
              <a:rPr lang="en-IE" sz="1600" dirty="0"/>
              <a:t>In evenings, have a quiet place to study</a:t>
            </a:r>
          </a:p>
          <a:p>
            <a:r>
              <a:rPr lang="en-IE" sz="1600" dirty="0"/>
              <a:t>Get organised for the next day before you go to bed- books, uniform/PE, lunch, drink, charge </a:t>
            </a:r>
            <a:r>
              <a:rPr lang="en-IE" sz="1600" dirty="0" err="1"/>
              <a:t>ipad</a:t>
            </a:r>
            <a:r>
              <a:rPr lang="en-IE" sz="1600" dirty="0"/>
              <a:t> (use </a:t>
            </a:r>
            <a:r>
              <a:rPr lang="en-IE" sz="1600" dirty="0" err="1"/>
              <a:t>ipad</a:t>
            </a:r>
            <a:r>
              <a:rPr lang="en-IE" sz="1600" dirty="0"/>
              <a:t> charger)</a:t>
            </a:r>
          </a:p>
          <a:p>
            <a:r>
              <a:rPr lang="en-IE" sz="1600" dirty="0"/>
              <a:t>Get to bed early, no screens- charge phones in kitchen</a:t>
            </a:r>
          </a:p>
          <a:p>
            <a:r>
              <a:rPr lang="en-IE" sz="1600" dirty="0"/>
              <a:t>Take breaks;  get fresh air and exercise in preference to sitting in front of TV or screen</a:t>
            </a:r>
          </a:p>
          <a:p>
            <a:pPr marL="0" indent="0">
              <a:buNone/>
            </a:pPr>
            <a:r>
              <a:rPr lang="en-IE" sz="1600" dirty="0">
                <a:solidFill>
                  <a:schemeClr val="accent1"/>
                </a:solidFill>
              </a:rPr>
              <a:t>Weekends:</a:t>
            </a:r>
          </a:p>
          <a:p>
            <a:r>
              <a:rPr lang="en-IE" sz="1600" dirty="0"/>
              <a:t>Use the early finish on Fridays to complete homework </a:t>
            </a:r>
          </a:p>
          <a:p>
            <a:r>
              <a:rPr lang="en-IE" sz="1600" dirty="0"/>
              <a:t>Use Saturday for rest and recreation and revise on Sunday and get prepared for Monday morning </a:t>
            </a:r>
          </a:p>
          <a:p>
            <a:pPr marL="0" indent="0">
              <a:buNone/>
            </a:pPr>
            <a:endParaRPr lang="en-IE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E" sz="1600" dirty="0">
                <a:solidFill>
                  <a:srgbClr val="FF0000"/>
                </a:solidFill>
              </a:rPr>
              <a:t>Part time jobs are not a good idea</a:t>
            </a:r>
            <a:r>
              <a:rPr lang="en-IE" sz="1600" dirty="0"/>
              <a:t> when trying to manage school study and hobbies</a:t>
            </a:r>
          </a:p>
          <a:p>
            <a:pPr marL="0" indent="0">
              <a:buNone/>
            </a:pPr>
            <a:r>
              <a:rPr lang="en-IE" sz="1600" dirty="0">
                <a:solidFill>
                  <a:srgbClr val="FF0000"/>
                </a:solidFill>
              </a:rPr>
              <a:t>“Free classes” </a:t>
            </a:r>
            <a:r>
              <a:rPr lang="en-IE" sz="1600" dirty="0"/>
              <a:t>= work classes- please don’t sign out </a:t>
            </a:r>
          </a:p>
        </p:txBody>
      </p:sp>
    </p:spTree>
    <p:extLst>
      <p:ext uri="{BB962C8B-B14F-4D97-AF65-F5344CB8AC3E}">
        <p14:creationId xmlns:p14="http://schemas.microsoft.com/office/powerpoint/2010/main" val="1683538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Homework and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/>
              <a:t>Quiet Space- same time, same place every evening</a:t>
            </a:r>
          </a:p>
          <a:p>
            <a:r>
              <a:rPr lang="en-IE" dirty="0"/>
              <a:t>No distractions</a:t>
            </a:r>
          </a:p>
          <a:p>
            <a:r>
              <a:rPr lang="en-IE" sz="2400" dirty="0"/>
              <a:t>Supervised study is a great option and a great routine</a:t>
            </a:r>
          </a:p>
          <a:p>
            <a:pPr marL="736600" lvl="1" indent="-342900">
              <a:buFont typeface="Wingdings" panose="05000000000000000000" pitchFamily="2" charset="2"/>
              <a:buChar char="Ø"/>
            </a:pPr>
            <a:r>
              <a:rPr lang="en-IE" dirty="0"/>
              <a:t>After school study Mon –Thurs  4pm -6.15pm </a:t>
            </a:r>
          </a:p>
          <a:p>
            <a:pPr marL="393700" lvl="1" indent="0">
              <a:buNone/>
            </a:pPr>
            <a:r>
              <a:rPr lang="en-IE" dirty="0"/>
              <a:t>€3 pay per session</a:t>
            </a:r>
          </a:p>
          <a:p>
            <a:pPr marL="736600" lvl="1" indent="-342900">
              <a:buFont typeface="Wingdings" panose="05000000000000000000" pitchFamily="2" charset="2"/>
              <a:buChar char="Ø"/>
            </a:pPr>
            <a:r>
              <a:rPr lang="en-IE" dirty="0"/>
              <a:t>Welcome to join at 5 if taking part in after school activity</a:t>
            </a:r>
          </a:p>
          <a:p>
            <a:r>
              <a:rPr lang="en-IE" dirty="0"/>
              <a:t>Phone in another room</a:t>
            </a:r>
          </a:p>
          <a:p>
            <a:r>
              <a:rPr lang="en-IE" dirty="0"/>
              <a:t>Organise in advance- books ready</a:t>
            </a:r>
          </a:p>
          <a:p>
            <a:r>
              <a:rPr lang="en-IE" dirty="0"/>
              <a:t>Have a plan- include all subjects that day, check timetable</a:t>
            </a:r>
          </a:p>
          <a:p>
            <a:r>
              <a:rPr lang="en-IE" dirty="0"/>
              <a:t>Learning a necessary part of homework</a:t>
            </a:r>
          </a:p>
          <a:p>
            <a:r>
              <a:rPr lang="en-IE" dirty="0"/>
              <a:t>Tick work completed</a:t>
            </a:r>
          </a:p>
          <a:p>
            <a:r>
              <a:rPr lang="en-IE" dirty="0"/>
              <a:t>Pack bag when finished</a:t>
            </a:r>
          </a:p>
        </p:txBody>
      </p:sp>
    </p:spTree>
    <p:extLst>
      <p:ext uri="{BB962C8B-B14F-4D97-AF65-F5344CB8AC3E}">
        <p14:creationId xmlns:p14="http://schemas.microsoft.com/office/powerpoint/2010/main" val="1288501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CA80B-8FB4-45C5-8D3D-A1AFB4651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1101277"/>
            <a:ext cx="3276452" cy="1467631"/>
          </a:xfrm>
        </p:spPr>
        <p:txBody>
          <a:bodyPr vert="horz" lIns="68580" tIns="34290" rIns="68580" bIns="34290" rtlCol="0" anchor="b">
            <a:normAutofit/>
          </a:bodyPr>
          <a:lstStyle/>
          <a:p>
            <a:r>
              <a:rPr lang="en-US" sz="4050" b="1" dirty="0"/>
              <a:t>Wellbeing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33DE0-BC39-4A28-8FA8-DE5E47D1C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0833" y="2924944"/>
            <a:ext cx="3931358" cy="2490501"/>
          </a:xfrm>
        </p:spPr>
        <p:txBody>
          <a:bodyPr vert="horz" lIns="68580" tIns="34290" rIns="68580" bIns="34290" rtlCol="0">
            <a:normAutofit/>
          </a:bodyPr>
          <a:lstStyle/>
          <a:p>
            <a:r>
              <a:rPr lang="en-US" sz="1650" dirty="0"/>
              <a:t>Stay Active</a:t>
            </a:r>
          </a:p>
          <a:p>
            <a:r>
              <a:rPr lang="en-US" sz="1650" dirty="0"/>
              <a:t>Stay Connected</a:t>
            </a:r>
          </a:p>
          <a:p>
            <a:r>
              <a:rPr lang="en-US" sz="1650" dirty="0"/>
              <a:t>Surround yourself with positive people</a:t>
            </a:r>
          </a:p>
          <a:p>
            <a:r>
              <a:rPr lang="en-US" sz="1650" dirty="0"/>
              <a:t>Have a plan</a:t>
            </a:r>
          </a:p>
          <a:p>
            <a:r>
              <a:rPr lang="en-US" sz="1650" dirty="0"/>
              <a:t>Look after physical health (sleep, hydration &amp; food, exercise)</a:t>
            </a:r>
          </a:p>
          <a:p>
            <a:r>
              <a:rPr lang="en-US" sz="1650" dirty="0"/>
              <a:t>Ask for help</a:t>
            </a:r>
          </a:p>
        </p:txBody>
      </p:sp>
    </p:spTree>
    <p:extLst>
      <p:ext uri="{BB962C8B-B14F-4D97-AF65-F5344CB8AC3E}">
        <p14:creationId xmlns:p14="http://schemas.microsoft.com/office/powerpoint/2010/main" val="613411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4D450-B731-478F-94E8-C01613051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8FDA2-882D-4D54-94B9-3C98E821D2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119FD-F9E8-4350-8EF9-37FECEB053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59B6A1-1EB2-40EC-A4C8-9046475A10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08" y="908525"/>
            <a:ext cx="8274465" cy="4871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575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CB571-3905-46CC-8746-8D1B92975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0" anchor="b">
            <a:normAutofit/>
          </a:bodyPr>
          <a:lstStyle/>
          <a:p>
            <a:r>
              <a:rPr lang="en-US" dirty="0">
                <a:cs typeface="Calibri"/>
              </a:rPr>
              <a:t>Setting subject targets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80182-11E7-4955-8A54-3AE40E683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 fontScale="77500" lnSpcReduction="20000"/>
          </a:bodyPr>
          <a:lstStyle/>
          <a:p>
            <a:r>
              <a:rPr lang="en-US" dirty="0"/>
              <a:t>Setting target grades are very important, otherwise its difficult to see progress.</a:t>
            </a:r>
          </a:p>
          <a:p>
            <a:r>
              <a:rPr lang="en-IE" dirty="0">
                <a:ea typeface="+mn-lt"/>
                <a:cs typeface="+mn-lt"/>
              </a:rPr>
              <a:t>Log into </a:t>
            </a:r>
            <a:r>
              <a:rPr lang="en-IE" dirty="0" err="1">
                <a:ea typeface="+mn-lt"/>
                <a:cs typeface="+mn-lt"/>
              </a:rPr>
              <a:t>eportal</a:t>
            </a:r>
            <a:r>
              <a:rPr lang="en-IE" dirty="0">
                <a:ea typeface="+mn-lt"/>
                <a:cs typeface="+mn-lt"/>
              </a:rPr>
              <a:t> regularly</a:t>
            </a:r>
            <a:endParaRPr lang="en-US" dirty="0">
              <a:ea typeface="+mn-lt"/>
              <a:cs typeface="+mn-lt"/>
            </a:endParaRPr>
          </a:p>
          <a:p>
            <a:r>
              <a:rPr lang="en-IE" dirty="0">
                <a:ea typeface="+mn-lt"/>
                <a:cs typeface="+mn-lt"/>
              </a:rPr>
              <a:t>Write target grade for each subject into journal – page 29a(reflect on Junior Cycle results when setting targets)</a:t>
            </a:r>
            <a:endParaRPr lang="en-US" dirty="0">
              <a:ea typeface="+mn-lt"/>
              <a:cs typeface="+mn-lt"/>
            </a:endParaRPr>
          </a:p>
          <a:p>
            <a:r>
              <a:rPr lang="en-IE" dirty="0">
                <a:ea typeface="+mn-lt"/>
                <a:cs typeface="+mn-lt"/>
              </a:rPr>
              <a:t>If target is not set, discuss with teacher and set </a:t>
            </a:r>
            <a:endParaRPr lang="en-US" dirty="0">
              <a:ea typeface="+mn-lt"/>
              <a:cs typeface="+mn-lt"/>
            </a:endParaRPr>
          </a:p>
          <a:p>
            <a:r>
              <a:rPr lang="en-IE" dirty="0">
                <a:ea typeface="+mn-lt"/>
                <a:cs typeface="+mn-lt"/>
              </a:rPr>
              <a:t>Write class exam result for each subject in journal </a:t>
            </a:r>
            <a:endParaRPr lang="en-US" dirty="0">
              <a:ea typeface="+mn-lt"/>
              <a:cs typeface="+mn-lt"/>
            </a:endParaRPr>
          </a:p>
          <a:p>
            <a:r>
              <a:rPr lang="en-IE" dirty="0">
                <a:ea typeface="+mn-lt"/>
                <a:cs typeface="+mn-lt"/>
              </a:rPr>
              <a:t>Reflect on all results – did you reach your target, why/why not, what can you do to ensure you improve your grade, is target realistic, does target need to be reviewed </a:t>
            </a:r>
            <a:endParaRPr lang="en-US" dirty="0">
              <a:ea typeface="+mn-lt"/>
              <a:cs typeface="+mn-lt"/>
            </a:endParaRPr>
          </a:p>
          <a:p>
            <a:r>
              <a:rPr lang="en-IE" dirty="0">
                <a:ea typeface="+mn-lt"/>
                <a:cs typeface="+mn-lt"/>
              </a:rPr>
              <a:t>Put a study plan in place </a:t>
            </a:r>
            <a:endParaRPr lang="en-US" dirty="0">
              <a:ea typeface="+mn-lt"/>
              <a:cs typeface="+mn-lt"/>
            </a:endParaRPr>
          </a:p>
          <a:p>
            <a:r>
              <a:rPr lang="en-IE" dirty="0">
                <a:ea typeface="+mn-lt"/>
                <a:cs typeface="+mn-lt"/>
              </a:rPr>
              <a:t>Work towards reaching target in each monthly and class assessment</a:t>
            </a:r>
            <a:endParaRPr lang="en-US" dirty="0">
              <a:ea typeface="+mn-lt"/>
              <a:cs typeface="+mn-lt"/>
            </a:endParaRPr>
          </a:p>
          <a:p>
            <a:r>
              <a:rPr lang="en-IE" dirty="0">
                <a:ea typeface="+mn-lt"/>
                <a:cs typeface="+mn-lt"/>
              </a:rPr>
              <a:t>Study must start NOW!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613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488832" cy="955576"/>
          </a:xfrm>
        </p:spPr>
        <p:txBody>
          <a:bodyPr>
            <a:normAutofit fontScale="90000"/>
          </a:bodyPr>
          <a:lstStyle/>
          <a:p>
            <a:pPr algn="l"/>
            <a:br>
              <a:rPr lang="en-IE" dirty="0"/>
            </a:br>
            <a:r>
              <a:rPr lang="en-IE" dirty="0"/>
              <a:t>Attendance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363" y="1858322"/>
            <a:ext cx="7663051" cy="4615407"/>
          </a:xfrm>
        </p:spPr>
        <p:txBody>
          <a:bodyPr vert="horz" lIns="91440" tIns="45720" rIns="91440" bIns="45720" anchor="t">
            <a:normAutofit/>
          </a:bodyPr>
          <a:lstStyle/>
          <a:p>
            <a:r>
              <a:rPr lang="en-IE" dirty="0"/>
              <a:t>Importance of Attendance/Punctuality</a:t>
            </a:r>
          </a:p>
          <a:p>
            <a:r>
              <a:rPr lang="en-IE" dirty="0"/>
              <a:t>If student absent, late or signing out early,  please let the school know by using the </a:t>
            </a:r>
            <a:r>
              <a:rPr lang="en-IE" dirty="0">
                <a:solidFill>
                  <a:srgbClr val="FF0000"/>
                </a:solidFill>
              </a:rPr>
              <a:t>school </a:t>
            </a:r>
            <a:r>
              <a:rPr lang="en-IE" dirty="0" err="1">
                <a:solidFill>
                  <a:srgbClr val="FF0000"/>
                </a:solidFill>
              </a:rPr>
              <a:t>iclass</a:t>
            </a:r>
            <a:r>
              <a:rPr lang="en-IE" dirty="0">
                <a:solidFill>
                  <a:srgbClr val="FF0000"/>
                </a:solidFill>
              </a:rPr>
              <a:t> app</a:t>
            </a:r>
            <a:r>
              <a:rPr lang="en-IE" dirty="0"/>
              <a:t>.  or alternatively email as soon as possible to let me know reason, for </a:t>
            </a:r>
            <a:r>
              <a:rPr lang="en-IE" dirty="0" err="1"/>
              <a:t>Eportal</a:t>
            </a:r>
            <a:r>
              <a:rPr lang="en-IE" dirty="0"/>
              <a:t> updating</a:t>
            </a:r>
          </a:p>
          <a:p>
            <a:r>
              <a:rPr lang="en-IE" dirty="0">
                <a:hlinkClick r:id="rId2"/>
              </a:rPr>
              <a:t>Marianne.bergin@borrisokanecc.ie</a:t>
            </a:r>
            <a:endParaRPr lang="en-IE" dirty="0"/>
          </a:p>
          <a:p>
            <a:r>
              <a:rPr lang="en-IE" dirty="0">
                <a:ea typeface="+mn-lt"/>
                <a:cs typeface="+mn-lt"/>
              </a:rPr>
              <a:t>Follow through TEAMS or homework buddy if absent, important to catch up if well enough</a:t>
            </a:r>
            <a:endParaRPr lang="en-IE" dirty="0"/>
          </a:p>
          <a:p>
            <a:pPr marL="0" indent="0">
              <a:buNone/>
            </a:pPr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2641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Signing 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Students under 18 must be collected at the school</a:t>
            </a:r>
          </a:p>
          <a:p>
            <a:r>
              <a:rPr lang="en-IE" dirty="0"/>
              <a:t>Please send a note through the App/back of journal</a:t>
            </a:r>
          </a:p>
          <a:p>
            <a:r>
              <a:rPr lang="en-IE" dirty="0"/>
              <a:t>Students get a sign out slip</a:t>
            </a:r>
          </a:p>
          <a:p>
            <a:r>
              <a:rPr lang="en-IE" dirty="0"/>
              <a:t>Students hand in the sign out slip at the office as they leave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Cars-  Students are not permitted </a:t>
            </a:r>
            <a:r>
              <a:rPr lang="en-IE" dirty="0">
                <a:ea typeface="+mn-lt"/>
                <a:cs typeface="+mn-lt"/>
              </a:rPr>
              <a:t>use their car or </a:t>
            </a:r>
            <a:r>
              <a:rPr lang="en-IE" dirty="0"/>
              <a:t>to sit in cars </a:t>
            </a:r>
            <a:r>
              <a:rPr lang="en-IE" dirty="0">
                <a:ea typeface="+mn-lt"/>
                <a:cs typeface="+mn-lt"/>
              </a:rPr>
              <a:t>during the day. </a:t>
            </a:r>
          </a:p>
          <a:p>
            <a:pPr marL="0" indent="0">
              <a:buNone/>
            </a:pP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1361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14432"/>
          </a:xfrm>
        </p:spPr>
        <p:txBody>
          <a:bodyPr>
            <a:normAutofit fontScale="90000"/>
          </a:bodyPr>
          <a:lstStyle/>
          <a:p>
            <a:r>
              <a:rPr lang="en-IE" dirty="0"/>
              <a:t>School Uniform</a:t>
            </a:r>
            <a:br>
              <a:rPr lang="en-IE" dirty="0"/>
            </a:br>
            <a:r>
              <a:rPr lang="en-IE" sz="3100" dirty="0">
                <a:solidFill>
                  <a:schemeClr val="accent5">
                    <a:lumMod val="75000"/>
                  </a:schemeClr>
                </a:solidFill>
              </a:rPr>
              <a:t>New PE uniform</a:t>
            </a:r>
            <a:br>
              <a:rPr lang="en-IE" dirty="0"/>
            </a:br>
            <a:r>
              <a:rPr lang="en-US" sz="1600" dirty="0"/>
              <a:t>The PE Uniform is available to order online at the following website: www.xgear.ie/collections/borrisokanecommunity-college</a:t>
            </a:r>
            <a:endParaRPr lang="en-IE" sz="16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AF05F41-9B48-D307-ACC5-3030292F7F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836" y="1935163"/>
            <a:ext cx="4990328" cy="4389437"/>
          </a:xfrm>
        </p:spPr>
      </p:pic>
    </p:spTree>
    <p:extLst>
      <p:ext uri="{BB962C8B-B14F-4D97-AF65-F5344CB8AC3E}">
        <p14:creationId xmlns:p14="http://schemas.microsoft.com/office/powerpoint/2010/main" val="337996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13th September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970784" cy="4389120"/>
          </a:xfrm>
        </p:spPr>
        <p:txBody>
          <a:bodyPr>
            <a:normAutofit/>
          </a:bodyPr>
          <a:lstStyle/>
          <a:p>
            <a:endParaRPr lang="en-IE" dirty="0"/>
          </a:p>
          <a:p>
            <a:r>
              <a:rPr lang="en-IE" dirty="0"/>
              <a:t>Career Guidance</a:t>
            </a:r>
          </a:p>
          <a:p>
            <a:endParaRPr lang="en-IE" dirty="0"/>
          </a:p>
          <a:p>
            <a:r>
              <a:rPr lang="en-IE" dirty="0"/>
              <a:t>Study Skills and Tips</a:t>
            </a:r>
          </a:p>
          <a:p>
            <a:endParaRPr lang="en-IE" dirty="0"/>
          </a:p>
          <a:p>
            <a:r>
              <a:rPr lang="en-IE" dirty="0"/>
              <a:t>Other Information</a:t>
            </a:r>
          </a:p>
          <a:p>
            <a:endParaRPr lang="en-IE" dirty="0"/>
          </a:p>
          <a:p>
            <a:r>
              <a:rPr lang="en-IE" dirty="0"/>
              <a:t>Questions &amp; Answers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578505-1D58-4913-93EE-4582572B9139}"/>
              </a:ext>
            </a:extLst>
          </p:cNvPr>
          <p:cNvSpPr txBox="1"/>
          <p:nvPr/>
        </p:nvSpPr>
        <p:spPr>
          <a:xfrm>
            <a:off x="5220072" y="2979588"/>
            <a:ext cx="3312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Ms Bergin – Year Head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Ms Molloy – Deputy Principal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Mr. Carr - Principal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Uniform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491" y="2440508"/>
            <a:ext cx="1152525" cy="291465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880715" y="1279774"/>
            <a:ext cx="4674909" cy="5130066"/>
          </a:xfrm>
        </p:spPr>
        <p:txBody>
          <a:bodyPr vert="horz" lIns="91440" tIns="45720" rIns="91440" bIns="45720" anchor="t">
            <a:normAutofit fontScale="70000" lnSpcReduction="20000"/>
          </a:bodyPr>
          <a:lstStyle/>
          <a:p>
            <a:r>
              <a:rPr lang="en-US" sz="2900" dirty="0"/>
              <a:t>Blackwatch tartan skirt </a:t>
            </a:r>
            <a:r>
              <a:rPr lang="en-US" sz="2900" dirty="0">
                <a:solidFill>
                  <a:srgbClr val="FF0000"/>
                </a:solidFill>
              </a:rPr>
              <a:t>(Skirt must not be altered in length and </a:t>
            </a:r>
            <a:r>
              <a:rPr lang="en-US" sz="2900" b="1" dirty="0">
                <a:solidFill>
                  <a:srgbClr val="FF0000"/>
                </a:solidFill>
              </a:rPr>
              <a:t>worn below the knee) </a:t>
            </a:r>
          </a:p>
          <a:p>
            <a:r>
              <a:rPr lang="en-US" dirty="0"/>
              <a:t>Navy uniform trousers – For girls the </a:t>
            </a:r>
            <a:r>
              <a:rPr lang="en-US">
                <a:solidFill>
                  <a:srgbClr val="FF0000"/>
                </a:solidFill>
              </a:rPr>
              <a:t>Hunter brand </a:t>
            </a:r>
            <a:r>
              <a:rPr lang="en-US" dirty="0"/>
              <a:t> or equivalent uniform trousers. For boys plain navy school uniform trousers. Fashion navy trousers will not be acceptable. (Further details available by checking the sample at the school). </a:t>
            </a:r>
          </a:p>
          <a:p>
            <a:r>
              <a:rPr lang="en-US" dirty="0"/>
              <a:t>Bottle green </a:t>
            </a:r>
            <a:r>
              <a:rPr lang="en-US" dirty="0" err="1"/>
              <a:t>v-neck</a:t>
            </a:r>
            <a:r>
              <a:rPr lang="en-US" dirty="0"/>
              <a:t> jumper with college crest. White shirt (2).</a:t>
            </a:r>
          </a:p>
          <a:p>
            <a:r>
              <a:rPr lang="en-US"/>
              <a:t>Navy School Jacket with </a:t>
            </a:r>
            <a:r>
              <a:rPr lang="en-US" dirty="0"/>
              <a:t>Crest. </a:t>
            </a:r>
          </a:p>
          <a:p>
            <a:r>
              <a:rPr lang="en-US" dirty="0"/>
              <a:t>Footwear: Black, Brown, Navy Shoes. Black, Brown, Navy and Navy/Green Decks. The only runners that can form part of the school uniform are complete black runners. </a:t>
            </a:r>
            <a:r>
              <a:rPr lang="en-US" dirty="0">
                <a:solidFill>
                  <a:srgbClr val="FF0000"/>
                </a:solidFill>
              </a:rPr>
              <a:t>Canvas, </a:t>
            </a:r>
            <a:r>
              <a:rPr lang="en-US" dirty="0" err="1">
                <a:solidFill>
                  <a:srgbClr val="FF0000"/>
                </a:solidFill>
              </a:rPr>
              <a:t>Uggs</a:t>
            </a:r>
            <a:r>
              <a:rPr lang="en-US" dirty="0">
                <a:solidFill>
                  <a:srgbClr val="FF0000"/>
                </a:solidFill>
              </a:rPr>
              <a:t>, Vans or similar footwear are not allowed.</a:t>
            </a:r>
            <a:r>
              <a:rPr lang="en-US" dirty="0"/>
              <a:t> </a:t>
            </a: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492896"/>
            <a:ext cx="123825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784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Uniform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7931224" cy="4434840"/>
          </a:xfrm>
        </p:spPr>
        <p:txBody>
          <a:bodyPr/>
          <a:lstStyle/>
          <a:p>
            <a:r>
              <a:rPr lang="en-US" dirty="0"/>
              <a:t>Students wear the school uniform at all times.</a:t>
            </a:r>
          </a:p>
          <a:p>
            <a:r>
              <a:rPr lang="en-US" dirty="0"/>
              <a:t>PE uniform on PE days only- school leggings must have the school crest</a:t>
            </a:r>
          </a:p>
          <a:p>
            <a:r>
              <a:rPr lang="en-US" dirty="0"/>
              <a:t>If students have no PE uniform or it’s dirty- wear uniform and change into sports gear for PE</a:t>
            </a:r>
          </a:p>
          <a:p>
            <a:endParaRPr lang="en-US" dirty="0"/>
          </a:p>
          <a:p>
            <a:r>
              <a:rPr lang="en-US" dirty="0"/>
              <a:t>School jackets only on school premises.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362547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8D538-5EBE-4FDE-8ED9-F37BD8F8A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Anything we should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3C063-8AFB-4135-B151-BD4F4E1989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7283152" cy="4434840"/>
          </a:xfrm>
        </p:spPr>
        <p:txBody>
          <a:bodyPr/>
          <a:lstStyle/>
          <a:p>
            <a:endParaRPr lang="en-IE" dirty="0"/>
          </a:p>
          <a:p>
            <a:r>
              <a:rPr lang="en-IE" dirty="0"/>
              <a:t>Feel free to contact us at any time.</a:t>
            </a:r>
          </a:p>
        </p:txBody>
      </p:sp>
    </p:spTree>
    <p:extLst>
      <p:ext uri="{BB962C8B-B14F-4D97-AF65-F5344CB8AC3E}">
        <p14:creationId xmlns:p14="http://schemas.microsoft.com/office/powerpoint/2010/main" val="32486295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4756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90" y="188640"/>
            <a:ext cx="8229600" cy="1143000"/>
          </a:xfrm>
        </p:spPr>
        <p:txBody>
          <a:bodyPr/>
          <a:lstStyle/>
          <a:p>
            <a:r>
              <a:rPr lang="en-IE" dirty="0" err="1"/>
              <a:t>Eportal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1640"/>
            <a:ext cx="8229600" cy="4992960"/>
          </a:xfrm>
        </p:spPr>
        <p:txBody>
          <a:bodyPr>
            <a:normAutofit fontScale="92500" lnSpcReduction="20000"/>
          </a:bodyPr>
          <a:lstStyle/>
          <a:p>
            <a:r>
              <a:rPr lang="en-IE" dirty="0"/>
              <a:t>School System to record student information</a:t>
            </a:r>
          </a:p>
          <a:p>
            <a:pPr lvl="1"/>
            <a:r>
              <a:rPr lang="en-IE" dirty="0"/>
              <a:t>Timetable</a:t>
            </a:r>
          </a:p>
          <a:p>
            <a:pPr lvl="1"/>
            <a:r>
              <a:rPr lang="en-IE" dirty="0"/>
              <a:t>Attendance</a:t>
            </a:r>
          </a:p>
          <a:p>
            <a:pPr lvl="1"/>
            <a:r>
              <a:rPr lang="en-IE" dirty="0"/>
              <a:t>Calendar of School Activities/Events</a:t>
            </a:r>
          </a:p>
          <a:p>
            <a:pPr lvl="1"/>
            <a:r>
              <a:rPr lang="en-IE" dirty="0"/>
              <a:t>Positive Comments</a:t>
            </a:r>
          </a:p>
          <a:p>
            <a:pPr lvl="1"/>
            <a:r>
              <a:rPr lang="en-IE" dirty="0"/>
              <a:t>Behaviour Record</a:t>
            </a:r>
          </a:p>
          <a:p>
            <a:pPr lvl="1"/>
            <a:r>
              <a:rPr lang="en-IE" dirty="0"/>
              <a:t>Examination Results</a:t>
            </a:r>
          </a:p>
          <a:p>
            <a:pPr marL="393192" lvl="1" indent="0">
              <a:buNone/>
            </a:pPr>
            <a:r>
              <a:rPr lang="en-IE" dirty="0"/>
              <a:t>Monthly assessments on </a:t>
            </a:r>
            <a:r>
              <a:rPr lang="en-IE" dirty="0" err="1"/>
              <a:t>Eportal</a:t>
            </a:r>
            <a:r>
              <a:rPr lang="en-IE" dirty="0"/>
              <a:t>. Teacher and student set target and compare achievement to target each month.</a:t>
            </a:r>
          </a:p>
          <a:p>
            <a:pPr lvl="1"/>
            <a:endParaRPr lang="en-IE" dirty="0"/>
          </a:p>
          <a:p>
            <a:pPr lvl="1"/>
            <a:r>
              <a:rPr lang="en-IE" dirty="0"/>
              <a:t>Log on details sent to parents - username and password.  If log in details lost contact school and we can email them to you.</a:t>
            </a:r>
          </a:p>
          <a:p>
            <a:pPr lvl="1"/>
            <a:r>
              <a:rPr lang="en-IE" dirty="0"/>
              <a:t>Log on from school website – </a:t>
            </a:r>
            <a:r>
              <a:rPr lang="en-IE" dirty="0">
                <a:hlinkClick r:id="rId2"/>
              </a:rPr>
              <a:t>www.borrisokanecc.ie</a:t>
            </a:r>
            <a:r>
              <a:rPr lang="en-IE" dirty="0"/>
              <a:t> </a:t>
            </a:r>
          </a:p>
          <a:p>
            <a:pPr lvl="2"/>
            <a:r>
              <a:rPr lang="en-IE" dirty="0"/>
              <a:t>Link to </a:t>
            </a:r>
            <a:r>
              <a:rPr lang="en-IE" dirty="0" err="1"/>
              <a:t>Eportal</a:t>
            </a:r>
            <a:r>
              <a:rPr lang="en-IE" dirty="0"/>
              <a:t> at top of Home Page.  </a:t>
            </a:r>
          </a:p>
        </p:txBody>
      </p:sp>
    </p:spTree>
    <p:extLst>
      <p:ext uri="{BB962C8B-B14F-4D97-AF65-F5344CB8AC3E}">
        <p14:creationId xmlns:p14="http://schemas.microsoft.com/office/powerpoint/2010/main" val="19248918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3C4AD-46DA-4F29-A976-6BE64FF4B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0EE56-F36A-49F9-82F7-7BC8F6531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/>
              <a:t>Assessment Policy on School website.</a:t>
            </a:r>
          </a:p>
          <a:p>
            <a:endParaRPr lang="en-IE" dirty="0"/>
          </a:p>
          <a:p>
            <a:r>
              <a:rPr lang="en-IE" dirty="0"/>
              <a:t>Monthly Assessment – on EPortal. Result and Grade</a:t>
            </a:r>
          </a:p>
          <a:p>
            <a:pPr lvl="1"/>
            <a:r>
              <a:rPr lang="en-IE" dirty="0"/>
              <a:t>September</a:t>
            </a:r>
          </a:p>
          <a:p>
            <a:pPr lvl="1"/>
            <a:r>
              <a:rPr lang="en-IE" dirty="0"/>
              <a:t>October	</a:t>
            </a:r>
          </a:p>
          <a:p>
            <a:pPr lvl="1"/>
            <a:r>
              <a:rPr lang="en-IE" dirty="0"/>
              <a:t>December</a:t>
            </a:r>
          </a:p>
          <a:p>
            <a:pPr lvl="1"/>
            <a:r>
              <a:rPr lang="en-IE" dirty="0"/>
              <a:t>January/February</a:t>
            </a:r>
          </a:p>
          <a:p>
            <a:pPr lvl="1"/>
            <a:r>
              <a:rPr lang="en-IE" dirty="0"/>
              <a:t>March/April</a:t>
            </a:r>
          </a:p>
          <a:p>
            <a:pPr lvl="1"/>
            <a:endParaRPr lang="en-IE" dirty="0"/>
          </a:p>
          <a:p>
            <a:pPr lvl="1"/>
            <a:r>
              <a:rPr lang="en-IE" dirty="0"/>
              <a:t>Targets set at beginning of year and can be adjusted as year moves on.</a:t>
            </a:r>
          </a:p>
        </p:txBody>
      </p:sp>
    </p:spTree>
    <p:extLst>
      <p:ext uri="{BB962C8B-B14F-4D97-AF65-F5344CB8AC3E}">
        <p14:creationId xmlns:p14="http://schemas.microsoft.com/office/powerpoint/2010/main" val="27366818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A7D33-F211-445A-8999-40FB530D8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9E712-6865-490B-A4C9-A86ED33D5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5th House Exams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December – Results and Formative Comment on EPortal</a:t>
            </a:r>
          </a:p>
          <a:p>
            <a:r>
              <a:rPr lang="en-GB" dirty="0"/>
              <a:t>May/June - Results and Formative Comment on EPortal</a:t>
            </a:r>
          </a:p>
          <a:p>
            <a:endParaRPr lang="en-GB" dirty="0"/>
          </a:p>
          <a:p>
            <a:r>
              <a:rPr lang="en-GB" dirty="0"/>
              <a:t>Report uploaded to EPortal.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76909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CF866AC-B783-4EDD-8A5F-800FA36FE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409137"/>
              </p:ext>
            </p:extLst>
          </p:nvPr>
        </p:nvGraphicFramePr>
        <p:xfrm>
          <a:off x="252663" y="421105"/>
          <a:ext cx="8468300" cy="624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151">
                  <a:extLst>
                    <a:ext uri="{9D8B030D-6E8A-4147-A177-3AD203B41FA5}">
                      <a16:colId xmlns:a16="http://schemas.microsoft.com/office/drawing/2014/main" val="2372948467"/>
                    </a:ext>
                  </a:extLst>
                </a:gridCol>
                <a:gridCol w="3128210">
                  <a:extLst>
                    <a:ext uri="{9D8B030D-6E8A-4147-A177-3AD203B41FA5}">
                      <a16:colId xmlns:a16="http://schemas.microsoft.com/office/drawing/2014/main" val="2575480883"/>
                    </a:ext>
                  </a:extLst>
                </a:gridCol>
                <a:gridCol w="2977939">
                  <a:extLst>
                    <a:ext uri="{9D8B030D-6E8A-4147-A177-3AD203B41FA5}">
                      <a16:colId xmlns:a16="http://schemas.microsoft.com/office/drawing/2014/main" val="3189351606"/>
                    </a:ext>
                  </a:extLst>
                </a:gridCol>
              </a:tblGrid>
              <a:tr h="314398"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Subject </a:t>
                      </a:r>
                      <a:endParaRPr lang="en-IE" sz="1400" b="1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% Value in Leaving cert &amp;- details </a:t>
                      </a:r>
                      <a:endParaRPr lang="en-IE" sz="1400" b="1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Approximate start date </a:t>
                      </a:r>
                      <a:endParaRPr lang="en-IE" sz="1400" b="1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720656"/>
                  </a:ext>
                </a:extLst>
              </a:tr>
              <a:tr h="534477"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Art </a:t>
                      </a:r>
                      <a:endParaRPr lang="en-IE" sz="1400" b="1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50% Project </a:t>
                      </a:r>
                    </a:p>
                    <a:p>
                      <a:pPr rtl="0" fontAlgn="base"/>
                      <a:r>
                        <a:rPr lang="en-IE" sz="1400" dirty="0">
                          <a:effectLst/>
                        </a:rPr>
                        <a:t>20% Practical Day Exam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Starts in 6</a:t>
                      </a:r>
                      <a:r>
                        <a:rPr lang="en-IE" sz="1000" baseline="30000" dirty="0">
                          <a:effectLst/>
                        </a:rPr>
                        <a:t>th</a:t>
                      </a:r>
                      <a:r>
                        <a:rPr lang="en-IE" sz="1400" dirty="0">
                          <a:effectLst/>
                        </a:rPr>
                        <a:t> </a:t>
                      </a:r>
                      <a:r>
                        <a:rPr lang="en-IE" sz="1400" dirty="0" err="1">
                          <a:effectLst/>
                        </a:rPr>
                        <a:t>yr</a:t>
                      </a:r>
                      <a:r>
                        <a:rPr lang="en-IE" sz="1400" dirty="0">
                          <a:effectLst/>
                        </a:rPr>
                        <a:t> – 10 </a:t>
                      </a:r>
                      <a:r>
                        <a:rPr lang="en-IE" sz="1400" dirty="0" err="1">
                          <a:effectLst/>
                        </a:rPr>
                        <a:t>wks</a:t>
                      </a:r>
                      <a:r>
                        <a:rPr lang="en-IE" sz="1400" dirty="0">
                          <a:effectLst/>
                        </a:rPr>
                        <a:t> </a:t>
                      </a:r>
                      <a:r>
                        <a:rPr lang="en-IE" sz="1400" dirty="0" err="1">
                          <a:effectLst/>
                        </a:rPr>
                        <a:t>approx</a:t>
                      </a:r>
                      <a:r>
                        <a:rPr lang="en-IE" sz="1400" dirty="0">
                          <a:effectLst/>
                        </a:rPr>
                        <a:t> </a:t>
                      </a:r>
                    </a:p>
                    <a:p>
                      <a:pPr rtl="0" fontAlgn="base"/>
                      <a:r>
                        <a:rPr lang="en-IE" sz="1400" dirty="0">
                          <a:effectLst/>
                        </a:rPr>
                        <a:t>May of 6</a:t>
                      </a:r>
                      <a:r>
                        <a:rPr lang="en-IE" sz="1000" baseline="30000" dirty="0">
                          <a:effectLst/>
                        </a:rPr>
                        <a:t>th</a:t>
                      </a:r>
                      <a:r>
                        <a:rPr lang="en-IE" sz="1400" dirty="0">
                          <a:effectLst/>
                        </a:rPr>
                        <a:t> </a:t>
                      </a:r>
                      <a:r>
                        <a:rPr lang="en-IE" sz="1400" dirty="0" err="1">
                          <a:effectLst/>
                        </a:rPr>
                        <a:t>yr</a:t>
                      </a:r>
                      <a:r>
                        <a:rPr lang="en-IE" sz="1400" dirty="0">
                          <a:effectLst/>
                        </a:rPr>
                        <a:t> – 5 hr exam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413442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Agricultural Science </a:t>
                      </a:r>
                      <a:endParaRPr lang="en-IE" sz="1400" b="1" dirty="0">
                        <a:effectLst/>
                      </a:endParaRPr>
                    </a:p>
                  </a:txBody>
                  <a:tcP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25% Project </a:t>
                      </a:r>
                    </a:p>
                  </a:txBody>
                  <a:tcP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Portfolio across the two years </a:t>
                      </a:r>
                    </a:p>
                  </a:txBody>
                  <a:tcP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039998"/>
                  </a:ext>
                </a:extLst>
              </a:tr>
              <a:tr h="534477"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Construction Studies  </a:t>
                      </a:r>
                      <a:endParaRPr lang="en-IE" sz="1400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25% Project and Portfolio </a:t>
                      </a:r>
                    </a:p>
                    <a:p>
                      <a:pPr rtl="0" fontAlgn="base"/>
                      <a:r>
                        <a:rPr lang="en-IE" sz="1400" dirty="0">
                          <a:effectLst/>
                        </a:rPr>
                        <a:t>25% practical day exam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Starts in 6</a:t>
                      </a:r>
                      <a:r>
                        <a:rPr lang="en-IE" sz="1000" baseline="30000" dirty="0">
                          <a:effectLst/>
                        </a:rPr>
                        <a:t>th</a:t>
                      </a:r>
                      <a:r>
                        <a:rPr lang="en-IE" sz="1400" dirty="0">
                          <a:effectLst/>
                        </a:rPr>
                        <a:t> year </a:t>
                      </a:r>
                    </a:p>
                    <a:p>
                      <a:pPr rtl="0" fontAlgn="base"/>
                      <a:r>
                        <a:rPr lang="en-IE" sz="1400" dirty="0">
                          <a:effectLst/>
                        </a:rPr>
                        <a:t>4-hour exam in May of 6</a:t>
                      </a:r>
                      <a:r>
                        <a:rPr lang="en-IE" sz="1000" baseline="30000" dirty="0">
                          <a:effectLst/>
                        </a:rPr>
                        <a:t>th</a:t>
                      </a:r>
                      <a:r>
                        <a:rPr lang="en-IE" sz="1400" dirty="0">
                          <a:effectLst/>
                        </a:rPr>
                        <a:t> year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451523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Computer Science  </a:t>
                      </a:r>
                      <a:endParaRPr lang="en-IE" sz="1400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30% Course Work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Preparations begin in 5</a:t>
                      </a:r>
                      <a:r>
                        <a:rPr lang="en-IE" sz="1000" baseline="30000" dirty="0">
                          <a:effectLst/>
                        </a:rPr>
                        <a:t>th</a:t>
                      </a:r>
                      <a:r>
                        <a:rPr lang="en-IE" sz="1400" dirty="0">
                          <a:effectLst/>
                        </a:rPr>
                        <a:t> year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635966"/>
                  </a:ext>
                </a:extLst>
              </a:tr>
              <a:tr h="518756"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DCG </a:t>
                      </a:r>
                      <a:endParaRPr lang="en-IE" sz="1400" b="1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40% Project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Starts in September of 6</a:t>
                      </a:r>
                      <a:r>
                        <a:rPr lang="en-IE" sz="1000" baseline="30000" dirty="0">
                          <a:effectLst/>
                        </a:rPr>
                        <a:t>th</a:t>
                      </a:r>
                      <a:r>
                        <a:rPr lang="en-IE" sz="1400" dirty="0">
                          <a:effectLst/>
                        </a:rPr>
                        <a:t> Year – Finishes in January of 6</a:t>
                      </a:r>
                      <a:r>
                        <a:rPr lang="en-IE" sz="1000" baseline="30000" dirty="0">
                          <a:effectLst/>
                        </a:rPr>
                        <a:t>th</a:t>
                      </a:r>
                      <a:r>
                        <a:rPr lang="en-IE" sz="1400" dirty="0">
                          <a:effectLst/>
                        </a:rPr>
                        <a:t> Year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357298"/>
                  </a:ext>
                </a:extLst>
              </a:tr>
              <a:tr h="723115"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Engineering  </a:t>
                      </a:r>
                      <a:endParaRPr lang="en-IE" sz="1400" b="1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Project; </a:t>
                      </a:r>
                    </a:p>
                    <a:p>
                      <a:pPr rtl="0" fontAlgn="base"/>
                      <a:r>
                        <a:rPr lang="en-IE" sz="1400" dirty="0">
                          <a:effectLst/>
                        </a:rPr>
                        <a:t>Higher level 25%  </a:t>
                      </a:r>
                    </a:p>
                    <a:p>
                      <a:pPr rtl="0" fontAlgn="base"/>
                      <a:r>
                        <a:rPr lang="en-IE" sz="1400" dirty="0">
                          <a:effectLst/>
                        </a:rPr>
                        <a:t>Ordinary level  30%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6</a:t>
                      </a:r>
                      <a:r>
                        <a:rPr lang="en-IE" sz="1000" baseline="30000" dirty="0">
                          <a:effectLst/>
                        </a:rPr>
                        <a:t>th</a:t>
                      </a:r>
                      <a:r>
                        <a:rPr lang="en-IE" sz="1400" dirty="0">
                          <a:effectLst/>
                        </a:rPr>
                        <a:t> year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748059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Geography </a:t>
                      </a:r>
                      <a:endParaRPr lang="en-IE" sz="1400" b="1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20 % project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6</a:t>
                      </a:r>
                      <a:r>
                        <a:rPr lang="en-IE" sz="1000" baseline="30000" dirty="0">
                          <a:effectLst/>
                        </a:rPr>
                        <a:t>th</a:t>
                      </a:r>
                      <a:r>
                        <a:rPr lang="en-IE" sz="1400" dirty="0">
                          <a:effectLst/>
                        </a:rPr>
                        <a:t> year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517030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History </a:t>
                      </a:r>
                      <a:endParaRPr lang="en-IE" sz="1400" b="1">
                        <a:effectLst/>
                      </a:endParaRPr>
                    </a:p>
                  </a:txBody>
                  <a:tcP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 err="1">
                          <a:effectLst/>
                        </a:rPr>
                        <a:t>Reasearch</a:t>
                      </a:r>
                      <a:r>
                        <a:rPr lang="en-IE" sz="1400" dirty="0">
                          <a:effectLst/>
                        </a:rPr>
                        <a:t> study report 20% </a:t>
                      </a:r>
                    </a:p>
                  </a:txBody>
                  <a:tcP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October 2022 </a:t>
                      </a:r>
                    </a:p>
                  </a:txBody>
                  <a:tcP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303537"/>
                  </a:ext>
                </a:extLst>
              </a:tr>
              <a:tr h="314398"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Home Economics </a:t>
                      </a:r>
                      <a:endParaRPr lang="en-IE" sz="1400" b="1">
                        <a:effectLst/>
                      </a:endParaRPr>
                    </a:p>
                  </a:txBody>
                  <a:tcP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20% Food Studies Assignment </a:t>
                      </a:r>
                    </a:p>
                  </a:txBody>
                  <a:tcP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Starts in October of 5</a:t>
                      </a:r>
                      <a:r>
                        <a:rPr lang="en-IE" sz="1000" baseline="30000" dirty="0">
                          <a:effectLst/>
                        </a:rPr>
                        <a:t>th</a:t>
                      </a:r>
                      <a:r>
                        <a:rPr lang="en-IE" sz="1400" dirty="0">
                          <a:effectLst/>
                        </a:rPr>
                        <a:t> year</a:t>
                      </a:r>
                    </a:p>
                  </a:txBody>
                  <a:tcP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394518"/>
                  </a:ext>
                </a:extLst>
              </a:tr>
              <a:tr h="518756"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PE  </a:t>
                      </a:r>
                      <a:endParaRPr lang="en-IE" sz="1400" b="1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Physical Activity Project 20% </a:t>
                      </a:r>
                    </a:p>
                    <a:p>
                      <a:pPr rtl="0" fontAlgn="base"/>
                      <a:r>
                        <a:rPr lang="en-IE" sz="1400" dirty="0">
                          <a:effectLst/>
                        </a:rPr>
                        <a:t>Performance Assess. 30 %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Start 6</a:t>
                      </a:r>
                      <a:r>
                        <a:rPr lang="en-IE" sz="1000" baseline="30000" dirty="0">
                          <a:effectLst/>
                        </a:rPr>
                        <a:t>th</a:t>
                      </a:r>
                      <a:r>
                        <a:rPr lang="en-IE" sz="1400" dirty="0">
                          <a:effectLst/>
                        </a:rPr>
                        <a:t> year </a:t>
                      </a:r>
                    </a:p>
                    <a:p>
                      <a:pPr rtl="0" fontAlgn="base"/>
                      <a:r>
                        <a:rPr lang="en-IE" sz="1400" dirty="0">
                          <a:effectLst/>
                        </a:rPr>
                        <a:t>6</a:t>
                      </a:r>
                      <a:r>
                        <a:rPr lang="en-IE" sz="1000" baseline="30000" dirty="0">
                          <a:effectLst/>
                        </a:rPr>
                        <a:t>th</a:t>
                      </a:r>
                      <a:r>
                        <a:rPr lang="en-IE" sz="1400" dirty="0">
                          <a:effectLst/>
                        </a:rPr>
                        <a:t> year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826411"/>
                  </a:ext>
                </a:extLst>
              </a:tr>
              <a:tr h="518756"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French / German </a:t>
                      </a:r>
                      <a:endParaRPr lang="en-IE" sz="1400" b="1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Oral exam 25%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Preparation begins in 5</a:t>
                      </a:r>
                      <a:r>
                        <a:rPr lang="en-IE" sz="1000" baseline="30000" dirty="0">
                          <a:effectLst/>
                        </a:rPr>
                        <a:t>th</a:t>
                      </a:r>
                      <a:r>
                        <a:rPr lang="en-IE" sz="1400" dirty="0">
                          <a:effectLst/>
                        </a:rPr>
                        <a:t> year </a:t>
                      </a:r>
                    </a:p>
                    <a:p>
                      <a:pPr rtl="0" fontAlgn="base"/>
                      <a:r>
                        <a:rPr lang="en-IE" sz="1400" dirty="0">
                          <a:effectLst/>
                        </a:rPr>
                        <a:t>Oral exam in March/April 6</a:t>
                      </a:r>
                      <a:r>
                        <a:rPr lang="en-IE" sz="1000" baseline="30000" dirty="0">
                          <a:effectLst/>
                        </a:rPr>
                        <a:t>th</a:t>
                      </a:r>
                      <a:r>
                        <a:rPr lang="en-IE" sz="1400" dirty="0">
                          <a:effectLst/>
                        </a:rPr>
                        <a:t> year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205923"/>
                  </a:ext>
                </a:extLst>
              </a:tr>
              <a:tr h="518756"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 err="1">
                          <a:effectLst/>
                        </a:rPr>
                        <a:t>Gaeilge</a:t>
                      </a:r>
                      <a:r>
                        <a:rPr lang="en-IE" sz="1400" dirty="0">
                          <a:effectLst/>
                        </a:rPr>
                        <a:t> </a:t>
                      </a:r>
                      <a:endParaRPr lang="en-IE" sz="1400" b="1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Oral exam 40%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IE" sz="1400" dirty="0">
                          <a:effectLst/>
                        </a:rPr>
                        <a:t>Preparation begins in 5</a:t>
                      </a:r>
                      <a:r>
                        <a:rPr lang="en-IE" sz="1000" baseline="30000" dirty="0">
                          <a:effectLst/>
                        </a:rPr>
                        <a:t>th</a:t>
                      </a:r>
                      <a:r>
                        <a:rPr lang="en-IE" sz="1400" dirty="0">
                          <a:effectLst/>
                        </a:rPr>
                        <a:t> year </a:t>
                      </a:r>
                    </a:p>
                    <a:p>
                      <a:pPr rtl="0" fontAlgn="base"/>
                      <a:r>
                        <a:rPr lang="en-IE" sz="1400" dirty="0">
                          <a:effectLst/>
                        </a:rPr>
                        <a:t>Oral exam in March/April 6</a:t>
                      </a:r>
                      <a:r>
                        <a:rPr lang="en-IE" sz="1000" baseline="30000" dirty="0">
                          <a:effectLst/>
                        </a:rPr>
                        <a:t>th</a:t>
                      </a:r>
                      <a:r>
                        <a:rPr lang="en-IE" sz="1400" dirty="0">
                          <a:effectLst/>
                        </a:rPr>
                        <a:t> year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602039"/>
                  </a:ext>
                </a:extLst>
              </a:tr>
              <a:tr h="51875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IE" sz="1400" dirty="0">
                          <a:effectLst/>
                        </a:rPr>
                        <a:t>More info. In </a:t>
                      </a:r>
                      <a:r>
                        <a:rPr lang="en-IE" sz="1400" dirty="0" err="1">
                          <a:effectLst/>
                        </a:rPr>
                        <a:t>assesment</a:t>
                      </a:r>
                      <a:r>
                        <a:rPr lang="en-IE" sz="1400" dirty="0">
                          <a:effectLst/>
                        </a:rPr>
                        <a:t> policy on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IE" sz="1400" dirty="0">
                          <a:effectLst/>
                          <a:hlinkClick r:id="rId2"/>
                        </a:rPr>
                        <a:t>link to assessment policy on website</a:t>
                      </a:r>
                      <a:endParaRPr lang="en-IE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IE" sz="14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761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069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1C614-4BF2-4C5D-93AE-D7BE5D702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79475"/>
            <a:ext cx="8229600" cy="1143000"/>
          </a:xfrm>
        </p:spPr>
        <p:txBody>
          <a:bodyPr/>
          <a:lstStyle/>
          <a:p>
            <a:r>
              <a:rPr lang="en-IE" dirty="0"/>
              <a:t>EPortal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B19FC8-75F1-40C8-87F2-729F03138B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7512"/>
            <a:ext cx="7139136" cy="117157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44A197-F1E4-48E4-A2A1-ACD2483D8B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6" y="2784124"/>
            <a:ext cx="5772150" cy="12096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1BDA357-A862-4421-994B-9C62107E5B6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55" y="4038506"/>
            <a:ext cx="6257017" cy="27146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BC0F750-9C05-4C92-B44B-C3A82F694EBF}"/>
              </a:ext>
            </a:extLst>
          </p:cNvPr>
          <p:cNvSpPr txBox="1"/>
          <p:nvPr/>
        </p:nvSpPr>
        <p:spPr>
          <a:xfrm>
            <a:off x="6660232" y="299695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Click More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564B57-1528-4AEF-91E2-5BA18C953338}"/>
              </a:ext>
            </a:extLst>
          </p:cNvPr>
          <p:cNvSpPr txBox="1"/>
          <p:nvPr/>
        </p:nvSpPr>
        <p:spPr>
          <a:xfrm>
            <a:off x="7236296" y="4365104"/>
            <a:ext cx="1604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Select Year from Datasets dropdown menu</a:t>
            </a:r>
          </a:p>
        </p:txBody>
      </p:sp>
    </p:spTree>
    <p:extLst>
      <p:ext uri="{BB962C8B-B14F-4D97-AF65-F5344CB8AC3E}">
        <p14:creationId xmlns:p14="http://schemas.microsoft.com/office/powerpoint/2010/main" val="6106028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EA95E-2C32-DE31-94CB-362045473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EPortal – Reports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1E1E20-FF21-4D2D-DDB4-99C4A14923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276872"/>
            <a:ext cx="6569345" cy="2088232"/>
          </a:xfrm>
        </p:spPr>
      </p:pic>
    </p:spTree>
    <p:extLst>
      <p:ext uri="{BB962C8B-B14F-4D97-AF65-F5344CB8AC3E}">
        <p14:creationId xmlns:p14="http://schemas.microsoft.com/office/powerpoint/2010/main" val="1433287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9542" y="4574859"/>
            <a:ext cx="8579561" cy="673079"/>
          </a:xfrm>
        </p:spPr>
        <p:txBody>
          <a:bodyPr>
            <a:normAutofit/>
          </a:bodyPr>
          <a:lstStyle/>
          <a:p>
            <a:r>
              <a:rPr lang="en-US" sz="3300" dirty="0">
                <a:solidFill>
                  <a:schemeClr val="tx1"/>
                </a:solidFill>
              </a:rPr>
              <a:t>The Guidance Department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3206" y="5194501"/>
            <a:ext cx="7992233" cy="319471"/>
          </a:xfrm>
        </p:spPr>
        <p:txBody>
          <a:bodyPr vert="horz" lIns="68580" tIns="34290" rIns="68580" bIns="34290" rtlCol="0" anchor="t">
            <a:normAutofit fontScale="77500" lnSpcReduction="20000"/>
          </a:bodyPr>
          <a:lstStyle/>
          <a:p>
            <a:r>
              <a:rPr lang="en-US" dirty="0"/>
              <a:t>Caroline Glynn</a:t>
            </a:r>
            <a:r>
              <a:rPr lang="en-US" dirty="0">
                <a:solidFill>
                  <a:schemeClr val="tx1"/>
                </a:solidFill>
              </a:rPr>
              <a:t> &amp; Trudy Carroll</a:t>
            </a:r>
          </a:p>
        </p:txBody>
      </p:sp>
    </p:spTree>
    <p:extLst>
      <p:ext uri="{BB962C8B-B14F-4D97-AF65-F5344CB8AC3E}">
        <p14:creationId xmlns:p14="http://schemas.microsoft.com/office/powerpoint/2010/main" val="22895801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9A354-5A5B-41BD-9F48-E3BF300D1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Data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EE6BA-2BC3-4F6B-97D9-0BCC45897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  <a:p>
            <a:r>
              <a:rPr lang="en-IE" dirty="0" err="1"/>
              <a:t>Eportal</a:t>
            </a:r>
            <a:r>
              <a:rPr lang="en-IE" dirty="0"/>
              <a:t> – Personal Data.</a:t>
            </a:r>
          </a:p>
          <a:p>
            <a:endParaRPr lang="en-IE" dirty="0"/>
          </a:p>
          <a:p>
            <a:r>
              <a:rPr lang="en-IE" dirty="0"/>
              <a:t>Reports to Student – over 18 parents have no access to </a:t>
            </a:r>
            <a:r>
              <a:rPr lang="en-IE" dirty="0" err="1"/>
              <a:t>Eportal</a:t>
            </a:r>
            <a:r>
              <a:rPr lang="en-IE" dirty="0"/>
              <a:t> unless with students permission.</a:t>
            </a:r>
          </a:p>
          <a:p>
            <a:endParaRPr lang="en-IE" dirty="0"/>
          </a:p>
          <a:p>
            <a:r>
              <a:rPr lang="en-IE" dirty="0"/>
              <a:t>Forms for permission on school website – </a:t>
            </a:r>
            <a:r>
              <a:rPr lang="en-IE" dirty="0">
                <a:hlinkClick r:id="rId2"/>
              </a:rPr>
              <a:t>Click Here.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193021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7EA4F-EE11-4501-B860-757C8B646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School App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48CB3-1E97-40FC-A058-053C04D69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163"/>
            <a:ext cx="3733800" cy="4389437"/>
          </a:xfrm>
        </p:spPr>
        <p:txBody>
          <a:bodyPr>
            <a:normAutofit/>
          </a:bodyPr>
          <a:lstStyle/>
          <a:p>
            <a:r>
              <a:rPr lang="en-IE" dirty="0" err="1"/>
              <a:t>iClass</a:t>
            </a:r>
            <a:r>
              <a:rPr lang="en-IE" dirty="0"/>
              <a:t> App</a:t>
            </a:r>
          </a:p>
          <a:p>
            <a:endParaRPr lang="en-IE" dirty="0"/>
          </a:p>
          <a:p>
            <a:r>
              <a:rPr lang="en-IE" dirty="0"/>
              <a:t>Verification Code</a:t>
            </a:r>
          </a:p>
          <a:p>
            <a:pPr marL="0" indent="0">
              <a:buNone/>
            </a:pPr>
            <a:r>
              <a:rPr lang="en-IE" dirty="0"/>
              <a:t>	RT@7T4</a:t>
            </a:r>
          </a:p>
          <a:p>
            <a:r>
              <a:rPr lang="en-IE" dirty="0"/>
              <a:t>News</a:t>
            </a:r>
          </a:p>
          <a:p>
            <a:r>
              <a:rPr lang="en-IE" dirty="0"/>
              <a:t>Events</a:t>
            </a:r>
          </a:p>
          <a:p>
            <a:r>
              <a:rPr lang="en-IE" dirty="0"/>
              <a:t>Send Notes to School – Absence/Lates/Leave early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D5314E-8722-4D88-9ED5-8E7C3071222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408863"/>
            <a:ext cx="4267200" cy="591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46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BCBAC-6CF5-535C-C5C9-B05463EEE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Add a Student</a:t>
            </a:r>
          </a:p>
        </p:txBody>
      </p:sp>
      <p:pic>
        <p:nvPicPr>
          <p:cNvPr id="13" name="Content Placeholder 1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B7D5667-6309-5B5E-61D8-FBA68455CC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88840"/>
            <a:ext cx="2467824" cy="4389437"/>
          </a:xfrm>
        </p:spPr>
      </p:pic>
      <p:pic>
        <p:nvPicPr>
          <p:cNvPr id="15" name="Picture 14" descr="Graphical user interface&#10;&#10;Description automatically generated">
            <a:extLst>
              <a:ext uri="{FF2B5EF4-FFF2-40B4-BE49-F238E27FC236}">
                <a16:creationId xmlns:a16="http://schemas.microsoft.com/office/drawing/2014/main" id="{F776A688-2B45-53B6-F6FB-C82BD94DCFC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088" y="1988841"/>
            <a:ext cx="2467824" cy="4389436"/>
          </a:xfrm>
          <a:prstGeom prst="rect">
            <a:avLst/>
          </a:prstGeom>
        </p:spPr>
      </p:pic>
      <p:pic>
        <p:nvPicPr>
          <p:cNvPr id="17" name="Picture 16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3A468A35-2427-95FD-2035-456C0042CEA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975277"/>
            <a:ext cx="2467824" cy="438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6681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2B578B-F887-43EC-94F6-F9F311CD2A0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352927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15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/>
    </mc:Choice>
    <mc:Fallback xmlns="">
      <p:transition spd="slow" advClick="0" advTm="80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73FAF-8E97-4DB1-8537-CC13CA695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E35DC-CEA7-4AAB-AAFE-ACEFEC839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229600" cy="4434840"/>
          </a:xfrm>
        </p:spPr>
        <p:txBody>
          <a:bodyPr>
            <a:normAutofit/>
          </a:bodyPr>
          <a:lstStyle/>
          <a:p>
            <a:r>
              <a:rPr lang="en-IE" dirty="0"/>
              <a:t>If student ill then do not send student to school</a:t>
            </a:r>
          </a:p>
          <a:p>
            <a:endParaRPr lang="en-IE" dirty="0"/>
          </a:p>
          <a:p>
            <a:r>
              <a:rPr lang="en-IE" dirty="0"/>
              <a:t>If students out of school follow class work/homework on TEAMS or use a homework buddy.</a:t>
            </a:r>
          </a:p>
          <a:p>
            <a:endParaRPr lang="en-IE" dirty="0"/>
          </a:p>
          <a:p>
            <a:r>
              <a:rPr lang="en-IE" dirty="0"/>
              <a:t>Follow a structure using timetable- if working from home.</a:t>
            </a:r>
          </a:p>
          <a:p>
            <a:endParaRPr lang="en-IE" dirty="0"/>
          </a:p>
          <a:p>
            <a:r>
              <a:rPr lang="en-IE" dirty="0"/>
              <a:t>Any queries email subject teachers.</a:t>
            </a:r>
          </a:p>
        </p:txBody>
      </p:sp>
    </p:spTree>
    <p:extLst>
      <p:ext uri="{BB962C8B-B14F-4D97-AF65-F5344CB8AC3E}">
        <p14:creationId xmlns:p14="http://schemas.microsoft.com/office/powerpoint/2010/main" val="3170635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/>
              <a:t>Parent Teacher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438"/>
          </a:xfrm>
        </p:spPr>
        <p:txBody>
          <a:bodyPr>
            <a:normAutofit fontScale="40000" lnSpcReduction="20000"/>
          </a:bodyPr>
          <a:lstStyle/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sz="7000" dirty="0"/>
              <a:t>If you need to speak to an individual teacher please contact the teacher or school office – 067 27268 or email </a:t>
            </a:r>
            <a:r>
              <a:rPr lang="en-GB" altLang="en-US" sz="7000" dirty="0">
                <a:hlinkClick r:id="rId2"/>
              </a:rPr>
              <a:t>info@borrisokanecc.ie</a:t>
            </a:r>
            <a:r>
              <a:rPr lang="en-GB" altLang="en-US" sz="7000" dirty="0"/>
              <a:t> or email the teacher.</a:t>
            </a:r>
          </a:p>
          <a:p>
            <a:pPr eaLnBrk="1" hangingPunct="1"/>
            <a:endParaRPr lang="en-GB" altLang="en-US" sz="8000" dirty="0"/>
          </a:p>
          <a:p>
            <a:pPr eaLnBrk="1" hangingPunct="1"/>
            <a:r>
              <a:rPr lang="en-GB" sz="6000" b="1" dirty="0"/>
              <a:t>Parent/Student/Teacher Meeting 5th Year - Thursday January 26th 4.15 pm to 6.45pm</a:t>
            </a:r>
            <a:endParaRPr lang="en-GB" altLang="en-US" sz="8000" b="1" dirty="0"/>
          </a:p>
          <a:p>
            <a:pPr eaLnBrk="1" hangingPunct="1"/>
            <a:endParaRPr lang="en-GB" altLang="en-US" sz="8000" dirty="0"/>
          </a:p>
          <a:p>
            <a:pPr eaLnBrk="1" hangingPunct="1"/>
            <a:r>
              <a:rPr lang="en-GB" altLang="en-US" sz="7000" dirty="0"/>
              <a:t>Contact Year Head, Principal and Deputy Principal</a:t>
            </a:r>
            <a:r>
              <a:rPr lang="en-GB" altLang="en-US" sz="8000" dirty="0"/>
              <a:t>.</a:t>
            </a:r>
          </a:p>
          <a:p>
            <a:pPr eaLnBrk="1" hangingPunct="1"/>
            <a:endParaRPr lang="en-GB" altLang="en-US" sz="8000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BDF8F-4900-4F2B-885D-C99AF0D01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/>
          <a:lstStyle/>
          <a:p>
            <a:r>
              <a:rPr lang="en-IE" dirty="0"/>
              <a:t>Parents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D3B85-E5ED-433E-B2E9-EFE2C3829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r>
              <a:rPr lang="en-IE" dirty="0"/>
              <a:t>Huge support to the school over the years</a:t>
            </a:r>
          </a:p>
          <a:p>
            <a:endParaRPr lang="en-IE" dirty="0"/>
          </a:p>
          <a:p>
            <a:r>
              <a:rPr lang="en-IE" dirty="0"/>
              <a:t>Encourage parents to join the committee</a:t>
            </a:r>
          </a:p>
          <a:p>
            <a:endParaRPr lang="en-IE" dirty="0"/>
          </a:p>
          <a:p>
            <a:r>
              <a:rPr lang="en-IE" dirty="0"/>
              <a:t>Voice of parents in the school</a:t>
            </a:r>
          </a:p>
          <a:p>
            <a:endParaRPr lang="en-IE" dirty="0"/>
          </a:p>
          <a:p>
            <a:r>
              <a:rPr lang="en-IE" dirty="0"/>
              <a:t>Parents Association AGM on Monday October 3</a:t>
            </a:r>
            <a:r>
              <a:rPr lang="en-IE" baseline="30000" dirty="0"/>
              <a:t>rd</a:t>
            </a:r>
            <a:r>
              <a:rPr lang="en-IE" dirty="0"/>
              <a:t> at 7.30pm. Talk from Stella O’Malley Psychotherapist on How to Support your Child through the Teenage Years</a:t>
            </a:r>
          </a:p>
          <a:p>
            <a:r>
              <a:rPr lang="en-IE" dirty="0"/>
              <a:t>€50 Parents Association Family Levy</a:t>
            </a:r>
          </a:p>
        </p:txBody>
      </p:sp>
    </p:spTree>
    <p:extLst>
      <p:ext uri="{BB962C8B-B14F-4D97-AF65-F5344CB8AC3E}">
        <p14:creationId xmlns:p14="http://schemas.microsoft.com/office/powerpoint/2010/main" val="5764362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33762" y="332656"/>
            <a:ext cx="8229600" cy="1143000"/>
          </a:xfrm>
        </p:spPr>
        <p:txBody>
          <a:bodyPr/>
          <a:lstStyle/>
          <a:p>
            <a:r>
              <a:rPr lang="en-IE" altLang="en-US" sz="4000" dirty="0"/>
              <a:t>Final Word what can you do to help?</a:t>
            </a:r>
            <a:endParaRPr lang="en-GB" altLang="en-US" sz="40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IE" altLang="en-US" sz="2400" dirty="0"/>
              <a:t>Allow/ Encourage the dream</a:t>
            </a:r>
          </a:p>
          <a:p>
            <a:pPr>
              <a:lnSpc>
                <a:spcPct val="80000"/>
              </a:lnSpc>
            </a:pPr>
            <a:r>
              <a:rPr lang="en-IE" altLang="en-US" sz="2400" dirty="0"/>
              <a:t>Facilitate Schoolwork/Homework/Research/Independence</a:t>
            </a:r>
          </a:p>
          <a:p>
            <a:pPr>
              <a:lnSpc>
                <a:spcPct val="80000"/>
              </a:lnSpc>
            </a:pPr>
            <a:r>
              <a:rPr lang="en-IE" altLang="en-US" sz="2400" dirty="0"/>
              <a:t>Inform yourself</a:t>
            </a:r>
          </a:p>
          <a:p>
            <a:pPr>
              <a:lnSpc>
                <a:spcPct val="80000"/>
              </a:lnSpc>
            </a:pPr>
            <a:r>
              <a:rPr lang="en-IE" altLang="en-US" sz="2400" dirty="0"/>
              <a:t>Support and Encourage </a:t>
            </a:r>
          </a:p>
          <a:p>
            <a:pPr>
              <a:lnSpc>
                <a:spcPct val="80000"/>
              </a:lnSpc>
            </a:pPr>
            <a:r>
              <a:rPr lang="en-IE" altLang="en-US" sz="2400" dirty="0"/>
              <a:t>Praise</a:t>
            </a:r>
          </a:p>
          <a:p>
            <a:pPr>
              <a:lnSpc>
                <a:spcPct val="80000"/>
              </a:lnSpc>
            </a:pPr>
            <a:r>
              <a:rPr lang="en-IE" altLang="en-US" sz="2400" dirty="0"/>
              <a:t>Encourage short study breaks to improve concentration</a:t>
            </a:r>
          </a:p>
          <a:p>
            <a:pPr>
              <a:lnSpc>
                <a:spcPct val="80000"/>
              </a:lnSpc>
            </a:pPr>
            <a:r>
              <a:rPr lang="en-IE" altLang="en-US" sz="2400" dirty="0"/>
              <a:t>Leaving Cert is similar to a marathon very important that the student is at their peak in June 2024.</a:t>
            </a:r>
          </a:p>
          <a:p>
            <a:pPr>
              <a:lnSpc>
                <a:spcPct val="80000"/>
              </a:lnSpc>
            </a:pPr>
            <a:r>
              <a:rPr lang="en-IE" altLang="en-US" sz="2400" dirty="0"/>
              <a:t>Ultimately decisions are student’s own, allow them to take responsibility.</a:t>
            </a:r>
          </a:p>
          <a:p>
            <a:pPr>
              <a:lnSpc>
                <a:spcPct val="80000"/>
              </a:lnSpc>
            </a:pPr>
            <a:r>
              <a:rPr lang="en-IE" altLang="en-US" sz="2400" dirty="0"/>
              <a:t>Help your child set short term goals and build on them.</a:t>
            </a:r>
          </a:p>
          <a:p>
            <a:pPr>
              <a:lnSpc>
                <a:spcPct val="80000"/>
              </a:lnSpc>
            </a:pPr>
            <a:r>
              <a:rPr lang="en-IE" altLang="en-US" sz="2400" dirty="0"/>
              <a:t>Follow progress on </a:t>
            </a:r>
            <a:r>
              <a:rPr lang="en-IE" altLang="en-US" sz="2400" dirty="0" err="1"/>
              <a:t>Eportal</a:t>
            </a:r>
            <a:endParaRPr lang="en-IE" altLang="en-US" sz="2400" dirty="0"/>
          </a:p>
          <a:p>
            <a:pPr>
              <a:lnSpc>
                <a:spcPct val="80000"/>
              </a:lnSpc>
            </a:pPr>
            <a:endParaRPr lang="en-IE" alt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IE" alt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IE" alt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407060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Slides available on school website in next few days.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r>
              <a:rPr lang="en-IE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380140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9314B-58D3-48D9-A232-CF1D7A932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370" y="1036155"/>
            <a:ext cx="8263890" cy="1075811"/>
          </a:xfrm>
        </p:spPr>
        <p:txBody>
          <a:bodyPr anchor="b">
            <a:normAutofit/>
          </a:bodyPr>
          <a:lstStyle/>
          <a:p>
            <a:r>
              <a:rPr lang="en-GB" sz="2250" b="1"/>
              <a:t>The role of the Guidance Counsellor: 	</a:t>
            </a:r>
            <a:br>
              <a:rPr lang="en-GB" sz="2250" b="1"/>
            </a:br>
            <a:r>
              <a:rPr lang="en-GB" sz="2250" b="1"/>
              <a:t>	* Weekly Careers Class</a:t>
            </a:r>
            <a:br>
              <a:rPr lang="en-GB" sz="2250" b="1"/>
            </a:br>
            <a:r>
              <a:rPr lang="en-GB" sz="2250" b="1"/>
              <a:t>	* Individual Guidance Appointment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30F7BDB-0705-4473-A588-F7EEB57C209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29370" y="2410737"/>
          <a:ext cx="5035164" cy="3089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E032279-9CD4-4615-BE85-5BB21E601262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56744" y="2427732"/>
            <a:ext cx="2955798" cy="3072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737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D6742-1A12-4E5A-9D0A-37F6E937D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1225695"/>
            <a:ext cx="4945642" cy="1218908"/>
          </a:xfrm>
        </p:spPr>
        <p:txBody>
          <a:bodyPr vert="horz" lIns="68580" tIns="34290" rIns="68580" bIns="34290" rtlCol="0" anchor="ctr"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Progression Routes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2EE9EDEF-7365-4118-BC43-C1CB4DA1B728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021990" y="1545544"/>
          <a:ext cx="2568554" cy="3639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321E5CC-7539-4B14-A945-F5869B846468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14" y="2708921"/>
            <a:ext cx="4714563" cy="27810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30FE99-67A6-A7D6-B387-408A14EAD3D5}"/>
              </a:ext>
            </a:extLst>
          </p:cNvPr>
          <p:cNvSpPr txBox="1"/>
          <p:nvPr/>
        </p:nvSpPr>
        <p:spPr>
          <a:xfrm>
            <a:off x="827584" y="980728"/>
            <a:ext cx="4128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National Qualifications Framework</a:t>
            </a:r>
          </a:p>
        </p:txBody>
      </p:sp>
    </p:spTree>
    <p:extLst>
      <p:ext uri="{BB962C8B-B14F-4D97-AF65-F5344CB8AC3E}">
        <p14:creationId xmlns:p14="http://schemas.microsoft.com/office/powerpoint/2010/main" val="300678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D34397-9CC2-420F-807D-00F0C7137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513" y="935832"/>
            <a:ext cx="8407337" cy="994172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Progression Routes (Practical/ Hands on Options)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F03C6FF-2DD1-4BDB-AC4E-37A9B92FE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661" y="2559249"/>
            <a:ext cx="3868340" cy="617934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Apprenticeship</a:t>
            </a:r>
            <a:r>
              <a:rPr lang="en-GB" dirty="0">
                <a:hlinkClick r:id="rId2"/>
              </a:rPr>
              <a:t> www.apprenticeship.ie</a:t>
            </a:r>
            <a:r>
              <a:rPr lang="en-GB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5D24099-40B0-4424-ACB9-3D06DFA22D9A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5256609" y="1941315"/>
            <a:ext cx="3887391" cy="617934"/>
          </a:xfrm>
        </p:spPr>
        <p:txBody>
          <a:bodyPr>
            <a:normAutofit fontScale="92500" lnSpcReduction="20000"/>
          </a:bodyPr>
          <a:lstStyle/>
          <a:p>
            <a:endParaRPr lang="en-GB" dirty="0"/>
          </a:p>
          <a:p>
            <a:r>
              <a:rPr lang="en-GB" dirty="0"/>
              <a:t>PLC </a:t>
            </a:r>
            <a:r>
              <a:rPr lang="en-GB" dirty="0">
                <a:hlinkClick r:id="rId3"/>
              </a:rPr>
              <a:t>www.fetchcourses.ie</a:t>
            </a:r>
            <a:endParaRPr lang="en-GB" dirty="0"/>
          </a:p>
          <a:p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5A1292-8B3B-4EC9-85BB-D1FED50BD5F3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899592" y="3468931"/>
            <a:ext cx="3868340" cy="2763441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Applicant must be employed by an approved employer (SOLAS) –apprenticeship job vacancies.</a:t>
            </a:r>
          </a:p>
          <a:p>
            <a:r>
              <a:rPr lang="en-GB" dirty="0"/>
              <a:t>At least 16 years</a:t>
            </a:r>
          </a:p>
          <a:p>
            <a:r>
              <a:rPr lang="en-GB" dirty="0"/>
              <a:t>Entry requirements/ educational qualifications depend on the programme (apprenticeship directory)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016DF28-3E86-43B9-AF94-852E6445E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56609" y="2773973"/>
            <a:ext cx="3887391" cy="2763441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Post Leaving cert course (1-2 years full time) held in community education centre/ schools/ colleges</a:t>
            </a:r>
          </a:p>
          <a:p>
            <a:r>
              <a:rPr lang="en-GB" dirty="0"/>
              <a:t>Work Experience</a:t>
            </a:r>
          </a:p>
          <a:p>
            <a:r>
              <a:rPr lang="en-GB" dirty="0"/>
              <a:t>Nationally recognised</a:t>
            </a:r>
          </a:p>
          <a:p>
            <a:r>
              <a:rPr lang="en-GB" dirty="0"/>
              <a:t>Opportunity to try out a course</a:t>
            </a:r>
          </a:p>
          <a:p>
            <a:r>
              <a:rPr lang="en-GB" dirty="0"/>
              <a:t>Step towards L.7/L.8 through CAO</a:t>
            </a:r>
          </a:p>
          <a:p>
            <a:r>
              <a:rPr lang="en-GB" dirty="0"/>
              <a:t>Apply directly to the college </a:t>
            </a:r>
          </a:p>
          <a:p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397B84F-50DB-4BFB-9E63-4B7190470EB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1" y="1777420"/>
            <a:ext cx="1035630" cy="8499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ADC6CF3-21F1-4EA5-A604-B448B760378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6219" y="1266848"/>
            <a:ext cx="1428750" cy="77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146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Apprenticeships &amp; </a:t>
            </a:r>
            <a:r>
              <a:rPr lang="en-US" b="1" dirty="0" err="1"/>
              <a:t>Tipperary</a:t>
            </a:r>
            <a:r>
              <a:rPr lang="en-US" b="1" dirty="0"/>
              <a:t> ETB</a:t>
            </a:r>
            <a:endParaRPr lang="en-IE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81303" y="2125266"/>
            <a:ext cx="5305097" cy="3792715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IE" dirty="0"/>
              <a:t>Tipperary ETB is one of 16 ETB’s that support employers and apprentices throughout apprenticeship training. </a:t>
            </a:r>
          </a:p>
          <a:p>
            <a:pPr fontAlgn="base"/>
            <a:r>
              <a:rPr lang="en-IE" dirty="0"/>
              <a:t>50+ apprenticeship options supported by 300+ employers across the Tipperary region. </a:t>
            </a:r>
          </a:p>
          <a:p>
            <a:pPr fontAlgn="base"/>
            <a:r>
              <a:rPr lang="en-IE" dirty="0"/>
              <a:t>Range from Electrical, Engineering, Motor, Construction, Finance, Hospitality, ICT, and Logistics.</a:t>
            </a:r>
          </a:p>
          <a:p>
            <a:pPr fontAlgn="base"/>
            <a:r>
              <a:rPr lang="en-IE" dirty="0"/>
              <a:t>Tipperary ETB Training Centre is located in </a:t>
            </a:r>
            <a:r>
              <a:rPr lang="en-IE" dirty="0" err="1"/>
              <a:t>Archerstown</a:t>
            </a:r>
            <a:r>
              <a:rPr lang="en-IE" dirty="0"/>
              <a:t> Business Park, Thurles (Phase - “off-the-job” training) </a:t>
            </a:r>
          </a:p>
          <a:p>
            <a:endParaRPr lang="en-IE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992" y="2725464"/>
            <a:ext cx="2396359" cy="19391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574" y="90473"/>
            <a:ext cx="214312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155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F25EB-4C4E-46CF-9D33-C3BCE4621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1131094"/>
            <a:ext cx="7886700" cy="553846"/>
          </a:xfrm>
        </p:spPr>
        <p:txBody>
          <a:bodyPr>
            <a:noAutofit/>
          </a:bodyPr>
          <a:lstStyle/>
          <a:p>
            <a:pPr algn="ctr"/>
            <a:r>
              <a:rPr lang="en-GB" sz="2400" b="1" dirty="0"/>
              <a:t>CAO </a:t>
            </a:r>
            <a:br>
              <a:rPr lang="en-GB" sz="2400" b="1" dirty="0"/>
            </a:br>
            <a:r>
              <a:rPr lang="en-GB" sz="2400" b="1" dirty="0"/>
              <a:t>(National database for students’ college applications) </a:t>
            </a:r>
            <a:br>
              <a:rPr lang="en-GB" sz="2400" b="1" dirty="0"/>
            </a:br>
            <a:r>
              <a:rPr lang="en-GB" sz="2400" b="1" dirty="0"/>
              <a:t>– Feb. of 6</a:t>
            </a:r>
            <a:r>
              <a:rPr lang="en-GB" sz="2400" b="1" baseline="30000" dirty="0"/>
              <a:t>th</a:t>
            </a:r>
            <a:r>
              <a:rPr lang="en-GB" sz="2400" b="1" dirty="0"/>
              <a:t> year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8E9075-EF58-41EE-981F-8AF36E9F8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508" y="2264284"/>
            <a:ext cx="3887391" cy="391558"/>
          </a:xfrm>
        </p:spPr>
        <p:txBody>
          <a:bodyPr/>
          <a:lstStyle/>
          <a:p>
            <a:r>
              <a:rPr lang="en-GB" dirty="0"/>
              <a:t>3 Criteria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414F4D3-AC98-4EFD-9432-38BDEAC5A4AD}"/>
              </a:ext>
            </a:extLst>
          </p:cNvPr>
          <p:cNvPicPr>
            <a:picLocks noGrp="1" noChangeAspect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5" y="2873171"/>
            <a:ext cx="3868340" cy="2532431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845394-B08F-4757-933D-084E137F29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87751" y="2279055"/>
            <a:ext cx="4693187" cy="35447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7150" y="5448704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b="1" dirty="0"/>
              <a:t>NB Research is crucial (rash decisions re subjects/ levels can be costly)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943177740"/>
              </p:ext>
            </p:extLst>
          </p:nvPr>
        </p:nvGraphicFramePr>
        <p:xfrm>
          <a:off x="4573191" y="3048618"/>
          <a:ext cx="4114800" cy="2400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97643" y="2264284"/>
            <a:ext cx="360537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u="sng" dirty="0"/>
              <a:t>3 x Criteria to meet</a:t>
            </a:r>
            <a:endParaRPr lang="en-IE" sz="1350" b="1" u="sng" dirty="0"/>
          </a:p>
        </p:txBody>
      </p:sp>
    </p:spTree>
    <p:extLst>
      <p:ext uri="{BB962C8B-B14F-4D97-AF65-F5344CB8AC3E}">
        <p14:creationId xmlns:p14="http://schemas.microsoft.com/office/powerpoint/2010/main" val="3198878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D941B2-BEA5-4D5B-AB16-DB0C8F88F3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9461308"/>
              </p:ext>
            </p:extLst>
          </p:nvPr>
        </p:nvGraphicFramePr>
        <p:xfrm>
          <a:off x="220135" y="1463639"/>
          <a:ext cx="8486617" cy="4592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1873">
                  <a:extLst>
                    <a:ext uri="{9D8B030D-6E8A-4147-A177-3AD203B41FA5}">
                      <a16:colId xmlns:a16="http://schemas.microsoft.com/office/drawing/2014/main" val="1934430746"/>
                    </a:ext>
                  </a:extLst>
                </a:gridCol>
                <a:gridCol w="2623889">
                  <a:extLst>
                    <a:ext uri="{9D8B030D-6E8A-4147-A177-3AD203B41FA5}">
                      <a16:colId xmlns:a16="http://schemas.microsoft.com/office/drawing/2014/main" val="1390564216"/>
                    </a:ext>
                  </a:extLst>
                </a:gridCol>
                <a:gridCol w="1778755">
                  <a:extLst>
                    <a:ext uri="{9D8B030D-6E8A-4147-A177-3AD203B41FA5}">
                      <a16:colId xmlns:a16="http://schemas.microsoft.com/office/drawing/2014/main" val="512041799"/>
                    </a:ext>
                  </a:extLst>
                </a:gridCol>
                <a:gridCol w="2532100">
                  <a:extLst>
                    <a:ext uri="{9D8B030D-6E8A-4147-A177-3AD203B41FA5}">
                      <a16:colId xmlns:a16="http://schemas.microsoft.com/office/drawing/2014/main" val="2954436014"/>
                    </a:ext>
                  </a:extLst>
                </a:gridCol>
              </a:tblGrid>
              <a:tr h="267797">
                <a:tc>
                  <a:txBody>
                    <a:bodyPr/>
                    <a:lstStyle/>
                    <a:p>
                      <a:r>
                        <a:rPr lang="en-US" sz="1200" dirty="0"/>
                        <a:t>Location</a:t>
                      </a:r>
                      <a:endParaRPr lang="en-IE" sz="1200" dirty="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Ireland</a:t>
                      </a:r>
                      <a:endParaRPr lang="en-IE" sz="120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UK</a:t>
                      </a:r>
                      <a:endParaRPr lang="en-IE" sz="120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Europe</a:t>
                      </a:r>
                      <a:endParaRPr lang="en-IE" sz="1200"/>
                    </a:p>
                  </a:txBody>
                  <a:tcPr marL="60837" marR="60837" marT="30419" marB="30419"/>
                </a:tc>
                <a:extLst>
                  <a:ext uri="{0D108BD9-81ED-4DB2-BD59-A6C34878D82A}">
                    <a16:rowId xmlns:a16="http://schemas.microsoft.com/office/drawing/2014/main" val="1129237898"/>
                  </a:ext>
                </a:extLst>
              </a:tr>
              <a:tr h="632975">
                <a:tc>
                  <a:txBody>
                    <a:bodyPr/>
                    <a:lstStyle/>
                    <a:p>
                      <a:r>
                        <a:rPr lang="en-US" sz="1200"/>
                        <a:t>System of Application</a:t>
                      </a:r>
                      <a:endParaRPr lang="en-IE" sz="120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CAO</a:t>
                      </a:r>
                    </a:p>
                    <a:p>
                      <a:r>
                        <a:rPr lang="en-US" sz="1200">
                          <a:hlinkClick r:id="rId2"/>
                        </a:rPr>
                        <a:t>www.cao.ie</a:t>
                      </a:r>
                      <a:r>
                        <a:rPr lang="en-US" sz="1200"/>
                        <a:t> </a:t>
                      </a:r>
                      <a:endParaRPr lang="en-IE" sz="120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UCAS</a:t>
                      </a:r>
                    </a:p>
                    <a:p>
                      <a:r>
                        <a:rPr lang="en-US" sz="1200">
                          <a:hlinkClick r:id="rId3"/>
                        </a:rPr>
                        <a:t>www.ucas.com</a:t>
                      </a:r>
                      <a:r>
                        <a:rPr lang="en-US" sz="1200"/>
                        <a:t> </a:t>
                      </a:r>
                      <a:endParaRPr lang="en-IE" sz="120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Eunicas</a:t>
                      </a:r>
                      <a:endParaRPr lang="en-US" sz="1200" dirty="0"/>
                    </a:p>
                    <a:p>
                      <a:r>
                        <a:rPr lang="en-US" sz="1200" dirty="0">
                          <a:hlinkClick r:id="rId4"/>
                        </a:rPr>
                        <a:t>www.eunicas.ie</a:t>
                      </a:r>
                      <a:r>
                        <a:rPr lang="en-US" sz="1200" dirty="0"/>
                        <a:t> </a:t>
                      </a:r>
                      <a:endParaRPr lang="en-IE" sz="1200" dirty="0"/>
                    </a:p>
                  </a:txBody>
                  <a:tcPr marL="60837" marR="60837" marT="30419" marB="30419"/>
                </a:tc>
                <a:extLst>
                  <a:ext uri="{0D108BD9-81ED-4DB2-BD59-A6C34878D82A}">
                    <a16:rowId xmlns:a16="http://schemas.microsoft.com/office/drawing/2014/main" val="2681665240"/>
                  </a:ext>
                </a:extLst>
              </a:tr>
              <a:tr h="450387">
                <a:tc>
                  <a:txBody>
                    <a:bodyPr/>
                    <a:lstStyle/>
                    <a:p>
                      <a:r>
                        <a:rPr lang="en-US" sz="1200"/>
                        <a:t>Number of colleges</a:t>
                      </a:r>
                      <a:endParaRPr lang="en-IE" sz="120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44</a:t>
                      </a:r>
                      <a:endParaRPr lang="en-IE" sz="120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&gt;300</a:t>
                      </a:r>
                      <a:endParaRPr lang="en-IE" sz="1200" dirty="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&gt;160</a:t>
                      </a:r>
                      <a:endParaRPr lang="en-IE" sz="1200"/>
                    </a:p>
                  </a:txBody>
                  <a:tcPr marL="60837" marR="60837" marT="30419" marB="30419"/>
                </a:tc>
                <a:extLst>
                  <a:ext uri="{0D108BD9-81ED-4DB2-BD59-A6C34878D82A}">
                    <a16:rowId xmlns:a16="http://schemas.microsoft.com/office/drawing/2014/main" val="1400093306"/>
                  </a:ext>
                </a:extLst>
              </a:tr>
              <a:tr h="450387">
                <a:tc>
                  <a:txBody>
                    <a:bodyPr/>
                    <a:lstStyle/>
                    <a:p>
                      <a:r>
                        <a:rPr lang="en-US" sz="1200"/>
                        <a:t>Number of courses</a:t>
                      </a:r>
                      <a:endParaRPr lang="en-IE" sz="120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1793</a:t>
                      </a:r>
                      <a:endParaRPr lang="en-IE" sz="120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&gt;18,000</a:t>
                      </a:r>
                      <a:endParaRPr lang="en-IE" sz="120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&gt;4,200</a:t>
                      </a:r>
                      <a:endParaRPr lang="en-IE" sz="1200"/>
                    </a:p>
                  </a:txBody>
                  <a:tcPr marL="60837" marR="60837" marT="30419" marB="30419"/>
                </a:tc>
                <a:extLst>
                  <a:ext uri="{0D108BD9-81ED-4DB2-BD59-A6C34878D82A}">
                    <a16:rowId xmlns:a16="http://schemas.microsoft.com/office/drawing/2014/main" val="3918786739"/>
                  </a:ext>
                </a:extLst>
              </a:tr>
              <a:tr h="838077">
                <a:tc>
                  <a:txBody>
                    <a:bodyPr/>
                    <a:lstStyle/>
                    <a:p>
                      <a:r>
                        <a:rPr lang="en-US" sz="1200"/>
                        <a:t>Deadline Dates</a:t>
                      </a:r>
                      <a:endParaRPr lang="en-IE" sz="120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*early application: 5pm 20</a:t>
                      </a:r>
                      <a:r>
                        <a:rPr lang="en-US" sz="1200" baseline="30000" dirty="0"/>
                        <a:t>th</a:t>
                      </a:r>
                      <a:r>
                        <a:rPr lang="en-US" sz="1200" dirty="0"/>
                        <a:t> Jan. = </a:t>
                      </a:r>
                      <a:r>
                        <a:rPr lang="en-I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€30 </a:t>
                      </a:r>
                      <a:r>
                        <a:rPr lang="en-US" sz="1200" dirty="0"/>
                        <a:t>Normal</a:t>
                      </a:r>
                      <a:r>
                        <a:rPr lang="en-US" sz="1200" baseline="0" dirty="0"/>
                        <a:t> applicate date: 5pm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baseline="0" dirty="0"/>
                        <a:t> Feb. = </a:t>
                      </a:r>
                      <a:r>
                        <a:rPr lang="en-I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€45</a:t>
                      </a:r>
                    </a:p>
                    <a:p>
                      <a:endParaRPr lang="en-US" sz="1200" dirty="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  <a:r>
                        <a:rPr lang="en-US" sz="1200" baseline="30000" dirty="0"/>
                        <a:t>th</a:t>
                      </a:r>
                      <a:r>
                        <a:rPr lang="en-US" sz="1200" dirty="0"/>
                        <a:t> Oct. (restricted</a:t>
                      </a:r>
                      <a:r>
                        <a:rPr lang="en-US" sz="1200" baseline="0" dirty="0"/>
                        <a:t> Courses)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15</a:t>
                      </a:r>
                      <a:r>
                        <a:rPr lang="en-US" sz="1200" baseline="30000" dirty="0"/>
                        <a:t>th</a:t>
                      </a:r>
                      <a:r>
                        <a:rPr lang="en-US" sz="1200" dirty="0"/>
                        <a:t> Jan (all other courses)</a:t>
                      </a:r>
                      <a:endParaRPr lang="en-IE" sz="1200" dirty="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  <a:r>
                        <a:rPr lang="en-US" sz="1200" baseline="30000" dirty="0"/>
                        <a:t>th</a:t>
                      </a:r>
                      <a:r>
                        <a:rPr lang="en-US" sz="1200" dirty="0"/>
                        <a:t> Jan (conditional/limited offers) Jan. + all other offer up to Aug.</a:t>
                      </a:r>
                      <a:endParaRPr lang="en-IE" sz="1200" dirty="0"/>
                    </a:p>
                  </a:txBody>
                  <a:tcPr marL="60837" marR="60837" marT="30419" marB="30419"/>
                </a:tc>
                <a:extLst>
                  <a:ext uri="{0D108BD9-81ED-4DB2-BD59-A6C34878D82A}">
                    <a16:rowId xmlns:a16="http://schemas.microsoft.com/office/drawing/2014/main" val="3622632816"/>
                  </a:ext>
                </a:extLst>
              </a:tr>
              <a:tr h="718469">
                <a:tc>
                  <a:txBody>
                    <a:bodyPr/>
                    <a:lstStyle/>
                    <a:p>
                      <a:r>
                        <a:rPr lang="en-US" sz="1200" dirty="0"/>
                        <a:t>Entry Requirements</a:t>
                      </a:r>
                      <a:endParaRPr lang="en-IE" sz="1200" dirty="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Points, 5/6 subjects</a:t>
                      </a:r>
                    </a:p>
                    <a:p>
                      <a:r>
                        <a:rPr lang="en-US" sz="1200"/>
                        <a:t>General + specific subject Requirements + </a:t>
                      </a:r>
                      <a:endParaRPr lang="en-IE" sz="120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Specific Grades, tariff points, interview</a:t>
                      </a:r>
                      <a:endParaRPr lang="en-IE" sz="120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2H4 + 4O6 for majority </a:t>
                      </a:r>
                    </a:p>
                    <a:p>
                      <a:r>
                        <a:rPr lang="en-US" sz="1200" dirty="0"/>
                        <a:t>Specific requirements</a:t>
                      </a:r>
                      <a:endParaRPr lang="en-IE" sz="1200" dirty="0"/>
                    </a:p>
                  </a:txBody>
                  <a:tcPr marL="60837" marR="60837" marT="30419" marB="30419"/>
                </a:tc>
                <a:extLst>
                  <a:ext uri="{0D108BD9-81ED-4DB2-BD59-A6C34878D82A}">
                    <a16:rowId xmlns:a16="http://schemas.microsoft.com/office/drawing/2014/main" val="204252469"/>
                  </a:ext>
                </a:extLst>
              </a:tr>
              <a:tr h="1195010">
                <a:tc>
                  <a:txBody>
                    <a:bodyPr/>
                    <a:lstStyle/>
                    <a:p>
                      <a:r>
                        <a:rPr lang="en-US" sz="1200" dirty="0"/>
                        <a:t>Fees</a:t>
                      </a:r>
                      <a:endParaRPr lang="en-IE" sz="1200" dirty="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amount of the contribution varies from one institution to another. The maximum rate of the student contribution for the academic year 2022-2023 is €3,000.</a:t>
                      </a:r>
                    </a:p>
                    <a:p>
                      <a:br>
                        <a:rPr lang="en-US" sz="900" dirty="0"/>
                      </a:br>
                      <a:endParaRPr lang="en-IE" sz="900" dirty="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UK (</a:t>
                      </a:r>
                      <a:r>
                        <a:rPr lang="en-US" sz="1200" dirty="0" err="1"/>
                        <a:t>Eng</a:t>
                      </a:r>
                      <a:r>
                        <a:rPr lang="en-US" sz="1200" dirty="0"/>
                        <a:t>,</a:t>
                      </a:r>
                      <a:r>
                        <a:rPr lang="en-US" sz="1200" baseline="0" dirty="0"/>
                        <a:t> Scot, Wales) </a:t>
                      </a:r>
                      <a:r>
                        <a:rPr lang="en-US" sz="1200" dirty="0"/>
                        <a:t>Ranges from location/ university/ college </a:t>
                      </a:r>
                      <a:r>
                        <a:rPr lang="en-IE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€9,000+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 </a:t>
                      </a:r>
                      <a:r>
                        <a:rPr lang="en-IE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€4,500+</a:t>
                      </a:r>
                      <a:endParaRPr lang="en-IE" sz="1200" dirty="0"/>
                    </a:p>
                  </a:txBody>
                  <a:tcPr marL="60837" marR="60837" marT="30419" marB="304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Fees vary significantly, depending on country/ university &amp; degree programme (no fees-state-sector universities Denmark, Sweden or Finland BUT cost of living ≥800). Germany &amp; Austria - no Tuition fees but 'semester fees', - €500-600 per year.(Medical Schools in Italy are low (650 – 4000 pa,- linked to family income), fees for Health Sciences in most other countries are high( €9,000 +) </a:t>
                      </a:r>
                    </a:p>
                    <a:p>
                      <a:endParaRPr lang="en-IE" sz="1200" dirty="0"/>
                    </a:p>
                  </a:txBody>
                  <a:tcPr marL="60837" marR="60837" marT="30419" marB="30419"/>
                </a:tc>
                <a:extLst>
                  <a:ext uri="{0D108BD9-81ED-4DB2-BD59-A6C34878D82A}">
                    <a16:rowId xmlns:a16="http://schemas.microsoft.com/office/drawing/2014/main" val="1077651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900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1E3915DA5E2749B687BE8E8268F576" ma:contentTypeVersion="35" ma:contentTypeDescription="Create a new document." ma:contentTypeScope="" ma:versionID="cd7db1d2c319ec386f7e2fd4fdeae842">
  <xsd:schema xmlns:xsd="http://www.w3.org/2001/XMLSchema" xmlns:xs="http://www.w3.org/2001/XMLSchema" xmlns:p="http://schemas.microsoft.com/office/2006/metadata/properties" xmlns:ns3="ee84122f-13d0-48d7-97dd-569fcd04e34b" xmlns:ns4="a471dfe3-17ba-43e0-8fb9-571d7139a4ff" targetNamespace="http://schemas.microsoft.com/office/2006/metadata/properties" ma:root="true" ma:fieldsID="6ded488f9732cc304d4f4fbb129e152d" ns3:_="" ns4:_="">
    <xsd:import namespace="ee84122f-13d0-48d7-97dd-569fcd04e34b"/>
    <xsd:import namespace="a471dfe3-17ba-43e0-8fb9-571d7139a4f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NotebookType" minOccurs="0"/>
                <xsd:element ref="ns4:FolderType" minOccurs="0"/>
                <xsd:element ref="ns4:Owner" minOccurs="0"/>
                <xsd:element ref="ns4:Teachers" minOccurs="0"/>
                <xsd:element ref="ns4:Students" minOccurs="0"/>
                <xsd:element ref="ns4:DefaultSectionNames" minOccurs="0"/>
                <xsd:element ref="ns4:AppVersion" minOccurs="0"/>
                <xsd:element ref="ns3:SharedWithDetails" minOccurs="0"/>
                <xsd:element ref="ns3:SharingHintHash" minOccurs="0"/>
                <xsd:element ref="ns4:Student_Groups" minOccurs="0"/>
                <xsd:element ref="ns4:CultureName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Template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TeamsChannelId" minOccurs="0"/>
                <xsd:element ref="ns4:IsNotebookLocked" minOccurs="0"/>
                <xsd:element ref="ns4:MediaServiceOCR" minOccurs="0"/>
                <xsd:element ref="ns4:Math_Settings" minOccurs="0"/>
                <xsd:element ref="ns4:Distribution_Groups" minOccurs="0"/>
                <xsd:element ref="ns4:LMS_Mappings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Teams_Channel_Section_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4122f-13d0-48d7-97dd-569fcd04e34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71dfe3-17ba-43e0-8fb9-571d7139a4ff" elementFormDefault="qualified">
    <xsd:import namespace="http://schemas.microsoft.com/office/2006/documentManagement/types"/>
    <xsd:import namespace="http://schemas.microsoft.com/office/infopath/2007/PartnerControls"/>
    <xsd:element name="NotebookType" ma:index="9" nillable="true" ma:displayName="Notebook Type" ma:internalName="NotebookType">
      <xsd:simpleType>
        <xsd:restriction base="dms:Text"/>
      </xsd:simpleType>
    </xsd:element>
    <xsd:element name="FolderType" ma:index="10" nillable="true" ma:displayName="Folder Type" ma:internalName="FolderType">
      <xsd:simpleType>
        <xsd:restriction base="dms:Text"/>
      </xsd:simpleType>
    </xsd:element>
    <xsd:element name="Owner" ma:index="1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eachers" ma:index="12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3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Location" ma:index="30" nillable="true" ma:displayName="MediaServiceLocation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ath_Settings" ma:index="34" nillable="true" ma:displayName="Math Settings" ma:internalName="Math_Settings">
      <xsd:simpleType>
        <xsd:restriction base="dms:Text"/>
      </xsd:simpleType>
    </xsd:element>
    <xsd:element name="Distribution_Groups" ma:index="35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6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0" nillable="true" ma:displayName="MediaServiceEventHashCode" ma:hidden="true" ma:internalName="MediaServiceEventHashCode" ma:readOnly="true">
      <xsd:simpleType>
        <xsd:restriction base="dms:Text"/>
      </xsd:simpleType>
    </xsd:element>
    <xsd:element name="Teams_Channel_Section_Location" ma:index="41" nillable="true" ma:displayName="Teams Channel Section Location" ma:internalName="Teams_Channel_Section_Location">
      <xsd:simpleType>
        <xsd:restriction base="dms:Text"/>
      </xsd:simpleType>
    </xsd:element>
    <xsd:element name="MediaLengthInSeconds" ma:index="42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a471dfe3-17ba-43e0-8fb9-571d7139a4ff" xsi:nil="true"/>
    <Templates xmlns="a471dfe3-17ba-43e0-8fb9-571d7139a4ff" xsi:nil="true"/>
    <Math_Settings xmlns="a471dfe3-17ba-43e0-8fb9-571d7139a4ff" xsi:nil="true"/>
    <Invited_Students xmlns="a471dfe3-17ba-43e0-8fb9-571d7139a4ff" xsi:nil="true"/>
    <FolderType xmlns="a471dfe3-17ba-43e0-8fb9-571d7139a4ff" xsi:nil="true"/>
    <Teachers xmlns="a471dfe3-17ba-43e0-8fb9-571d7139a4ff">
      <UserInfo>
        <DisplayName/>
        <AccountId xsi:nil="true"/>
        <AccountType/>
      </UserInfo>
    </Teachers>
    <Students xmlns="a471dfe3-17ba-43e0-8fb9-571d7139a4ff">
      <UserInfo>
        <DisplayName/>
        <AccountId xsi:nil="true"/>
        <AccountType/>
      </UserInfo>
    </Students>
    <Student_Groups xmlns="a471dfe3-17ba-43e0-8fb9-571d7139a4ff">
      <UserInfo>
        <DisplayName/>
        <AccountId xsi:nil="true"/>
        <AccountType/>
      </UserInfo>
    </Student_Groups>
    <LMS_Mappings xmlns="a471dfe3-17ba-43e0-8fb9-571d7139a4ff" xsi:nil="true"/>
    <Owner xmlns="a471dfe3-17ba-43e0-8fb9-571d7139a4ff">
      <UserInfo>
        <DisplayName/>
        <AccountId xsi:nil="true"/>
        <AccountType/>
      </UserInfo>
    </Owner>
    <CultureName xmlns="a471dfe3-17ba-43e0-8fb9-571d7139a4ff" xsi:nil="true"/>
    <DefaultSectionNames xmlns="a471dfe3-17ba-43e0-8fb9-571d7139a4ff" xsi:nil="true"/>
    <Is_Collaboration_Space_Locked xmlns="a471dfe3-17ba-43e0-8fb9-571d7139a4ff" xsi:nil="true"/>
    <IsNotebookLocked xmlns="a471dfe3-17ba-43e0-8fb9-571d7139a4ff" xsi:nil="true"/>
    <NotebookType xmlns="a471dfe3-17ba-43e0-8fb9-571d7139a4ff" xsi:nil="true"/>
    <Distribution_Groups xmlns="a471dfe3-17ba-43e0-8fb9-571d7139a4ff" xsi:nil="true"/>
    <Has_Teacher_Only_SectionGroup xmlns="a471dfe3-17ba-43e0-8fb9-571d7139a4ff" xsi:nil="true"/>
    <AppVersion xmlns="a471dfe3-17ba-43e0-8fb9-571d7139a4ff" xsi:nil="true"/>
    <Invited_Teachers xmlns="a471dfe3-17ba-43e0-8fb9-571d7139a4ff" xsi:nil="true"/>
    <TeamsChannelId xmlns="a471dfe3-17ba-43e0-8fb9-571d7139a4ff" xsi:nil="true"/>
    <Teams_Channel_Section_Location xmlns="a471dfe3-17ba-43e0-8fb9-571d7139a4f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054FA2-C78D-4F4C-B751-2F0D9BB77F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84122f-13d0-48d7-97dd-569fcd04e34b"/>
    <ds:schemaRef ds:uri="a471dfe3-17ba-43e0-8fb9-571d7139a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7EBBE3-825E-4B46-8DE0-D98FE9C547C3}">
  <ds:schemaRefs>
    <ds:schemaRef ds:uri="ee84122f-13d0-48d7-97dd-569fcd04e34b"/>
    <ds:schemaRef ds:uri="http://purl.org/dc/elements/1.1/"/>
    <ds:schemaRef ds:uri="http://schemas.microsoft.com/office/2006/metadata/properties"/>
    <ds:schemaRef ds:uri="a471dfe3-17ba-43e0-8fb9-571d7139a4f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7423B45-8C4D-4E83-A86A-D8BE7C80D1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21566</TotalTime>
  <Words>2130</Words>
  <Application>Microsoft Office PowerPoint</Application>
  <PresentationFormat>On-screen Show (4:3)</PresentationFormat>
  <Paragraphs>327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Constantia</vt:lpstr>
      <vt:lpstr>Wingdings</vt:lpstr>
      <vt:lpstr>Wingdings 2</vt:lpstr>
      <vt:lpstr>Flow</vt:lpstr>
      <vt:lpstr>Parents Evening  Helping your child achieve their best</vt:lpstr>
      <vt:lpstr>13th September 2022</vt:lpstr>
      <vt:lpstr>The Guidance Department</vt:lpstr>
      <vt:lpstr>The role of the Guidance Counsellor:    * Weekly Careers Class  * Individual Guidance Appointment</vt:lpstr>
      <vt:lpstr>Progression Routes</vt:lpstr>
      <vt:lpstr>Progression Routes (Practical/ Hands on Options)</vt:lpstr>
      <vt:lpstr>Apprenticeships &amp; Tipperary ETB</vt:lpstr>
      <vt:lpstr>CAO  (National database for students’ college applications)  – Feb. of 6th year</vt:lpstr>
      <vt:lpstr>PowerPoint Presentation</vt:lpstr>
      <vt:lpstr>PowerPoint Presentation</vt:lpstr>
      <vt:lpstr>Marianne Bergin– Year Head</vt:lpstr>
      <vt:lpstr>Managing time well</vt:lpstr>
      <vt:lpstr>Homework and Study</vt:lpstr>
      <vt:lpstr>Wellbeing</vt:lpstr>
      <vt:lpstr>PowerPoint Presentation</vt:lpstr>
      <vt:lpstr>Setting subject targets </vt:lpstr>
      <vt:lpstr> Attendance</vt:lpstr>
      <vt:lpstr>Signing Out</vt:lpstr>
      <vt:lpstr>School Uniform New PE uniform The PE Uniform is available to order online at the following website: www.xgear.ie/collections/borrisokanecommunity-college</vt:lpstr>
      <vt:lpstr>Uniform</vt:lpstr>
      <vt:lpstr>Uniform</vt:lpstr>
      <vt:lpstr>Anything we should know?</vt:lpstr>
      <vt:lpstr>PowerPoint Presentation</vt:lpstr>
      <vt:lpstr>Eportal</vt:lpstr>
      <vt:lpstr>Assessments</vt:lpstr>
      <vt:lpstr>Assessments</vt:lpstr>
      <vt:lpstr>PowerPoint Presentation</vt:lpstr>
      <vt:lpstr>EPortal</vt:lpstr>
      <vt:lpstr>EPortal – Reports</vt:lpstr>
      <vt:lpstr>Data Protection</vt:lpstr>
      <vt:lpstr>School App</vt:lpstr>
      <vt:lpstr>Add a Student</vt:lpstr>
      <vt:lpstr>PowerPoint Presentation</vt:lpstr>
      <vt:lpstr>PowerPoint Presentation</vt:lpstr>
      <vt:lpstr>Parent Teacher Meetings</vt:lpstr>
      <vt:lpstr>Parents Committee</vt:lpstr>
      <vt:lpstr>Final Word what can you do to help?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 to Parents</dc:title>
  <dc:creator>Matthew</dc:creator>
  <cp:lastModifiedBy>Matthew Carr</cp:lastModifiedBy>
  <cp:revision>248</cp:revision>
  <cp:lastPrinted>2014-09-09T17:33:16Z</cp:lastPrinted>
  <dcterms:created xsi:type="dcterms:W3CDTF">2012-09-04T21:57:48Z</dcterms:created>
  <dcterms:modified xsi:type="dcterms:W3CDTF">2022-09-16T21:58:04Z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0x010100D31E3915DA5E2749B687BE8E8268F576</vt:lpwstr>
  </property>
</Properties>
</file>