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sldIdLst>
    <p:sldId id="453" r:id="rId7"/>
    <p:sldId id="454" r:id="rId8"/>
    <p:sldId id="295" r:id="rId9"/>
    <p:sldId id="311" r:id="rId10"/>
    <p:sldId id="323" r:id="rId11"/>
    <p:sldId id="324" r:id="rId12"/>
    <p:sldId id="330" r:id="rId13"/>
    <p:sldId id="256" r:id="rId14"/>
    <p:sldId id="259" r:id="rId15"/>
    <p:sldId id="257" r:id="rId16"/>
    <p:sldId id="263" r:id="rId17"/>
    <p:sldId id="264" r:id="rId18"/>
    <p:sldId id="267" r:id="rId19"/>
    <p:sldId id="261" r:id="rId20"/>
    <p:sldId id="265" r:id="rId21"/>
    <p:sldId id="258" r:id="rId22"/>
    <p:sldId id="260" r:id="rId23"/>
    <p:sldId id="262" r:id="rId24"/>
    <p:sldId id="266" r:id="rId25"/>
    <p:sldId id="268" r:id="rId26"/>
    <p:sldId id="269" r:id="rId27"/>
    <p:sldId id="283" r:id="rId28"/>
    <p:sldId id="282" r:id="rId29"/>
    <p:sldId id="271" r:id="rId30"/>
    <p:sldId id="273" r:id="rId31"/>
    <p:sldId id="274" r:id="rId32"/>
    <p:sldId id="275" r:id="rId33"/>
    <p:sldId id="276" r:id="rId34"/>
    <p:sldId id="277" r:id="rId35"/>
    <p:sldId id="310" r:id="rId36"/>
    <p:sldId id="279" r:id="rId37"/>
    <p:sldId id="280" r:id="rId38"/>
    <p:sldId id="281" r:id="rId39"/>
    <p:sldId id="289" r:id="rId40"/>
    <p:sldId id="383" r:id="rId41"/>
    <p:sldId id="384" r:id="rId42"/>
    <p:sldId id="407" r:id="rId43"/>
    <p:sldId id="292" r:id="rId44"/>
    <p:sldId id="452" r:id="rId45"/>
    <p:sldId id="382" r:id="rId46"/>
    <p:sldId id="389" r:id="rId47"/>
    <p:sldId id="371" r:id="rId48"/>
    <p:sldId id="372" r:id="rId49"/>
    <p:sldId id="287" r:id="rId50"/>
    <p:sldId id="385" r:id="rId51"/>
    <p:sldId id="39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D3B96-7827-4EC0-ABCA-AD768E691D12}" type="doc">
      <dgm:prSet loTypeId="urn:microsoft.com/office/officeart/2005/8/layout/default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B1BE139-193B-4BB6-9BB7-2B8601E4A9C1}">
      <dgm:prSet/>
      <dgm:spPr/>
      <dgm:t>
        <a:bodyPr/>
        <a:lstStyle/>
        <a:p>
          <a:r>
            <a:rPr lang="en-GB" b="1" u="sng" dirty="0"/>
            <a:t>Educational</a:t>
          </a:r>
        </a:p>
        <a:p>
          <a:r>
            <a:rPr lang="en-GB" dirty="0"/>
            <a:t>(Subject &amp; Level considerations, study skills &amp; motivation)</a:t>
          </a:r>
          <a:endParaRPr lang="en-US" dirty="0"/>
        </a:p>
      </dgm:t>
    </dgm:pt>
    <dgm:pt modelId="{64ABE8C3-43EB-401F-8A28-AC554D9D4F6E}" type="parTrans" cxnId="{4B855CD3-64B3-41D9-AE7E-A3DB0E7AC62E}">
      <dgm:prSet/>
      <dgm:spPr/>
      <dgm:t>
        <a:bodyPr/>
        <a:lstStyle/>
        <a:p>
          <a:endParaRPr lang="en-US"/>
        </a:p>
      </dgm:t>
    </dgm:pt>
    <dgm:pt modelId="{E12D21F2-85CB-4734-8D76-D853C75BB619}" type="sibTrans" cxnId="{4B855CD3-64B3-41D9-AE7E-A3DB0E7AC62E}">
      <dgm:prSet/>
      <dgm:spPr/>
      <dgm:t>
        <a:bodyPr/>
        <a:lstStyle/>
        <a:p>
          <a:endParaRPr lang="en-US"/>
        </a:p>
      </dgm:t>
    </dgm:pt>
    <dgm:pt modelId="{4D8B23F9-BAB3-4FC3-A425-55DB843ABFCC}">
      <dgm:prSet/>
      <dgm:spPr/>
      <dgm:t>
        <a:bodyPr/>
        <a:lstStyle/>
        <a:p>
          <a:r>
            <a:rPr lang="en-GB" b="1" u="sng" dirty="0"/>
            <a:t>Vocational</a:t>
          </a:r>
        </a:p>
        <a:p>
          <a:r>
            <a:rPr lang="en-GB" dirty="0"/>
            <a:t>(Progression routes &amp; entry requirements)</a:t>
          </a:r>
          <a:endParaRPr lang="en-US" dirty="0"/>
        </a:p>
      </dgm:t>
    </dgm:pt>
    <dgm:pt modelId="{9BBAEFDD-6ACF-49ED-ABC8-9C673065A72B}" type="parTrans" cxnId="{066BDB83-9139-4BCA-B2BD-A62882CCFF09}">
      <dgm:prSet/>
      <dgm:spPr/>
      <dgm:t>
        <a:bodyPr/>
        <a:lstStyle/>
        <a:p>
          <a:endParaRPr lang="en-US"/>
        </a:p>
      </dgm:t>
    </dgm:pt>
    <dgm:pt modelId="{599634B8-BB2A-4E8C-BF42-ABD4FA36C45D}" type="sibTrans" cxnId="{066BDB83-9139-4BCA-B2BD-A62882CCFF09}">
      <dgm:prSet/>
      <dgm:spPr/>
      <dgm:t>
        <a:bodyPr/>
        <a:lstStyle/>
        <a:p>
          <a:endParaRPr lang="en-US"/>
        </a:p>
      </dgm:t>
    </dgm:pt>
    <dgm:pt modelId="{3822A58C-DACE-411F-B1DC-2806C9988DD8}">
      <dgm:prSet/>
      <dgm:spPr/>
      <dgm:t>
        <a:bodyPr/>
        <a:lstStyle/>
        <a:p>
          <a:r>
            <a:rPr lang="en-GB" b="1" u="sng" dirty="0"/>
            <a:t>Personal</a:t>
          </a:r>
        </a:p>
        <a:p>
          <a:r>
            <a:rPr lang="en-GB" dirty="0"/>
            <a:t>(Supporting emotional wellbeing)</a:t>
          </a:r>
          <a:endParaRPr lang="en-US" dirty="0"/>
        </a:p>
      </dgm:t>
    </dgm:pt>
    <dgm:pt modelId="{11B4E0F8-3DDC-4944-92CB-BB0D9CB5DD8F}" type="parTrans" cxnId="{34F520F3-0AE9-4912-9F14-44B0A7A2ABE6}">
      <dgm:prSet/>
      <dgm:spPr/>
      <dgm:t>
        <a:bodyPr/>
        <a:lstStyle/>
        <a:p>
          <a:endParaRPr lang="en-US"/>
        </a:p>
      </dgm:t>
    </dgm:pt>
    <dgm:pt modelId="{75D56E41-AD86-4C1A-8729-8AA1265A1270}" type="sibTrans" cxnId="{34F520F3-0AE9-4912-9F14-44B0A7A2ABE6}">
      <dgm:prSet/>
      <dgm:spPr/>
      <dgm:t>
        <a:bodyPr/>
        <a:lstStyle/>
        <a:p>
          <a:endParaRPr lang="en-US"/>
        </a:p>
      </dgm:t>
    </dgm:pt>
    <dgm:pt modelId="{155DC375-BEF8-4646-9E8F-0A06FD3B622A}" type="pres">
      <dgm:prSet presAssocID="{645D3B96-7827-4EC0-ABCA-AD768E691D12}" presName="diagram" presStyleCnt="0">
        <dgm:presLayoutVars>
          <dgm:dir/>
          <dgm:resizeHandles val="exact"/>
        </dgm:presLayoutVars>
      </dgm:prSet>
      <dgm:spPr/>
    </dgm:pt>
    <dgm:pt modelId="{1D60825B-CBA8-41D6-A476-753C39F732E7}" type="pres">
      <dgm:prSet presAssocID="{DB1BE139-193B-4BB6-9BB7-2B8601E4A9C1}" presName="node" presStyleLbl="node1" presStyleIdx="0" presStyleCnt="3">
        <dgm:presLayoutVars>
          <dgm:bulletEnabled val="1"/>
        </dgm:presLayoutVars>
      </dgm:prSet>
      <dgm:spPr/>
    </dgm:pt>
    <dgm:pt modelId="{2CE53B31-C114-4508-AF22-BF05667444B6}" type="pres">
      <dgm:prSet presAssocID="{E12D21F2-85CB-4734-8D76-D853C75BB619}" presName="sibTrans" presStyleCnt="0"/>
      <dgm:spPr/>
    </dgm:pt>
    <dgm:pt modelId="{D3D481F8-CFF8-42CF-9A8D-5DB8517B8247}" type="pres">
      <dgm:prSet presAssocID="{4D8B23F9-BAB3-4FC3-A425-55DB843ABFCC}" presName="node" presStyleLbl="node1" presStyleIdx="1" presStyleCnt="3">
        <dgm:presLayoutVars>
          <dgm:bulletEnabled val="1"/>
        </dgm:presLayoutVars>
      </dgm:prSet>
      <dgm:spPr/>
    </dgm:pt>
    <dgm:pt modelId="{6A8F7472-7F6B-406D-9621-92A30D226F27}" type="pres">
      <dgm:prSet presAssocID="{599634B8-BB2A-4E8C-BF42-ABD4FA36C45D}" presName="sibTrans" presStyleCnt="0"/>
      <dgm:spPr/>
    </dgm:pt>
    <dgm:pt modelId="{0433D019-EFD2-47E6-B3F3-6EED56460D4C}" type="pres">
      <dgm:prSet presAssocID="{3822A58C-DACE-411F-B1DC-2806C9988DD8}" presName="node" presStyleLbl="node1" presStyleIdx="2" presStyleCnt="3">
        <dgm:presLayoutVars>
          <dgm:bulletEnabled val="1"/>
        </dgm:presLayoutVars>
      </dgm:prSet>
      <dgm:spPr/>
    </dgm:pt>
  </dgm:ptLst>
  <dgm:cxnLst>
    <dgm:cxn modelId="{F3E5FF21-289F-48BE-931E-1BEF16ACE9D1}" type="presOf" srcId="{3822A58C-DACE-411F-B1DC-2806C9988DD8}" destId="{0433D019-EFD2-47E6-B3F3-6EED56460D4C}" srcOrd="0" destOrd="0" presId="urn:microsoft.com/office/officeart/2005/8/layout/default"/>
    <dgm:cxn modelId="{BC6F2024-1910-4C7E-9A37-7535EDA8EA78}" type="presOf" srcId="{4D8B23F9-BAB3-4FC3-A425-55DB843ABFCC}" destId="{D3D481F8-CFF8-42CF-9A8D-5DB8517B8247}" srcOrd="0" destOrd="0" presId="urn:microsoft.com/office/officeart/2005/8/layout/default"/>
    <dgm:cxn modelId="{E455A03B-61E8-440D-B2E0-FC38C8BEE2A6}" type="presOf" srcId="{645D3B96-7827-4EC0-ABCA-AD768E691D12}" destId="{155DC375-BEF8-4646-9E8F-0A06FD3B622A}" srcOrd="0" destOrd="0" presId="urn:microsoft.com/office/officeart/2005/8/layout/default"/>
    <dgm:cxn modelId="{066BDB83-9139-4BCA-B2BD-A62882CCFF09}" srcId="{645D3B96-7827-4EC0-ABCA-AD768E691D12}" destId="{4D8B23F9-BAB3-4FC3-A425-55DB843ABFCC}" srcOrd="1" destOrd="0" parTransId="{9BBAEFDD-6ACF-49ED-ABC8-9C673065A72B}" sibTransId="{599634B8-BB2A-4E8C-BF42-ABD4FA36C45D}"/>
    <dgm:cxn modelId="{4B855CD3-64B3-41D9-AE7E-A3DB0E7AC62E}" srcId="{645D3B96-7827-4EC0-ABCA-AD768E691D12}" destId="{DB1BE139-193B-4BB6-9BB7-2B8601E4A9C1}" srcOrd="0" destOrd="0" parTransId="{64ABE8C3-43EB-401F-8A28-AC554D9D4F6E}" sibTransId="{E12D21F2-85CB-4734-8D76-D853C75BB619}"/>
    <dgm:cxn modelId="{F113D8F1-97E7-4F77-ACCA-7B51A99C171B}" type="presOf" srcId="{DB1BE139-193B-4BB6-9BB7-2B8601E4A9C1}" destId="{1D60825B-CBA8-41D6-A476-753C39F732E7}" srcOrd="0" destOrd="0" presId="urn:microsoft.com/office/officeart/2005/8/layout/default"/>
    <dgm:cxn modelId="{34F520F3-0AE9-4912-9F14-44B0A7A2ABE6}" srcId="{645D3B96-7827-4EC0-ABCA-AD768E691D12}" destId="{3822A58C-DACE-411F-B1DC-2806C9988DD8}" srcOrd="2" destOrd="0" parTransId="{11B4E0F8-3DDC-4944-92CB-BB0D9CB5DD8F}" sibTransId="{75D56E41-AD86-4C1A-8729-8AA1265A1270}"/>
    <dgm:cxn modelId="{39F1A873-3A54-46F6-BC1F-ED4C7354D52D}" type="presParOf" srcId="{155DC375-BEF8-4646-9E8F-0A06FD3B622A}" destId="{1D60825B-CBA8-41D6-A476-753C39F732E7}" srcOrd="0" destOrd="0" presId="urn:microsoft.com/office/officeart/2005/8/layout/default"/>
    <dgm:cxn modelId="{4ED72313-6911-4980-B51E-88B24999DBD4}" type="presParOf" srcId="{155DC375-BEF8-4646-9E8F-0A06FD3B622A}" destId="{2CE53B31-C114-4508-AF22-BF05667444B6}" srcOrd="1" destOrd="0" presId="urn:microsoft.com/office/officeart/2005/8/layout/default"/>
    <dgm:cxn modelId="{386CDDD0-13E9-446E-A368-0C479A402327}" type="presParOf" srcId="{155DC375-BEF8-4646-9E8F-0A06FD3B622A}" destId="{D3D481F8-CFF8-42CF-9A8D-5DB8517B8247}" srcOrd="2" destOrd="0" presId="urn:microsoft.com/office/officeart/2005/8/layout/default"/>
    <dgm:cxn modelId="{7D553244-6F99-4881-A25B-B4A0B34AFD9C}" type="presParOf" srcId="{155DC375-BEF8-4646-9E8F-0A06FD3B622A}" destId="{6A8F7472-7F6B-406D-9621-92A30D226F27}" srcOrd="3" destOrd="0" presId="urn:microsoft.com/office/officeart/2005/8/layout/default"/>
    <dgm:cxn modelId="{E1286691-449D-41A4-A697-56F6E33C7793}" type="presParOf" srcId="{155DC375-BEF8-4646-9E8F-0A06FD3B622A}" destId="{0433D019-EFD2-47E6-B3F3-6EED56460D4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4CA5D2-359E-43E3-9B91-BBE5CC380B50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1638D3A-E4DE-47C6-AB23-32BFB9755E36}">
      <dgm:prSet/>
      <dgm:spPr/>
      <dgm:t>
        <a:bodyPr/>
        <a:lstStyle/>
        <a:p>
          <a:r>
            <a:rPr lang="en-GB"/>
            <a:t>Apprenticeship (level 5+)</a:t>
          </a:r>
          <a:endParaRPr lang="en-US"/>
        </a:p>
      </dgm:t>
    </dgm:pt>
    <dgm:pt modelId="{73B245DF-701D-47F1-8EEF-B098534A3338}" type="parTrans" cxnId="{A6E36D1E-3A0F-41DD-A450-681445F3E824}">
      <dgm:prSet/>
      <dgm:spPr/>
      <dgm:t>
        <a:bodyPr/>
        <a:lstStyle/>
        <a:p>
          <a:endParaRPr lang="en-US"/>
        </a:p>
      </dgm:t>
    </dgm:pt>
    <dgm:pt modelId="{E41C9B41-CCCC-4904-9001-715F1EB7793C}" type="sibTrans" cxnId="{A6E36D1E-3A0F-41DD-A450-681445F3E824}">
      <dgm:prSet/>
      <dgm:spPr/>
      <dgm:t>
        <a:bodyPr/>
        <a:lstStyle/>
        <a:p>
          <a:endParaRPr lang="en-US"/>
        </a:p>
      </dgm:t>
    </dgm:pt>
    <dgm:pt modelId="{DC182332-7E68-44E3-B04D-1BB247051F03}">
      <dgm:prSet/>
      <dgm:spPr/>
      <dgm:t>
        <a:bodyPr/>
        <a:lstStyle/>
        <a:p>
          <a:r>
            <a:rPr lang="en-GB"/>
            <a:t>PLC (Level 5 &amp; 6)</a:t>
          </a:r>
          <a:endParaRPr lang="en-US"/>
        </a:p>
      </dgm:t>
    </dgm:pt>
    <dgm:pt modelId="{FF683159-0814-4D98-8427-9D4ED75396F8}" type="parTrans" cxnId="{047DC85D-3613-412B-91F8-35EB79CF3506}">
      <dgm:prSet/>
      <dgm:spPr/>
      <dgm:t>
        <a:bodyPr/>
        <a:lstStyle/>
        <a:p>
          <a:endParaRPr lang="en-US"/>
        </a:p>
      </dgm:t>
    </dgm:pt>
    <dgm:pt modelId="{ADA1C292-0D59-41F5-A957-6729E0C899FD}" type="sibTrans" cxnId="{047DC85D-3613-412B-91F8-35EB79CF3506}">
      <dgm:prSet/>
      <dgm:spPr/>
      <dgm:t>
        <a:bodyPr/>
        <a:lstStyle/>
        <a:p>
          <a:endParaRPr lang="en-US"/>
        </a:p>
      </dgm:t>
    </dgm:pt>
    <dgm:pt modelId="{16671299-B2D4-450D-8FA4-D54575C86942}">
      <dgm:prSet/>
      <dgm:spPr/>
      <dgm:t>
        <a:bodyPr/>
        <a:lstStyle/>
        <a:p>
          <a:r>
            <a:rPr lang="en-GB"/>
            <a:t>IT (Level 7 &amp; 8, some 6)</a:t>
          </a:r>
          <a:endParaRPr lang="en-US"/>
        </a:p>
      </dgm:t>
    </dgm:pt>
    <dgm:pt modelId="{F72E1192-87F2-4776-AE7C-76F5687BA8AF}" type="parTrans" cxnId="{FAEC72AE-852D-4E9C-AE9D-C8207FBF2E26}">
      <dgm:prSet/>
      <dgm:spPr/>
      <dgm:t>
        <a:bodyPr/>
        <a:lstStyle/>
        <a:p>
          <a:endParaRPr lang="en-US"/>
        </a:p>
      </dgm:t>
    </dgm:pt>
    <dgm:pt modelId="{FA34751E-A268-4A49-BECB-BB6C3E103E77}" type="sibTrans" cxnId="{FAEC72AE-852D-4E9C-AE9D-C8207FBF2E26}">
      <dgm:prSet/>
      <dgm:spPr/>
      <dgm:t>
        <a:bodyPr/>
        <a:lstStyle/>
        <a:p>
          <a:endParaRPr lang="en-US"/>
        </a:p>
      </dgm:t>
    </dgm:pt>
    <dgm:pt modelId="{59F9C006-7357-43B4-87CE-EB1C964AC0EB}">
      <dgm:prSet/>
      <dgm:spPr/>
      <dgm:t>
        <a:bodyPr/>
        <a:lstStyle/>
        <a:p>
          <a:r>
            <a:rPr lang="en-GB"/>
            <a:t>University (Level 7 &amp; 8)</a:t>
          </a:r>
          <a:endParaRPr lang="en-US"/>
        </a:p>
      </dgm:t>
    </dgm:pt>
    <dgm:pt modelId="{ADA1ED12-D5A7-41EE-9A33-3499C47E3243}" type="parTrans" cxnId="{7241E9E6-38B9-4000-A016-9D972219C869}">
      <dgm:prSet/>
      <dgm:spPr/>
      <dgm:t>
        <a:bodyPr/>
        <a:lstStyle/>
        <a:p>
          <a:endParaRPr lang="en-US"/>
        </a:p>
      </dgm:t>
    </dgm:pt>
    <dgm:pt modelId="{2EED7A3F-0E22-48F7-843F-BF0E68E5F604}" type="sibTrans" cxnId="{7241E9E6-38B9-4000-A016-9D972219C869}">
      <dgm:prSet/>
      <dgm:spPr/>
      <dgm:t>
        <a:bodyPr/>
        <a:lstStyle/>
        <a:p>
          <a:endParaRPr lang="en-US"/>
        </a:p>
      </dgm:t>
    </dgm:pt>
    <dgm:pt modelId="{F438F5B6-45E7-4928-B20D-03BBAFF16FA6}">
      <dgm:prSet/>
      <dgm:spPr/>
      <dgm:t>
        <a:bodyPr/>
        <a:lstStyle/>
        <a:p>
          <a:r>
            <a:rPr lang="en-GB"/>
            <a:t>Work</a:t>
          </a:r>
          <a:endParaRPr lang="en-US"/>
        </a:p>
      </dgm:t>
    </dgm:pt>
    <dgm:pt modelId="{B33FF422-2E85-44A1-9405-D70CDDC0D564}" type="parTrans" cxnId="{D9404B9E-2A1D-46A0-9599-E1857A54F0A7}">
      <dgm:prSet/>
      <dgm:spPr/>
      <dgm:t>
        <a:bodyPr/>
        <a:lstStyle/>
        <a:p>
          <a:endParaRPr lang="en-US"/>
        </a:p>
      </dgm:t>
    </dgm:pt>
    <dgm:pt modelId="{8E874AA9-3749-4748-A0B4-81DFD4B3F3F3}" type="sibTrans" cxnId="{D9404B9E-2A1D-46A0-9599-E1857A54F0A7}">
      <dgm:prSet/>
      <dgm:spPr/>
      <dgm:t>
        <a:bodyPr/>
        <a:lstStyle/>
        <a:p>
          <a:endParaRPr lang="en-US"/>
        </a:p>
      </dgm:t>
    </dgm:pt>
    <dgm:pt modelId="{7DE0CAD0-B9D5-4E9A-853F-2C503BA6FE0F}">
      <dgm:prSet/>
      <dgm:spPr/>
      <dgm:t>
        <a:bodyPr/>
        <a:lstStyle/>
        <a:p>
          <a:r>
            <a:rPr lang="en-GB"/>
            <a:t>Gap Year</a:t>
          </a:r>
          <a:endParaRPr lang="en-US"/>
        </a:p>
      </dgm:t>
    </dgm:pt>
    <dgm:pt modelId="{C452944F-7860-43B7-8029-0C3DBBB2101F}" type="parTrans" cxnId="{D5FEA8D9-21DF-49D1-A328-9E8579E3D1D6}">
      <dgm:prSet/>
      <dgm:spPr/>
      <dgm:t>
        <a:bodyPr/>
        <a:lstStyle/>
        <a:p>
          <a:endParaRPr lang="en-US"/>
        </a:p>
      </dgm:t>
    </dgm:pt>
    <dgm:pt modelId="{D7DD228D-C4AB-405D-BF04-A4065E45AFF1}" type="sibTrans" cxnId="{D5FEA8D9-21DF-49D1-A328-9E8579E3D1D6}">
      <dgm:prSet/>
      <dgm:spPr/>
      <dgm:t>
        <a:bodyPr/>
        <a:lstStyle/>
        <a:p>
          <a:endParaRPr lang="en-US"/>
        </a:p>
      </dgm:t>
    </dgm:pt>
    <dgm:pt modelId="{E5CD3CBE-3820-43CC-BB66-E6B2C6B5F30B}">
      <dgm:prSet/>
      <dgm:spPr/>
      <dgm:t>
        <a:bodyPr/>
        <a:lstStyle/>
        <a:p>
          <a:r>
            <a:rPr lang="en-GB"/>
            <a:t>Defence forces</a:t>
          </a:r>
          <a:endParaRPr lang="en-US"/>
        </a:p>
      </dgm:t>
    </dgm:pt>
    <dgm:pt modelId="{95690DB3-D4A1-4486-A6AF-CA400399B634}" type="parTrans" cxnId="{CCE2C847-4B24-48C4-8EFA-BCD228A5C152}">
      <dgm:prSet/>
      <dgm:spPr/>
      <dgm:t>
        <a:bodyPr/>
        <a:lstStyle/>
        <a:p>
          <a:endParaRPr lang="en-US"/>
        </a:p>
      </dgm:t>
    </dgm:pt>
    <dgm:pt modelId="{A69EF2CE-B11E-443A-B613-87A1CB01000F}" type="sibTrans" cxnId="{CCE2C847-4B24-48C4-8EFA-BCD228A5C152}">
      <dgm:prSet/>
      <dgm:spPr/>
      <dgm:t>
        <a:bodyPr/>
        <a:lstStyle/>
        <a:p>
          <a:endParaRPr lang="en-US"/>
        </a:p>
      </dgm:t>
    </dgm:pt>
    <dgm:pt modelId="{91ECE4EF-2828-4E3C-9411-B7EAC76D1BB4}">
      <dgm:prSet/>
      <dgm:spPr/>
      <dgm:t>
        <a:bodyPr/>
        <a:lstStyle/>
        <a:p>
          <a:r>
            <a:rPr lang="en-GB"/>
            <a:t>Study abroad (UK, Europe)</a:t>
          </a:r>
          <a:endParaRPr lang="en-US"/>
        </a:p>
      </dgm:t>
    </dgm:pt>
    <dgm:pt modelId="{74495CFF-7C86-4A77-9C2F-F2DE0C64732D}" type="parTrans" cxnId="{9501F03B-DAE1-4DA9-A8FE-3BF444F1364F}">
      <dgm:prSet/>
      <dgm:spPr/>
      <dgm:t>
        <a:bodyPr/>
        <a:lstStyle/>
        <a:p>
          <a:endParaRPr lang="en-US"/>
        </a:p>
      </dgm:t>
    </dgm:pt>
    <dgm:pt modelId="{30EEF048-9BA5-43F9-89F7-F997F90DC15A}" type="sibTrans" cxnId="{9501F03B-DAE1-4DA9-A8FE-3BF444F1364F}">
      <dgm:prSet/>
      <dgm:spPr/>
      <dgm:t>
        <a:bodyPr/>
        <a:lstStyle/>
        <a:p>
          <a:endParaRPr lang="en-US"/>
        </a:p>
      </dgm:t>
    </dgm:pt>
    <dgm:pt modelId="{5D28E93A-4F9E-48DB-943E-4B5E621D62B2}" type="pres">
      <dgm:prSet presAssocID="{474CA5D2-359E-43E3-9B91-BBE5CC380B50}" presName="linear" presStyleCnt="0">
        <dgm:presLayoutVars>
          <dgm:animLvl val="lvl"/>
          <dgm:resizeHandles val="exact"/>
        </dgm:presLayoutVars>
      </dgm:prSet>
      <dgm:spPr/>
    </dgm:pt>
    <dgm:pt modelId="{799F4E96-B963-47A9-B2B0-FAC900D4987F}" type="pres">
      <dgm:prSet presAssocID="{E1638D3A-E4DE-47C6-AB23-32BFB9755E36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E8F5B03-ADDA-4CC1-9994-BEA5F45F381A}" type="pres">
      <dgm:prSet presAssocID="{E41C9B41-CCCC-4904-9001-715F1EB7793C}" presName="spacer" presStyleCnt="0"/>
      <dgm:spPr/>
    </dgm:pt>
    <dgm:pt modelId="{78E8E208-1CD9-4E74-A2D0-57D260D5A18B}" type="pres">
      <dgm:prSet presAssocID="{DC182332-7E68-44E3-B04D-1BB247051F03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D782600D-1E8B-471C-8542-45F8C3C362A5}" type="pres">
      <dgm:prSet presAssocID="{ADA1C292-0D59-41F5-A957-6729E0C899FD}" presName="spacer" presStyleCnt="0"/>
      <dgm:spPr/>
    </dgm:pt>
    <dgm:pt modelId="{4FB69D2D-7DCC-4C5F-BCD4-3845BD7D9847}" type="pres">
      <dgm:prSet presAssocID="{16671299-B2D4-450D-8FA4-D54575C86942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5BBCF5AC-2F2A-4288-8B0A-E083619D6504}" type="pres">
      <dgm:prSet presAssocID="{FA34751E-A268-4A49-BECB-BB6C3E103E77}" presName="spacer" presStyleCnt="0"/>
      <dgm:spPr/>
    </dgm:pt>
    <dgm:pt modelId="{6CFC92DC-00B6-4002-B181-E9FFCE43E49A}" type="pres">
      <dgm:prSet presAssocID="{59F9C006-7357-43B4-87CE-EB1C964AC0EB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A46AF50F-749A-4A76-A075-0C0A84042749}" type="pres">
      <dgm:prSet presAssocID="{2EED7A3F-0E22-48F7-843F-BF0E68E5F604}" presName="spacer" presStyleCnt="0"/>
      <dgm:spPr/>
    </dgm:pt>
    <dgm:pt modelId="{88B537FB-3E81-4FE8-AEF8-FEBEB51F0205}" type="pres">
      <dgm:prSet presAssocID="{F438F5B6-45E7-4928-B20D-03BBAFF16FA6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357BD374-9050-4C0D-8BD5-F3E7ED8697CC}" type="pres">
      <dgm:prSet presAssocID="{8E874AA9-3749-4748-A0B4-81DFD4B3F3F3}" presName="spacer" presStyleCnt="0"/>
      <dgm:spPr/>
    </dgm:pt>
    <dgm:pt modelId="{C0387163-F0F6-48D5-9AE1-79BF94DC1E94}" type="pres">
      <dgm:prSet presAssocID="{7DE0CAD0-B9D5-4E9A-853F-2C503BA6FE0F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EC5120EB-767F-4CAE-BDDA-1AE36BD43B56}" type="pres">
      <dgm:prSet presAssocID="{D7DD228D-C4AB-405D-BF04-A4065E45AFF1}" presName="spacer" presStyleCnt="0"/>
      <dgm:spPr/>
    </dgm:pt>
    <dgm:pt modelId="{FFC240CD-677D-4418-842E-2AEFEDE2D9FD}" type="pres">
      <dgm:prSet presAssocID="{E5CD3CBE-3820-43CC-BB66-E6B2C6B5F30B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974CF5DD-C78A-49B6-8A9D-F54E2D08547A}" type="pres">
      <dgm:prSet presAssocID="{A69EF2CE-B11E-443A-B613-87A1CB01000F}" presName="spacer" presStyleCnt="0"/>
      <dgm:spPr/>
    </dgm:pt>
    <dgm:pt modelId="{A83C6FB0-7353-4D25-882C-246FFB9F185B}" type="pres">
      <dgm:prSet presAssocID="{91ECE4EF-2828-4E3C-9411-B7EAC76D1BB4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A6E36D1E-3A0F-41DD-A450-681445F3E824}" srcId="{474CA5D2-359E-43E3-9B91-BBE5CC380B50}" destId="{E1638D3A-E4DE-47C6-AB23-32BFB9755E36}" srcOrd="0" destOrd="0" parTransId="{73B245DF-701D-47F1-8EEF-B098534A3338}" sibTransId="{E41C9B41-CCCC-4904-9001-715F1EB7793C}"/>
    <dgm:cxn modelId="{A479CC29-5F6A-46EE-9C47-3111B0CB64AA}" type="presOf" srcId="{F438F5B6-45E7-4928-B20D-03BBAFF16FA6}" destId="{88B537FB-3E81-4FE8-AEF8-FEBEB51F0205}" srcOrd="0" destOrd="0" presId="urn:microsoft.com/office/officeart/2005/8/layout/vList2"/>
    <dgm:cxn modelId="{9501F03B-DAE1-4DA9-A8FE-3BF444F1364F}" srcId="{474CA5D2-359E-43E3-9B91-BBE5CC380B50}" destId="{91ECE4EF-2828-4E3C-9411-B7EAC76D1BB4}" srcOrd="7" destOrd="0" parTransId="{74495CFF-7C86-4A77-9C2F-F2DE0C64732D}" sibTransId="{30EEF048-9BA5-43F9-89F7-F997F90DC15A}"/>
    <dgm:cxn modelId="{2349385C-AD7A-426E-9F30-3C7CC1ACA26C}" type="presOf" srcId="{DC182332-7E68-44E3-B04D-1BB247051F03}" destId="{78E8E208-1CD9-4E74-A2D0-57D260D5A18B}" srcOrd="0" destOrd="0" presId="urn:microsoft.com/office/officeart/2005/8/layout/vList2"/>
    <dgm:cxn modelId="{047DC85D-3613-412B-91F8-35EB79CF3506}" srcId="{474CA5D2-359E-43E3-9B91-BBE5CC380B50}" destId="{DC182332-7E68-44E3-B04D-1BB247051F03}" srcOrd="1" destOrd="0" parTransId="{FF683159-0814-4D98-8427-9D4ED75396F8}" sibTransId="{ADA1C292-0D59-41F5-A957-6729E0C899FD}"/>
    <dgm:cxn modelId="{CCE2C847-4B24-48C4-8EFA-BCD228A5C152}" srcId="{474CA5D2-359E-43E3-9B91-BBE5CC380B50}" destId="{E5CD3CBE-3820-43CC-BB66-E6B2C6B5F30B}" srcOrd="6" destOrd="0" parTransId="{95690DB3-D4A1-4486-A6AF-CA400399B634}" sibTransId="{A69EF2CE-B11E-443A-B613-87A1CB01000F}"/>
    <dgm:cxn modelId="{5234884D-676C-40BD-8199-09E85F804631}" type="presOf" srcId="{E5CD3CBE-3820-43CC-BB66-E6B2C6B5F30B}" destId="{FFC240CD-677D-4418-842E-2AEFEDE2D9FD}" srcOrd="0" destOrd="0" presId="urn:microsoft.com/office/officeart/2005/8/layout/vList2"/>
    <dgm:cxn modelId="{53406859-5F0D-4353-BCA8-4CD9C6A85032}" type="presOf" srcId="{91ECE4EF-2828-4E3C-9411-B7EAC76D1BB4}" destId="{A83C6FB0-7353-4D25-882C-246FFB9F185B}" srcOrd="0" destOrd="0" presId="urn:microsoft.com/office/officeart/2005/8/layout/vList2"/>
    <dgm:cxn modelId="{6342858C-5A08-4931-BAAF-44052847DC9F}" type="presOf" srcId="{474CA5D2-359E-43E3-9B91-BBE5CC380B50}" destId="{5D28E93A-4F9E-48DB-943E-4B5E621D62B2}" srcOrd="0" destOrd="0" presId="urn:microsoft.com/office/officeart/2005/8/layout/vList2"/>
    <dgm:cxn modelId="{5E3BE196-A563-4F8E-860D-D3BB2E0ADD0E}" type="presOf" srcId="{59F9C006-7357-43B4-87CE-EB1C964AC0EB}" destId="{6CFC92DC-00B6-4002-B181-E9FFCE43E49A}" srcOrd="0" destOrd="0" presId="urn:microsoft.com/office/officeart/2005/8/layout/vList2"/>
    <dgm:cxn modelId="{D9404B9E-2A1D-46A0-9599-E1857A54F0A7}" srcId="{474CA5D2-359E-43E3-9B91-BBE5CC380B50}" destId="{F438F5B6-45E7-4928-B20D-03BBAFF16FA6}" srcOrd="4" destOrd="0" parTransId="{B33FF422-2E85-44A1-9405-D70CDDC0D564}" sibTransId="{8E874AA9-3749-4748-A0B4-81DFD4B3F3F3}"/>
    <dgm:cxn modelId="{FAEC72AE-852D-4E9C-AE9D-C8207FBF2E26}" srcId="{474CA5D2-359E-43E3-9B91-BBE5CC380B50}" destId="{16671299-B2D4-450D-8FA4-D54575C86942}" srcOrd="2" destOrd="0" parTransId="{F72E1192-87F2-4776-AE7C-76F5687BA8AF}" sibTransId="{FA34751E-A268-4A49-BECB-BB6C3E103E77}"/>
    <dgm:cxn modelId="{6FDC51AF-2E40-4686-A21A-D1ACA3E0B4A3}" type="presOf" srcId="{7DE0CAD0-B9D5-4E9A-853F-2C503BA6FE0F}" destId="{C0387163-F0F6-48D5-9AE1-79BF94DC1E94}" srcOrd="0" destOrd="0" presId="urn:microsoft.com/office/officeart/2005/8/layout/vList2"/>
    <dgm:cxn modelId="{59E9B3B9-C2DC-493E-824D-F3E73E39933C}" type="presOf" srcId="{E1638D3A-E4DE-47C6-AB23-32BFB9755E36}" destId="{799F4E96-B963-47A9-B2B0-FAC900D4987F}" srcOrd="0" destOrd="0" presId="urn:microsoft.com/office/officeart/2005/8/layout/vList2"/>
    <dgm:cxn modelId="{4089B8D0-2B8A-4030-B5CA-C60824134F63}" type="presOf" srcId="{16671299-B2D4-450D-8FA4-D54575C86942}" destId="{4FB69D2D-7DCC-4C5F-BCD4-3845BD7D9847}" srcOrd="0" destOrd="0" presId="urn:microsoft.com/office/officeart/2005/8/layout/vList2"/>
    <dgm:cxn modelId="{D5FEA8D9-21DF-49D1-A328-9E8579E3D1D6}" srcId="{474CA5D2-359E-43E3-9B91-BBE5CC380B50}" destId="{7DE0CAD0-B9D5-4E9A-853F-2C503BA6FE0F}" srcOrd="5" destOrd="0" parTransId="{C452944F-7860-43B7-8029-0C3DBBB2101F}" sibTransId="{D7DD228D-C4AB-405D-BF04-A4065E45AFF1}"/>
    <dgm:cxn modelId="{7241E9E6-38B9-4000-A016-9D972219C869}" srcId="{474CA5D2-359E-43E3-9B91-BBE5CC380B50}" destId="{59F9C006-7357-43B4-87CE-EB1C964AC0EB}" srcOrd="3" destOrd="0" parTransId="{ADA1ED12-D5A7-41EE-9A33-3499C47E3243}" sibTransId="{2EED7A3F-0E22-48F7-843F-BF0E68E5F604}"/>
    <dgm:cxn modelId="{0BD8B7A5-DD7E-4779-B6CA-613B3BCCFCE7}" type="presParOf" srcId="{5D28E93A-4F9E-48DB-943E-4B5E621D62B2}" destId="{799F4E96-B963-47A9-B2B0-FAC900D4987F}" srcOrd="0" destOrd="0" presId="urn:microsoft.com/office/officeart/2005/8/layout/vList2"/>
    <dgm:cxn modelId="{D09E142B-D159-4360-9A68-0F8F73CA95BA}" type="presParOf" srcId="{5D28E93A-4F9E-48DB-943E-4B5E621D62B2}" destId="{CE8F5B03-ADDA-4CC1-9994-BEA5F45F381A}" srcOrd="1" destOrd="0" presId="urn:microsoft.com/office/officeart/2005/8/layout/vList2"/>
    <dgm:cxn modelId="{590D94A7-210A-41B9-B026-30EF3D1C08AE}" type="presParOf" srcId="{5D28E93A-4F9E-48DB-943E-4B5E621D62B2}" destId="{78E8E208-1CD9-4E74-A2D0-57D260D5A18B}" srcOrd="2" destOrd="0" presId="urn:microsoft.com/office/officeart/2005/8/layout/vList2"/>
    <dgm:cxn modelId="{498F0C65-254A-467C-A3A2-90F14E242794}" type="presParOf" srcId="{5D28E93A-4F9E-48DB-943E-4B5E621D62B2}" destId="{D782600D-1E8B-471C-8542-45F8C3C362A5}" srcOrd="3" destOrd="0" presId="urn:microsoft.com/office/officeart/2005/8/layout/vList2"/>
    <dgm:cxn modelId="{13A697EE-8EB6-4B22-8DFC-488A10CFC687}" type="presParOf" srcId="{5D28E93A-4F9E-48DB-943E-4B5E621D62B2}" destId="{4FB69D2D-7DCC-4C5F-BCD4-3845BD7D9847}" srcOrd="4" destOrd="0" presId="urn:microsoft.com/office/officeart/2005/8/layout/vList2"/>
    <dgm:cxn modelId="{40C37893-EFC4-42FE-AB0A-1D34FF1129FB}" type="presParOf" srcId="{5D28E93A-4F9E-48DB-943E-4B5E621D62B2}" destId="{5BBCF5AC-2F2A-4288-8B0A-E083619D6504}" srcOrd="5" destOrd="0" presId="urn:microsoft.com/office/officeart/2005/8/layout/vList2"/>
    <dgm:cxn modelId="{6420629D-56F4-45DD-B771-A3AE056069F2}" type="presParOf" srcId="{5D28E93A-4F9E-48DB-943E-4B5E621D62B2}" destId="{6CFC92DC-00B6-4002-B181-E9FFCE43E49A}" srcOrd="6" destOrd="0" presId="urn:microsoft.com/office/officeart/2005/8/layout/vList2"/>
    <dgm:cxn modelId="{37DC93D8-6F4F-4B7D-B9AE-B1065F2B142C}" type="presParOf" srcId="{5D28E93A-4F9E-48DB-943E-4B5E621D62B2}" destId="{A46AF50F-749A-4A76-A075-0C0A84042749}" srcOrd="7" destOrd="0" presId="urn:microsoft.com/office/officeart/2005/8/layout/vList2"/>
    <dgm:cxn modelId="{EE53D669-F4EA-403A-A3FD-4BDE6DEC49CE}" type="presParOf" srcId="{5D28E93A-4F9E-48DB-943E-4B5E621D62B2}" destId="{88B537FB-3E81-4FE8-AEF8-FEBEB51F0205}" srcOrd="8" destOrd="0" presId="urn:microsoft.com/office/officeart/2005/8/layout/vList2"/>
    <dgm:cxn modelId="{ECBE7F9B-57C3-4539-B834-D2BD4E580998}" type="presParOf" srcId="{5D28E93A-4F9E-48DB-943E-4B5E621D62B2}" destId="{357BD374-9050-4C0D-8BD5-F3E7ED8697CC}" srcOrd="9" destOrd="0" presId="urn:microsoft.com/office/officeart/2005/8/layout/vList2"/>
    <dgm:cxn modelId="{DF7E8146-5C56-4EDC-862A-6607EE3B4ADA}" type="presParOf" srcId="{5D28E93A-4F9E-48DB-943E-4B5E621D62B2}" destId="{C0387163-F0F6-48D5-9AE1-79BF94DC1E94}" srcOrd="10" destOrd="0" presId="urn:microsoft.com/office/officeart/2005/8/layout/vList2"/>
    <dgm:cxn modelId="{40DC8EF6-C138-4109-8F8C-13CA6DFF9AF6}" type="presParOf" srcId="{5D28E93A-4F9E-48DB-943E-4B5E621D62B2}" destId="{EC5120EB-767F-4CAE-BDDA-1AE36BD43B56}" srcOrd="11" destOrd="0" presId="urn:microsoft.com/office/officeart/2005/8/layout/vList2"/>
    <dgm:cxn modelId="{FAB24254-A8C1-42E3-AC0D-72E18B2A50BC}" type="presParOf" srcId="{5D28E93A-4F9E-48DB-943E-4B5E621D62B2}" destId="{FFC240CD-677D-4418-842E-2AEFEDE2D9FD}" srcOrd="12" destOrd="0" presId="urn:microsoft.com/office/officeart/2005/8/layout/vList2"/>
    <dgm:cxn modelId="{44FC593B-5AAC-4711-A56A-75C394300D6A}" type="presParOf" srcId="{5D28E93A-4F9E-48DB-943E-4B5E621D62B2}" destId="{974CF5DD-C78A-49B6-8A9D-F54E2D08547A}" srcOrd="13" destOrd="0" presId="urn:microsoft.com/office/officeart/2005/8/layout/vList2"/>
    <dgm:cxn modelId="{E0A2106D-7185-4F16-AB22-F58BCF0CA548}" type="presParOf" srcId="{5D28E93A-4F9E-48DB-943E-4B5E621D62B2}" destId="{A83C6FB0-7353-4D25-882C-246FFB9F185B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8C0341-EE45-42AB-BD96-750EA262FA3A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0C49970-A7C1-4484-BFA4-21DA79B19675}">
      <dgm:prSet/>
      <dgm:spPr/>
      <dgm:t>
        <a:bodyPr/>
        <a:lstStyle/>
        <a:p>
          <a:r>
            <a:rPr lang="en-US"/>
            <a:t>Is a compulsory element of the LCA Programme</a:t>
          </a:r>
        </a:p>
      </dgm:t>
    </dgm:pt>
    <dgm:pt modelId="{C74CDD82-1F6E-486E-8C94-2D661502578E}" type="parTrans" cxnId="{75ED65CB-6A1B-4077-99F5-DC4A9F414CE0}">
      <dgm:prSet/>
      <dgm:spPr/>
      <dgm:t>
        <a:bodyPr/>
        <a:lstStyle/>
        <a:p>
          <a:endParaRPr lang="en-US"/>
        </a:p>
      </dgm:t>
    </dgm:pt>
    <dgm:pt modelId="{90B9E07F-ABFE-44DF-807E-D62893CE8138}" type="sibTrans" cxnId="{75ED65CB-6A1B-4077-99F5-DC4A9F414CE0}">
      <dgm:prSet/>
      <dgm:spPr/>
      <dgm:t>
        <a:bodyPr/>
        <a:lstStyle/>
        <a:p>
          <a:endParaRPr lang="en-US"/>
        </a:p>
      </dgm:t>
    </dgm:pt>
    <dgm:pt modelId="{2F46AC83-BA2A-4AC1-8107-4EE0753F8E45}">
      <dgm:prSet/>
      <dgm:spPr/>
      <dgm:t>
        <a:bodyPr/>
        <a:lstStyle/>
        <a:p>
          <a:r>
            <a:rPr lang="en-US"/>
            <a:t>Work Experience takes place EVERY WEDNESDAY of term time</a:t>
          </a:r>
        </a:p>
      </dgm:t>
    </dgm:pt>
    <dgm:pt modelId="{6760E15A-1536-42BD-B120-C98DE8277492}" type="parTrans" cxnId="{BEC5DCF6-986C-4E00-B9C2-125E91A58EA6}">
      <dgm:prSet/>
      <dgm:spPr/>
      <dgm:t>
        <a:bodyPr/>
        <a:lstStyle/>
        <a:p>
          <a:endParaRPr lang="en-US"/>
        </a:p>
      </dgm:t>
    </dgm:pt>
    <dgm:pt modelId="{AA3547C1-13EF-4BA2-BD41-BABC004C609B}" type="sibTrans" cxnId="{BEC5DCF6-986C-4E00-B9C2-125E91A58EA6}">
      <dgm:prSet/>
      <dgm:spPr/>
      <dgm:t>
        <a:bodyPr/>
        <a:lstStyle/>
        <a:p>
          <a:endParaRPr lang="en-US"/>
        </a:p>
      </dgm:t>
    </dgm:pt>
    <dgm:pt modelId="{116EC9CD-ADD3-4BD3-9A22-B90EEE58B794}">
      <dgm:prSet/>
      <dgm:spPr/>
      <dgm:t>
        <a:bodyPr/>
        <a:lstStyle/>
        <a:p>
          <a:r>
            <a:rPr lang="en-US"/>
            <a:t>Work Experience is organised by the student and their parent/guardian</a:t>
          </a:r>
        </a:p>
      </dgm:t>
    </dgm:pt>
    <dgm:pt modelId="{1DC51B78-D2AB-4DE4-A8C2-A893DF6645D0}" type="parTrans" cxnId="{739023B9-4DEC-4DB9-9823-D86EE9739E16}">
      <dgm:prSet/>
      <dgm:spPr/>
      <dgm:t>
        <a:bodyPr/>
        <a:lstStyle/>
        <a:p>
          <a:endParaRPr lang="en-US"/>
        </a:p>
      </dgm:t>
    </dgm:pt>
    <dgm:pt modelId="{D94C180A-5D19-4DEA-B16C-7230C925EFC1}" type="sibTrans" cxnId="{739023B9-4DEC-4DB9-9823-D86EE9739E16}">
      <dgm:prSet/>
      <dgm:spPr/>
      <dgm:t>
        <a:bodyPr/>
        <a:lstStyle/>
        <a:p>
          <a:endParaRPr lang="en-US"/>
        </a:p>
      </dgm:t>
    </dgm:pt>
    <dgm:pt modelId="{091D8FA2-ECBF-40AA-A755-A153A9C7DD58}" type="pres">
      <dgm:prSet presAssocID="{508C0341-EE45-42AB-BD96-750EA262FA3A}" presName="linear" presStyleCnt="0">
        <dgm:presLayoutVars>
          <dgm:animLvl val="lvl"/>
          <dgm:resizeHandles val="exact"/>
        </dgm:presLayoutVars>
      </dgm:prSet>
      <dgm:spPr/>
    </dgm:pt>
    <dgm:pt modelId="{31960491-F953-4FB7-9635-01687DEBFC38}" type="pres">
      <dgm:prSet presAssocID="{C0C49970-A7C1-4484-BFA4-21DA79B196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B0A7A5A-B2F8-4F19-A4F3-28AC1200F534}" type="pres">
      <dgm:prSet presAssocID="{90B9E07F-ABFE-44DF-807E-D62893CE8138}" presName="spacer" presStyleCnt="0"/>
      <dgm:spPr/>
    </dgm:pt>
    <dgm:pt modelId="{409880F3-69E4-41EE-8CD7-E97D5B910937}" type="pres">
      <dgm:prSet presAssocID="{2F46AC83-BA2A-4AC1-8107-4EE0753F8E4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92F2288-6BF3-46A1-B5F8-BB7F1469BD68}" type="pres">
      <dgm:prSet presAssocID="{AA3547C1-13EF-4BA2-BD41-BABC004C609B}" presName="spacer" presStyleCnt="0"/>
      <dgm:spPr/>
    </dgm:pt>
    <dgm:pt modelId="{71C04649-9E4F-414F-9DE7-0FAD1843E812}" type="pres">
      <dgm:prSet presAssocID="{116EC9CD-ADD3-4BD3-9A22-B90EEE58B79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3BCDC42-9EDC-4466-AD1D-F04279E75082}" type="presOf" srcId="{C0C49970-A7C1-4484-BFA4-21DA79B19675}" destId="{31960491-F953-4FB7-9635-01687DEBFC38}" srcOrd="0" destOrd="0" presId="urn:microsoft.com/office/officeart/2005/8/layout/vList2"/>
    <dgm:cxn modelId="{739023B9-4DEC-4DB9-9823-D86EE9739E16}" srcId="{508C0341-EE45-42AB-BD96-750EA262FA3A}" destId="{116EC9CD-ADD3-4BD3-9A22-B90EEE58B794}" srcOrd="2" destOrd="0" parTransId="{1DC51B78-D2AB-4DE4-A8C2-A893DF6645D0}" sibTransId="{D94C180A-5D19-4DEA-B16C-7230C925EFC1}"/>
    <dgm:cxn modelId="{E0A5D4C8-F927-492A-8A87-51EA7F0E03D6}" type="presOf" srcId="{2F46AC83-BA2A-4AC1-8107-4EE0753F8E45}" destId="{409880F3-69E4-41EE-8CD7-E97D5B910937}" srcOrd="0" destOrd="0" presId="urn:microsoft.com/office/officeart/2005/8/layout/vList2"/>
    <dgm:cxn modelId="{75ED65CB-6A1B-4077-99F5-DC4A9F414CE0}" srcId="{508C0341-EE45-42AB-BD96-750EA262FA3A}" destId="{C0C49970-A7C1-4484-BFA4-21DA79B19675}" srcOrd="0" destOrd="0" parTransId="{C74CDD82-1F6E-486E-8C94-2D661502578E}" sibTransId="{90B9E07F-ABFE-44DF-807E-D62893CE8138}"/>
    <dgm:cxn modelId="{8753C1D5-8059-460E-95EC-C839C276C8DB}" type="presOf" srcId="{508C0341-EE45-42AB-BD96-750EA262FA3A}" destId="{091D8FA2-ECBF-40AA-A755-A153A9C7DD58}" srcOrd="0" destOrd="0" presId="urn:microsoft.com/office/officeart/2005/8/layout/vList2"/>
    <dgm:cxn modelId="{6A1C29DF-B09B-4DBA-BF72-B0A317740B6E}" type="presOf" srcId="{116EC9CD-ADD3-4BD3-9A22-B90EEE58B794}" destId="{71C04649-9E4F-414F-9DE7-0FAD1843E812}" srcOrd="0" destOrd="0" presId="urn:microsoft.com/office/officeart/2005/8/layout/vList2"/>
    <dgm:cxn modelId="{BEC5DCF6-986C-4E00-B9C2-125E91A58EA6}" srcId="{508C0341-EE45-42AB-BD96-750EA262FA3A}" destId="{2F46AC83-BA2A-4AC1-8107-4EE0753F8E45}" srcOrd="1" destOrd="0" parTransId="{6760E15A-1536-42BD-B120-C98DE8277492}" sibTransId="{AA3547C1-13EF-4BA2-BD41-BABC004C609B}"/>
    <dgm:cxn modelId="{4B0EAD52-5A8D-44A1-BFB2-D0805BF03432}" type="presParOf" srcId="{091D8FA2-ECBF-40AA-A755-A153A9C7DD58}" destId="{31960491-F953-4FB7-9635-01687DEBFC38}" srcOrd="0" destOrd="0" presId="urn:microsoft.com/office/officeart/2005/8/layout/vList2"/>
    <dgm:cxn modelId="{4FCF7785-70BD-4F81-AFAB-72D8B702F9CF}" type="presParOf" srcId="{091D8FA2-ECBF-40AA-A755-A153A9C7DD58}" destId="{CB0A7A5A-B2F8-4F19-A4F3-28AC1200F534}" srcOrd="1" destOrd="0" presId="urn:microsoft.com/office/officeart/2005/8/layout/vList2"/>
    <dgm:cxn modelId="{DC4ACCA4-852D-47BA-9813-681B3A865470}" type="presParOf" srcId="{091D8FA2-ECBF-40AA-A755-A153A9C7DD58}" destId="{409880F3-69E4-41EE-8CD7-E97D5B910937}" srcOrd="2" destOrd="0" presId="urn:microsoft.com/office/officeart/2005/8/layout/vList2"/>
    <dgm:cxn modelId="{24075423-5B5E-41B2-8664-378CD7334BF4}" type="presParOf" srcId="{091D8FA2-ECBF-40AA-A755-A153A9C7DD58}" destId="{C92F2288-6BF3-46A1-B5F8-BB7F1469BD68}" srcOrd="3" destOrd="0" presId="urn:microsoft.com/office/officeart/2005/8/layout/vList2"/>
    <dgm:cxn modelId="{F709BEA2-C200-4416-A55F-4FEB3D5D0833}" type="presParOf" srcId="{091D8FA2-ECBF-40AA-A755-A153A9C7DD58}" destId="{71C04649-9E4F-414F-9DE7-0FAD1843E81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F2BF17-4F82-41BB-A01F-8E4ACEAFC1B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077510-BE68-4642-8AA4-1D4755D8B124}">
      <dgm:prSet/>
      <dgm:spPr/>
      <dgm:t>
        <a:bodyPr/>
        <a:lstStyle/>
        <a:p>
          <a:r>
            <a:rPr lang="en-US"/>
            <a:t>All students need a fully charged Ipad every day in school for class</a:t>
          </a:r>
        </a:p>
      </dgm:t>
    </dgm:pt>
    <dgm:pt modelId="{6855161D-31C3-4D11-8739-42450CA3E822}" type="parTrans" cxnId="{B996BD2D-90AD-414E-AE44-357A4A18DDAF}">
      <dgm:prSet/>
      <dgm:spPr/>
      <dgm:t>
        <a:bodyPr/>
        <a:lstStyle/>
        <a:p>
          <a:endParaRPr lang="en-US"/>
        </a:p>
      </dgm:t>
    </dgm:pt>
    <dgm:pt modelId="{DAB60EFF-C6CE-4710-B3BD-57D7F23EBDB4}" type="sibTrans" cxnId="{B996BD2D-90AD-414E-AE44-357A4A18DDAF}">
      <dgm:prSet/>
      <dgm:spPr/>
      <dgm:t>
        <a:bodyPr/>
        <a:lstStyle/>
        <a:p>
          <a:endParaRPr lang="en-US"/>
        </a:p>
      </dgm:t>
    </dgm:pt>
    <dgm:pt modelId="{7B8D2EA3-52A3-4C34-A710-AD05DEE01802}">
      <dgm:prSet/>
      <dgm:spPr/>
      <dgm:t>
        <a:bodyPr/>
        <a:lstStyle/>
        <a:p>
          <a:r>
            <a:rPr lang="en-US"/>
            <a:t>Students must bring their Student Journal to school every day</a:t>
          </a:r>
        </a:p>
      </dgm:t>
    </dgm:pt>
    <dgm:pt modelId="{ACAF854C-2A70-4DCC-8E57-380500275F6F}" type="parTrans" cxnId="{8E627563-2A5F-408A-BC48-5A825A39285F}">
      <dgm:prSet/>
      <dgm:spPr/>
      <dgm:t>
        <a:bodyPr/>
        <a:lstStyle/>
        <a:p>
          <a:endParaRPr lang="en-US"/>
        </a:p>
      </dgm:t>
    </dgm:pt>
    <dgm:pt modelId="{CF24499A-998D-4E0F-B175-21D2C13569ED}" type="sibTrans" cxnId="{8E627563-2A5F-408A-BC48-5A825A39285F}">
      <dgm:prSet/>
      <dgm:spPr/>
      <dgm:t>
        <a:bodyPr/>
        <a:lstStyle/>
        <a:p>
          <a:endParaRPr lang="en-US"/>
        </a:p>
      </dgm:t>
    </dgm:pt>
    <dgm:pt modelId="{459E38F4-9AE1-4399-A861-E26C775E1E51}">
      <dgm:prSet/>
      <dgm:spPr/>
      <dgm:t>
        <a:bodyPr/>
        <a:lstStyle/>
        <a:p>
          <a:r>
            <a:rPr lang="en-US"/>
            <a:t>Stationery/pens/ pencil/ notes- teachers will advise in each course</a:t>
          </a:r>
        </a:p>
      </dgm:t>
    </dgm:pt>
    <dgm:pt modelId="{D118DDFC-B2F0-41E2-91A9-620894DB9B64}" type="parTrans" cxnId="{E0A5A03D-03AF-4095-ABC7-53E44C7158B6}">
      <dgm:prSet/>
      <dgm:spPr/>
      <dgm:t>
        <a:bodyPr/>
        <a:lstStyle/>
        <a:p>
          <a:endParaRPr lang="en-US"/>
        </a:p>
      </dgm:t>
    </dgm:pt>
    <dgm:pt modelId="{FC03ACDE-D3A9-4D26-9E69-326A18EE3018}" type="sibTrans" cxnId="{E0A5A03D-03AF-4095-ABC7-53E44C7158B6}">
      <dgm:prSet/>
      <dgm:spPr/>
      <dgm:t>
        <a:bodyPr/>
        <a:lstStyle/>
        <a:p>
          <a:endParaRPr lang="en-US"/>
        </a:p>
      </dgm:t>
    </dgm:pt>
    <dgm:pt modelId="{2EA832A7-8239-44B9-AD28-AF35271404D0}">
      <dgm:prSet/>
      <dgm:spPr/>
      <dgm:t>
        <a:bodyPr/>
        <a:lstStyle/>
        <a:p>
          <a:r>
            <a:rPr lang="en-US"/>
            <a:t>School App- please register if you have not done so already</a:t>
          </a:r>
        </a:p>
      </dgm:t>
    </dgm:pt>
    <dgm:pt modelId="{77BD6B73-720F-4865-9548-699CC6111BC8}" type="parTrans" cxnId="{CC572F36-8DF0-4978-ACBC-0814DAFA8A79}">
      <dgm:prSet/>
      <dgm:spPr/>
      <dgm:t>
        <a:bodyPr/>
        <a:lstStyle/>
        <a:p>
          <a:endParaRPr lang="en-US"/>
        </a:p>
      </dgm:t>
    </dgm:pt>
    <dgm:pt modelId="{47CB4C57-7912-4EC9-82F9-25BBA6E29858}" type="sibTrans" cxnId="{CC572F36-8DF0-4978-ACBC-0814DAFA8A79}">
      <dgm:prSet/>
      <dgm:spPr/>
      <dgm:t>
        <a:bodyPr/>
        <a:lstStyle/>
        <a:p>
          <a:endParaRPr lang="en-US"/>
        </a:p>
      </dgm:t>
    </dgm:pt>
    <dgm:pt modelId="{225574A1-5847-418F-BF3B-FEEB88AC589D}" type="pres">
      <dgm:prSet presAssocID="{FBF2BF17-4F82-41BB-A01F-8E4ACEAFC1B5}" presName="vert0" presStyleCnt="0">
        <dgm:presLayoutVars>
          <dgm:dir/>
          <dgm:animOne val="branch"/>
          <dgm:animLvl val="lvl"/>
        </dgm:presLayoutVars>
      </dgm:prSet>
      <dgm:spPr/>
    </dgm:pt>
    <dgm:pt modelId="{606CCAB6-48F8-49F7-94FB-D2DBF70ABF3D}" type="pres">
      <dgm:prSet presAssocID="{D1077510-BE68-4642-8AA4-1D4755D8B124}" presName="thickLine" presStyleLbl="alignNode1" presStyleIdx="0" presStyleCnt="4"/>
      <dgm:spPr/>
    </dgm:pt>
    <dgm:pt modelId="{2A718E27-509F-4349-B7CB-BEE9E1925FA9}" type="pres">
      <dgm:prSet presAssocID="{D1077510-BE68-4642-8AA4-1D4755D8B124}" presName="horz1" presStyleCnt="0"/>
      <dgm:spPr/>
    </dgm:pt>
    <dgm:pt modelId="{B122BCD3-1185-4542-8BB9-15D3369A8138}" type="pres">
      <dgm:prSet presAssocID="{D1077510-BE68-4642-8AA4-1D4755D8B124}" presName="tx1" presStyleLbl="revTx" presStyleIdx="0" presStyleCnt="4"/>
      <dgm:spPr/>
    </dgm:pt>
    <dgm:pt modelId="{27BBBC61-4B26-44A0-9FAE-ABCA056E7267}" type="pres">
      <dgm:prSet presAssocID="{D1077510-BE68-4642-8AA4-1D4755D8B124}" presName="vert1" presStyleCnt="0"/>
      <dgm:spPr/>
    </dgm:pt>
    <dgm:pt modelId="{D97711DC-EE34-45FF-A830-436101D09F4B}" type="pres">
      <dgm:prSet presAssocID="{7B8D2EA3-52A3-4C34-A710-AD05DEE01802}" presName="thickLine" presStyleLbl="alignNode1" presStyleIdx="1" presStyleCnt="4"/>
      <dgm:spPr/>
    </dgm:pt>
    <dgm:pt modelId="{6D467D01-A278-4F41-89C6-B744A6048C79}" type="pres">
      <dgm:prSet presAssocID="{7B8D2EA3-52A3-4C34-A710-AD05DEE01802}" presName="horz1" presStyleCnt="0"/>
      <dgm:spPr/>
    </dgm:pt>
    <dgm:pt modelId="{F6F345F9-7A90-42F2-8389-F9AF514C7914}" type="pres">
      <dgm:prSet presAssocID="{7B8D2EA3-52A3-4C34-A710-AD05DEE01802}" presName="tx1" presStyleLbl="revTx" presStyleIdx="1" presStyleCnt="4"/>
      <dgm:spPr/>
    </dgm:pt>
    <dgm:pt modelId="{41DD9B93-FCB3-4C33-AE5B-CEADC5F0265D}" type="pres">
      <dgm:prSet presAssocID="{7B8D2EA3-52A3-4C34-A710-AD05DEE01802}" presName="vert1" presStyleCnt="0"/>
      <dgm:spPr/>
    </dgm:pt>
    <dgm:pt modelId="{21625CFC-0941-4B8B-B6BF-E2CE89F5B69B}" type="pres">
      <dgm:prSet presAssocID="{459E38F4-9AE1-4399-A861-E26C775E1E51}" presName="thickLine" presStyleLbl="alignNode1" presStyleIdx="2" presStyleCnt="4"/>
      <dgm:spPr/>
    </dgm:pt>
    <dgm:pt modelId="{010D4FA4-E0B6-4C3C-A42A-C5F662AF5D9F}" type="pres">
      <dgm:prSet presAssocID="{459E38F4-9AE1-4399-A861-E26C775E1E51}" presName="horz1" presStyleCnt="0"/>
      <dgm:spPr/>
    </dgm:pt>
    <dgm:pt modelId="{5890A6CB-ECCD-4E18-B212-97079F7E4FA2}" type="pres">
      <dgm:prSet presAssocID="{459E38F4-9AE1-4399-A861-E26C775E1E51}" presName="tx1" presStyleLbl="revTx" presStyleIdx="2" presStyleCnt="4"/>
      <dgm:spPr/>
    </dgm:pt>
    <dgm:pt modelId="{F2EB4916-5904-4D18-BF3B-36494E885FFA}" type="pres">
      <dgm:prSet presAssocID="{459E38F4-9AE1-4399-A861-E26C775E1E51}" presName="vert1" presStyleCnt="0"/>
      <dgm:spPr/>
    </dgm:pt>
    <dgm:pt modelId="{411BBA9E-79C4-4E53-96F5-ED5DD0831AE8}" type="pres">
      <dgm:prSet presAssocID="{2EA832A7-8239-44B9-AD28-AF35271404D0}" presName="thickLine" presStyleLbl="alignNode1" presStyleIdx="3" presStyleCnt="4"/>
      <dgm:spPr/>
    </dgm:pt>
    <dgm:pt modelId="{365E6CEC-6B2D-41D7-9CED-9045FA9BE622}" type="pres">
      <dgm:prSet presAssocID="{2EA832A7-8239-44B9-AD28-AF35271404D0}" presName="horz1" presStyleCnt="0"/>
      <dgm:spPr/>
    </dgm:pt>
    <dgm:pt modelId="{89910B3F-71FA-4EB7-9194-14BB3D568A02}" type="pres">
      <dgm:prSet presAssocID="{2EA832A7-8239-44B9-AD28-AF35271404D0}" presName="tx1" presStyleLbl="revTx" presStyleIdx="3" presStyleCnt="4"/>
      <dgm:spPr/>
    </dgm:pt>
    <dgm:pt modelId="{6B1478A5-3A29-471D-9FFF-F07202644EA0}" type="pres">
      <dgm:prSet presAssocID="{2EA832A7-8239-44B9-AD28-AF35271404D0}" presName="vert1" presStyleCnt="0"/>
      <dgm:spPr/>
    </dgm:pt>
  </dgm:ptLst>
  <dgm:cxnLst>
    <dgm:cxn modelId="{B996BD2D-90AD-414E-AE44-357A4A18DDAF}" srcId="{FBF2BF17-4F82-41BB-A01F-8E4ACEAFC1B5}" destId="{D1077510-BE68-4642-8AA4-1D4755D8B124}" srcOrd="0" destOrd="0" parTransId="{6855161D-31C3-4D11-8739-42450CA3E822}" sibTransId="{DAB60EFF-C6CE-4710-B3BD-57D7F23EBDB4}"/>
    <dgm:cxn modelId="{CC572F36-8DF0-4978-ACBC-0814DAFA8A79}" srcId="{FBF2BF17-4F82-41BB-A01F-8E4ACEAFC1B5}" destId="{2EA832A7-8239-44B9-AD28-AF35271404D0}" srcOrd="3" destOrd="0" parTransId="{77BD6B73-720F-4865-9548-699CC6111BC8}" sibTransId="{47CB4C57-7912-4EC9-82F9-25BBA6E29858}"/>
    <dgm:cxn modelId="{E0A5A03D-03AF-4095-ABC7-53E44C7158B6}" srcId="{FBF2BF17-4F82-41BB-A01F-8E4ACEAFC1B5}" destId="{459E38F4-9AE1-4399-A861-E26C775E1E51}" srcOrd="2" destOrd="0" parTransId="{D118DDFC-B2F0-41E2-91A9-620894DB9B64}" sibTransId="{FC03ACDE-D3A9-4D26-9E69-326A18EE3018}"/>
    <dgm:cxn modelId="{8E627563-2A5F-408A-BC48-5A825A39285F}" srcId="{FBF2BF17-4F82-41BB-A01F-8E4ACEAFC1B5}" destId="{7B8D2EA3-52A3-4C34-A710-AD05DEE01802}" srcOrd="1" destOrd="0" parTransId="{ACAF854C-2A70-4DCC-8E57-380500275F6F}" sibTransId="{CF24499A-998D-4E0F-B175-21D2C13569ED}"/>
    <dgm:cxn modelId="{2C37B374-3399-4A46-A3AA-9CCC38FDF542}" type="presOf" srcId="{459E38F4-9AE1-4399-A861-E26C775E1E51}" destId="{5890A6CB-ECCD-4E18-B212-97079F7E4FA2}" srcOrd="0" destOrd="0" presId="urn:microsoft.com/office/officeart/2008/layout/LinedList"/>
    <dgm:cxn modelId="{C1B9567D-6B3C-4704-A896-37607F191766}" type="presOf" srcId="{7B8D2EA3-52A3-4C34-A710-AD05DEE01802}" destId="{F6F345F9-7A90-42F2-8389-F9AF514C7914}" srcOrd="0" destOrd="0" presId="urn:microsoft.com/office/officeart/2008/layout/LinedList"/>
    <dgm:cxn modelId="{6E345ABF-42B1-415A-8703-CD354740384F}" type="presOf" srcId="{FBF2BF17-4F82-41BB-A01F-8E4ACEAFC1B5}" destId="{225574A1-5847-418F-BF3B-FEEB88AC589D}" srcOrd="0" destOrd="0" presId="urn:microsoft.com/office/officeart/2008/layout/LinedList"/>
    <dgm:cxn modelId="{82840FEF-B05F-42D2-A2BF-9A8D7681CC5A}" type="presOf" srcId="{D1077510-BE68-4642-8AA4-1D4755D8B124}" destId="{B122BCD3-1185-4542-8BB9-15D3369A8138}" srcOrd="0" destOrd="0" presId="urn:microsoft.com/office/officeart/2008/layout/LinedList"/>
    <dgm:cxn modelId="{5BD231EF-46B2-49B9-9E39-E861FF90CABF}" type="presOf" srcId="{2EA832A7-8239-44B9-AD28-AF35271404D0}" destId="{89910B3F-71FA-4EB7-9194-14BB3D568A02}" srcOrd="0" destOrd="0" presId="urn:microsoft.com/office/officeart/2008/layout/LinedList"/>
    <dgm:cxn modelId="{8CC1109D-DC12-4DEF-A142-7072D413E551}" type="presParOf" srcId="{225574A1-5847-418F-BF3B-FEEB88AC589D}" destId="{606CCAB6-48F8-49F7-94FB-D2DBF70ABF3D}" srcOrd="0" destOrd="0" presId="urn:microsoft.com/office/officeart/2008/layout/LinedList"/>
    <dgm:cxn modelId="{769892D6-83E5-4165-90F5-92F16CE3054A}" type="presParOf" srcId="{225574A1-5847-418F-BF3B-FEEB88AC589D}" destId="{2A718E27-509F-4349-B7CB-BEE9E1925FA9}" srcOrd="1" destOrd="0" presId="urn:microsoft.com/office/officeart/2008/layout/LinedList"/>
    <dgm:cxn modelId="{B4E6E83A-931B-4889-BA11-1921B0A0DDA8}" type="presParOf" srcId="{2A718E27-509F-4349-B7CB-BEE9E1925FA9}" destId="{B122BCD3-1185-4542-8BB9-15D3369A8138}" srcOrd="0" destOrd="0" presId="urn:microsoft.com/office/officeart/2008/layout/LinedList"/>
    <dgm:cxn modelId="{85E78B72-5125-49BC-BB02-76AA925EAF3A}" type="presParOf" srcId="{2A718E27-509F-4349-B7CB-BEE9E1925FA9}" destId="{27BBBC61-4B26-44A0-9FAE-ABCA056E7267}" srcOrd="1" destOrd="0" presId="urn:microsoft.com/office/officeart/2008/layout/LinedList"/>
    <dgm:cxn modelId="{7AAEDAC0-B8A0-4127-BD88-7C58264BC639}" type="presParOf" srcId="{225574A1-5847-418F-BF3B-FEEB88AC589D}" destId="{D97711DC-EE34-45FF-A830-436101D09F4B}" srcOrd="2" destOrd="0" presId="urn:microsoft.com/office/officeart/2008/layout/LinedList"/>
    <dgm:cxn modelId="{624AEBA0-DAF1-43DF-AA87-1A9207100058}" type="presParOf" srcId="{225574A1-5847-418F-BF3B-FEEB88AC589D}" destId="{6D467D01-A278-4F41-89C6-B744A6048C79}" srcOrd="3" destOrd="0" presId="urn:microsoft.com/office/officeart/2008/layout/LinedList"/>
    <dgm:cxn modelId="{48D97E63-5D98-45FA-B161-E010E8D44D26}" type="presParOf" srcId="{6D467D01-A278-4F41-89C6-B744A6048C79}" destId="{F6F345F9-7A90-42F2-8389-F9AF514C7914}" srcOrd="0" destOrd="0" presId="urn:microsoft.com/office/officeart/2008/layout/LinedList"/>
    <dgm:cxn modelId="{5EFAD0A6-9BC3-41A5-90BD-D109BA69DA97}" type="presParOf" srcId="{6D467D01-A278-4F41-89C6-B744A6048C79}" destId="{41DD9B93-FCB3-4C33-AE5B-CEADC5F0265D}" srcOrd="1" destOrd="0" presId="urn:microsoft.com/office/officeart/2008/layout/LinedList"/>
    <dgm:cxn modelId="{8A1AB861-CFF1-4078-9CF6-E68513A4B3F5}" type="presParOf" srcId="{225574A1-5847-418F-BF3B-FEEB88AC589D}" destId="{21625CFC-0941-4B8B-B6BF-E2CE89F5B69B}" srcOrd="4" destOrd="0" presId="urn:microsoft.com/office/officeart/2008/layout/LinedList"/>
    <dgm:cxn modelId="{F547B261-4055-4485-8795-C6E94C58415E}" type="presParOf" srcId="{225574A1-5847-418F-BF3B-FEEB88AC589D}" destId="{010D4FA4-E0B6-4C3C-A42A-C5F662AF5D9F}" srcOrd="5" destOrd="0" presId="urn:microsoft.com/office/officeart/2008/layout/LinedList"/>
    <dgm:cxn modelId="{A5EFF8FF-66D8-4498-B9D3-C44DEA66EAAF}" type="presParOf" srcId="{010D4FA4-E0B6-4C3C-A42A-C5F662AF5D9F}" destId="{5890A6CB-ECCD-4E18-B212-97079F7E4FA2}" srcOrd="0" destOrd="0" presId="urn:microsoft.com/office/officeart/2008/layout/LinedList"/>
    <dgm:cxn modelId="{968599CE-C0B2-44EC-B35D-EDE813028A9D}" type="presParOf" srcId="{010D4FA4-E0B6-4C3C-A42A-C5F662AF5D9F}" destId="{F2EB4916-5904-4D18-BF3B-36494E885FFA}" srcOrd="1" destOrd="0" presId="urn:microsoft.com/office/officeart/2008/layout/LinedList"/>
    <dgm:cxn modelId="{394CAA5B-D16D-4465-B443-D9AE468B3E07}" type="presParOf" srcId="{225574A1-5847-418F-BF3B-FEEB88AC589D}" destId="{411BBA9E-79C4-4E53-96F5-ED5DD0831AE8}" srcOrd="6" destOrd="0" presId="urn:microsoft.com/office/officeart/2008/layout/LinedList"/>
    <dgm:cxn modelId="{65C9329D-8F3A-48AE-9EF3-E1AA6802EE7F}" type="presParOf" srcId="{225574A1-5847-418F-BF3B-FEEB88AC589D}" destId="{365E6CEC-6B2D-41D7-9CED-9045FA9BE622}" srcOrd="7" destOrd="0" presId="urn:microsoft.com/office/officeart/2008/layout/LinedList"/>
    <dgm:cxn modelId="{9A9AFD00-662E-4B7F-9AF2-D300FF4EEE7F}" type="presParOf" srcId="{365E6CEC-6B2D-41D7-9CED-9045FA9BE622}" destId="{89910B3F-71FA-4EB7-9194-14BB3D568A02}" srcOrd="0" destOrd="0" presId="urn:microsoft.com/office/officeart/2008/layout/LinedList"/>
    <dgm:cxn modelId="{D3A7067E-6342-48E3-939C-66206247015C}" type="presParOf" srcId="{365E6CEC-6B2D-41D7-9CED-9045FA9BE622}" destId="{6B1478A5-3A29-471D-9FFF-F07202644E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0825B-CBA8-41D6-A476-753C39F732E7}">
      <dsp:nvSpPr>
        <dsp:cNvPr id="0" name=""/>
        <dsp:cNvSpPr/>
      </dsp:nvSpPr>
      <dsp:spPr>
        <a:xfrm>
          <a:off x="23848" y="949"/>
          <a:ext cx="2374984" cy="14249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sng" kern="1200" dirty="0"/>
            <a:t>Educational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(Subject &amp; Level considerations, study skills &amp; motivation)</a:t>
          </a:r>
          <a:endParaRPr lang="en-US" sz="2000" kern="1200" dirty="0"/>
        </a:p>
      </dsp:txBody>
      <dsp:txXfrm>
        <a:off x="23848" y="949"/>
        <a:ext cx="2374984" cy="1424990"/>
      </dsp:txXfrm>
    </dsp:sp>
    <dsp:sp modelId="{D3D481F8-CFF8-42CF-9A8D-5DB8517B8247}">
      <dsp:nvSpPr>
        <dsp:cNvPr id="0" name=""/>
        <dsp:cNvSpPr/>
      </dsp:nvSpPr>
      <dsp:spPr>
        <a:xfrm>
          <a:off x="2636331" y="949"/>
          <a:ext cx="2374984" cy="14249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sng" kern="1200" dirty="0"/>
            <a:t>Vocational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(Progression routes &amp; entry requirements)</a:t>
          </a:r>
          <a:endParaRPr lang="en-US" sz="2000" kern="1200" dirty="0"/>
        </a:p>
      </dsp:txBody>
      <dsp:txXfrm>
        <a:off x="2636331" y="949"/>
        <a:ext cx="2374984" cy="1424990"/>
      </dsp:txXfrm>
    </dsp:sp>
    <dsp:sp modelId="{0433D019-EFD2-47E6-B3F3-6EED56460D4C}">
      <dsp:nvSpPr>
        <dsp:cNvPr id="0" name=""/>
        <dsp:cNvSpPr/>
      </dsp:nvSpPr>
      <dsp:spPr>
        <a:xfrm>
          <a:off x="1330089" y="1663438"/>
          <a:ext cx="2374984" cy="14249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sng" kern="1200" dirty="0"/>
            <a:t>Personal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(Supporting emotional wellbeing)</a:t>
          </a:r>
          <a:endParaRPr lang="en-US" sz="2000" kern="1200" dirty="0"/>
        </a:p>
      </dsp:txBody>
      <dsp:txXfrm>
        <a:off x="1330089" y="1663438"/>
        <a:ext cx="2374984" cy="1424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F4E96-B963-47A9-B2B0-FAC900D4987F}">
      <dsp:nvSpPr>
        <dsp:cNvPr id="0" name=""/>
        <dsp:cNvSpPr/>
      </dsp:nvSpPr>
      <dsp:spPr>
        <a:xfrm>
          <a:off x="0" y="17295"/>
          <a:ext cx="2568554" cy="4077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Apprenticeship (level 5+)</a:t>
          </a:r>
          <a:endParaRPr lang="en-US" sz="1700" kern="1200"/>
        </a:p>
      </dsp:txBody>
      <dsp:txXfrm>
        <a:off x="19904" y="37199"/>
        <a:ext cx="2528746" cy="367937"/>
      </dsp:txXfrm>
    </dsp:sp>
    <dsp:sp modelId="{78E8E208-1CD9-4E74-A2D0-57D260D5A18B}">
      <dsp:nvSpPr>
        <dsp:cNvPr id="0" name=""/>
        <dsp:cNvSpPr/>
      </dsp:nvSpPr>
      <dsp:spPr>
        <a:xfrm>
          <a:off x="0" y="474000"/>
          <a:ext cx="2568554" cy="40774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PLC (Level 5 &amp; 6)</a:t>
          </a:r>
          <a:endParaRPr lang="en-US" sz="1700" kern="1200"/>
        </a:p>
      </dsp:txBody>
      <dsp:txXfrm>
        <a:off x="19904" y="493904"/>
        <a:ext cx="2528746" cy="367937"/>
      </dsp:txXfrm>
    </dsp:sp>
    <dsp:sp modelId="{4FB69D2D-7DCC-4C5F-BCD4-3845BD7D9847}">
      <dsp:nvSpPr>
        <dsp:cNvPr id="0" name=""/>
        <dsp:cNvSpPr/>
      </dsp:nvSpPr>
      <dsp:spPr>
        <a:xfrm>
          <a:off x="0" y="930705"/>
          <a:ext cx="2568554" cy="4077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IT (Level 7 &amp; 8, some 6)</a:t>
          </a:r>
          <a:endParaRPr lang="en-US" sz="1700" kern="1200"/>
        </a:p>
      </dsp:txBody>
      <dsp:txXfrm>
        <a:off x="19904" y="950609"/>
        <a:ext cx="2528746" cy="367937"/>
      </dsp:txXfrm>
    </dsp:sp>
    <dsp:sp modelId="{6CFC92DC-00B6-4002-B181-E9FFCE43E49A}">
      <dsp:nvSpPr>
        <dsp:cNvPr id="0" name=""/>
        <dsp:cNvSpPr/>
      </dsp:nvSpPr>
      <dsp:spPr>
        <a:xfrm>
          <a:off x="0" y="1387410"/>
          <a:ext cx="2568554" cy="4077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University (Level 7 &amp; 8)</a:t>
          </a:r>
          <a:endParaRPr lang="en-US" sz="1700" kern="1200"/>
        </a:p>
      </dsp:txBody>
      <dsp:txXfrm>
        <a:off x="19904" y="1407314"/>
        <a:ext cx="2528746" cy="367937"/>
      </dsp:txXfrm>
    </dsp:sp>
    <dsp:sp modelId="{88B537FB-3E81-4FE8-AEF8-FEBEB51F0205}">
      <dsp:nvSpPr>
        <dsp:cNvPr id="0" name=""/>
        <dsp:cNvSpPr/>
      </dsp:nvSpPr>
      <dsp:spPr>
        <a:xfrm>
          <a:off x="0" y="1844116"/>
          <a:ext cx="2568554" cy="40774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Work</a:t>
          </a:r>
          <a:endParaRPr lang="en-US" sz="1700" kern="1200"/>
        </a:p>
      </dsp:txBody>
      <dsp:txXfrm>
        <a:off x="19904" y="1864020"/>
        <a:ext cx="2528746" cy="367937"/>
      </dsp:txXfrm>
    </dsp:sp>
    <dsp:sp modelId="{C0387163-F0F6-48D5-9AE1-79BF94DC1E94}">
      <dsp:nvSpPr>
        <dsp:cNvPr id="0" name=""/>
        <dsp:cNvSpPr/>
      </dsp:nvSpPr>
      <dsp:spPr>
        <a:xfrm>
          <a:off x="0" y="2300821"/>
          <a:ext cx="2568554" cy="4077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Gap Year</a:t>
          </a:r>
          <a:endParaRPr lang="en-US" sz="1700" kern="1200"/>
        </a:p>
      </dsp:txBody>
      <dsp:txXfrm>
        <a:off x="19904" y="2320725"/>
        <a:ext cx="2528746" cy="367937"/>
      </dsp:txXfrm>
    </dsp:sp>
    <dsp:sp modelId="{FFC240CD-677D-4418-842E-2AEFEDE2D9FD}">
      <dsp:nvSpPr>
        <dsp:cNvPr id="0" name=""/>
        <dsp:cNvSpPr/>
      </dsp:nvSpPr>
      <dsp:spPr>
        <a:xfrm>
          <a:off x="0" y="2757525"/>
          <a:ext cx="2568554" cy="40774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Defence forces</a:t>
          </a:r>
          <a:endParaRPr lang="en-US" sz="1700" kern="1200"/>
        </a:p>
      </dsp:txBody>
      <dsp:txXfrm>
        <a:off x="19904" y="2777429"/>
        <a:ext cx="2528746" cy="367937"/>
      </dsp:txXfrm>
    </dsp:sp>
    <dsp:sp modelId="{A83C6FB0-7353-4D25-882C-246FFB9F185B}">
      <dsp:nvSpPr>
        <dsp:cNvPr id="0" name=""/>
        <dsp:cNvSpPr/>
      </dsp:nvSpPr>
      <dsp:spPr>
        <a:xfrm>
          <a:off x="0" y="3214230"/>
          <a:ext cx="2568554" cy="4077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Study abroad (UK, Europe)</a:t>
          </a:r>
          <a:endParaRPr lang="en-US" sz="1700" kern="1200"/>
        </a:p>
      </dsp:txBody>
      <dsp:txXfrm>
        <a:off x="19904" y="3234134"/>
        <a:ext cx="2528746" cy="367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60491-F953-4FB7-9635-01687DEBFC38}">
      <dsp:nvSpPr>
        <dsp:cNvPr id="0" name=""/>
        <dsp:cNvSpPr/>
      </dsp:nvSpPr>
      <dsp:spPr>
        <a:xfrm>
          <a:off x="0" y="662809"/>
          <a:ext cx="6666833" cy="13127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Is a compulsory element of the LCA Programme</a:t>
          </a:r>
        </a:p>
      </dsp:txBody>
      <dsp:txXfrm>
        <a:off x="64083" y="726892"/>
        <a:ext cx="6538667" cy="1184574"/>
      </dsp:txXfrm>
    </dsp:sp>
    <dsp:sp modelId="{409880F3-69E4-41EE-8CD7-E97D5B910937}">
      <dsp:nvSpPr>
        <dsp:cNvPr id="0" name=""/>
        <dsp:cNvSpPr/>
      </dsp:nvSpPr>
      <dsp:spPr>
        <a:xfrm>
          <a:off x="0" y="2070589"/>
          <a:ext cx="6666833" cy="131274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Work Experience takes place EVERY WEDNESDAY of term time</a:t>
          </a:r>
        </a:p>
      </dsp:txBody>
      <dsp:txXfrm>
        <a:off x="64083" y="2134672"/>
        <a:ext cx="6538667" cy="1184574"/>
      </dsp:txXfrm>
    </dsp:sp>
    <dsp:sp modelId="{71C04649-9E4F-414F-9DE7-0FAD1843E812}">
      <dsp:nvSpPr>
        <dsp:cNvPr id="0" name=""/>
        <dsp:cNvSpPr/>
      </dsp:nvSpPr>
      <dsp:spPr>
        <a:xfrm>
          <a:off x="0" y="3478370"/>
          <a:ext cx="6666833" cy="131274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Work Experience is organised by the student and their parent/guardian</a:t>
          </a:r>
        </a:p>
      </dsp:txBody>
      <dsp:txXfrm>
        <a:off x="64083" y="3542453"/>
        <a:ext cx="6538667" cy="11845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CCAB6-48F8-49F7-94FB-D2DBF70ABF3D}">
      <dsp:nvSpPr>
        <dsp:cNvPr id="0" name=""/>
        <dsp:cNvSpPr/>
      </dsp:nvSpPr>
      <dsp:spPr>
        <a:xfrm>
          <a:off x="0" y="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22BCD3-1185-4542-8BB9-15D3369A8138}">
      <dsp:nvSpPr>
        <dsp:cNvPr id="0" name=""/>
        <dsp:cNvSpPr/>
      </dsp:nvSpPr>
      <dsp:spPr>
        <a:xfrm>
          <a:off x="0" y="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All students need a fully charged Ipad every day in school for class</a:t>
          </a:r>
        </a:p>
      </dsp:txBody>
      <dsp:txXfrm>
        <a:off x="0" y="0"/>
        <a:ext cx="6666833" cy="1363480"/>
      </dsp:txXfrm>
    </dsp:sp>
    <dsp:sp modelId="{D97711DC-EE34-45FF-A830-436101D09F4B}">
      <dsp:nvSpPr>
        <dsp:cNvPr id="0" name=""/>
        <dsp:cNvSpPr/>
      </dsp:nvSpPr>
      <dsp:spPr>
        <a:xfrm>
          <a:off x="0" y="136348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345F9-7A90-42F2-8389-F9AF514C7914}">
      <dsp:nvSpPr>
        <dsp:cNvPr id="0" name=""/>
        <dsp:cNvSpPr/>
      </dsp:nvSpPr>
      <dsp:spPr>
        <a:xfrm>
          <a:off x="0" y="136348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Students must bring their Student Journal to school every day</a:t>
          </a:r>
        </a:p>
      </dsp:txBody>
      <dsp:txXfrm>
        <a:off x="0" y="1363480"/>
        <a:ext cx="6666833" cy="1363480"/>
      </dsp:txXfrm>
    </dsp:sp>
    <dsp:sp modelId="{21625CFC-0941-4B8B-B6BF-E2CE89F5B69B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90A6CB-ECCD-4E18-B212-97079F7E4FA2}">
      <dsp:nvSpPr>
        <dsp:cNvPr id="0" name=""/>
        <dsp:cNvSpPr/>
      </dsp:nvSpPr>
      <dsp:spPr>
        <a:xfrm>
          <a:off x="0" y="272696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Stationery/pens/ pencil/ notes- teachers will advise in each course</a:t>
          </a:r>
        </a:p>
      </dsp:txBody>
      <dsp:txXfrm>
        <a:off x="0" y="2726960"/>
        <a:ext cx="6666833" cy="1363480"/>
      </dsp:txXfrm>
    </dsp:sp>
    <dsp:sp modelId="{411BBA9E-79C4-4E53-96F5-ED5DD0831AE8}">
      <dsp:nvSpPr>
        <dsp:cNvPr id="0" name=""/>
        <dsp:cNvSpPr/>
      </dsp:nvSpPr>
      <dsp:spPr>
        <a:xfrm>
          <a:off x="0" y="409044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910B3F-71FA-4EB7-9194-14BB3D568A02}">
      <dsp:nvSpPr>
        <dsp:cNvPr id="0" name=""/>
        <dsp:cNvSpPr/>
      </dsp:nvSpPr>
      <dsp:spPr>
        <a:xfrm>
          <a:off x="0" y="409044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School App- please register if you have not done so already</a:t>
          </a:r>
        </a:p>
      </dsp:txBody>
      <dsp:txXfrm>
        <a:off x="0" y="4090440"/>
        <a:ext cx="6666833" cy="1363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C40-3C12-46C6-A01D-F6A817BB11B7}" type="datetimeFigureOut">
              <a:rPr lang="en-IE" smtClean="0">
                <a:solidFill>
                  <a:srgbClr val="DBF5F9">
                    <a:shade val="90000"/>
                  </a:srgbClr>
                </a:solidFill>
              </a:rPr>
              <a:pPr/>
              <a:t>16/09/2022</a:t>
            </a:fld>
            <a:endParaRPr lang="en-IE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0580-C563-487F-8D9D-6A256BA22811}" type="slidenum">
              <a:rPr lang="en-IE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IE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76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C40-3C12-46C6-A01D-F6A817BB11B7}" type="datetimeFigureOut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16/09/2022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0580-C563-487F-8D9D-6A256BA22811}" type="slidenum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54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C40-3C12-46C6-A01D-F6A817BB11B7}" type="datetimeFigureOut">
              <a:rPr lang="en-IE" smtClean="0">
                <a:solidFill>
                  <a:srgbClr val="DBF5F9">
                    <a:shade val="90000"/>
                  </a:srgbClr>
                </a:solidFill>
              </a:rPr>
              <a:pPr/>
              <a:t>16/09/2022</a:t>
            </a:fld>
            <a:endParaRPr lang="en-IE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0580-C563-487F-8D9D-6A256BA22811}" type="slidenum">
              <a:rPr lang="en-IE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IE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4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C40-3C12-46C6-A01D-F6A817BB11B7}" type="datetimeFigureOut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16/09/2022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0580-C563-487F-8D9D-6A256BA22811}" type="slidenum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4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C40-3C12-46C6-A01D-F6A817BB11B7}" type="datetimeFigureOut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16/09/2022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0580-C563-487F-8D9D-6A256BA22811}" type="slidenum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54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C40-3C12-46C6-A01D-F6A817BB11B7}" type="datetimeFigureOut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16/09/2022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0580-C563-487F-8D9D-6A256BA22811}" type="slidenum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16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C40-3C12-46C6-A01D-F6A817BB11B7}" type="datetimeFigureOut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16/09/2022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0580-C563-487F-8D9D-6A256BA22811}" type="slidenum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67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C40-3C12-46C6-A01D-F6A817BB11B7}" type="datetimeFigureOut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16/09/2022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0580-C563-487F-8D9D-6A256BA22811}" type="slidenum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4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C40-3C12-46C6-A01D-F6A817BB11B7}" type="datetimeFigureOut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16/09/2022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8DCE0580-C563-487F-8D9D-6A256BA22811}" type="slidenum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423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C40-3C12-46C6-A01D-F6A817BB11B7}" type="datetimeFigureOut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16/09/2022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0580-C563-487F-8D9D-6A256BA22811}" type="slidenum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40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C40-3C12-46C6-A01D-F6A817BB11B7}" type="datetimeFigureOut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16/09/2022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0580-C563-487F-8D9D-6A256BA22811}" type="slidenum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46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C40-3C12-46C6-A01D-F6A817BB11B7}" type="datetimeFigureOut">
              <a:rPr lang="en-IE" smtClean="0">
                <a:solidFill>
                  <a:srgbClr val="DBF5F9">
                    <a:shade val="90000"/>
                  </a:srgbClr>
                </a:solidFill>
              </a:rPr>
              <a:pPr/>
              <a:t>16/09/2022</a:t>
            </a:fld>
            <a:endParaRPr lang="en-IE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0580-C563-487F-8D9D-6A256BA22811}" type="slidenum">
              <a:rPr lang="en-IE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IE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40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C40-3C12-46C6-A01D-F6A817BB11B7}" type="datetimeFigureOut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16/09/2022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0580-C563-487F-8D9D-6A256BA22811}" type="slidenum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57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C40-3C12-46C6-A01D-F6A817BB11B7}" type="datetimeFigureOut">
              <a:rPr lang="en-IE" smtClean="0">
                <a:solidFill>
                  <a:srgbClr val="DBF5F9">
                    <a:shade val="90000"/>
                  </a:srgbClr>
                </a:solidFill>
              </a:rPr>
              <a:pPr/>
              <a:t>16/09/2022</a:t>
            </a:fld>
            <a:endParaRPr lang="en-IE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0580-C563-487F-8D9D-6A256BA22811}" type="slidenum">
              <a:rPr lang="en-IE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IE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32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C40-3C12-46C6-A01D-F6A817BB11B7}" type="datetimeFigureOut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16/09/2022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0580-C563-487F-8D9D-6A256BA22811}" type="slidenum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79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C40-3C12-46C6-A01D-F6A817BB11B7}" type="datetimeFigureOut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16/09/2022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0580-C563-487F-8D9D-6A256BA22811}" type="slidenum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35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C40-3C12-46C6-A01D-F6A817BB11B7}" type="datetimeFigureOut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16/09/2022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0580-C563-487F-8D9D-6A256BA22811}" type="slidenum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25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C40-3C12-46C6-A01D-F6A817BB11B7}" type="datetimeFigureOut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16/09/2022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0580-C563-487F-8D9D-6A256BA22811}" type="slidenum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8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C40-3C12-46C6-A01D-F6A817BB11B7}" type="datetimeFigureOut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16/09/2022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0580-C563-487F-8D9D-6A256BA22811}" type="slidenum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33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C40-3C12-46C6-A01D-F6A817BB11B7}" type="datetimeFigureOut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16/09/2022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8DCE0580-C563-487F-8D9D-6A256BA22811}" type="slidenum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595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C40-3C12-46C6-A01D-F6A817BB11B7}" type="datetimeFigureOut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16/09/2022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0580-C563-487F-8D9D-6A256BA22811}" type="slidenum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41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C40-3C12-46C6-A01D-F6A817BB11B7}" type="datetimeFigureOut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16/09/2022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0580-C563-487F-8D9D-6A256BA22811}" type="slidenum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9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33DC40-3C12-46C6-A01D-F6A817BB11B7}" type="datetimeFigureOut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16/09/2022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CE0580-C563-487F-8D9D-6A256BA22811}" type="slidenum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24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33DC40-3C12-46C6-A01D-F6A817BB11B7}" type="datetimeFigureOut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16/09/2022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CE0580-C563-487F-8D9D-6A256BA22811}" type="slidenum">
              <a:rPr lang="en-IE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E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165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Marianne.bergin@borrisokanecc.ie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rrisokanecc.ie/" TargetMode="Externa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rrisokanecc.ie/downloads/over-18-students-consent/" TargetMode="Externa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borrisokanecc.ie" TargetMode="Externa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tchcourses.ie/" TargetMode="External"/><Relationship Id="rId2" Type="http://schemas.openxmlformats.org/officeDocument/2006/relationships/hyperlink" Target="http://www.apprenticeship.ie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0868" y="533400"/>
            <a:ext cx="5105400" cy="4407768"/>
          </a:xfrm>
        </p:spPr>
        <p:txBody>
          <a:bodyPr/>
          <a:lstStyle/>
          <a:p>
            <a:r>
              <a:rPr lang="en-IE" dirty="0"/>
              <a:t>Parents Evening</a:t>
            </a:r>
            <a:br>
              <a:rPr lang="en-IE" dirty="0"/>
            </a:br>
            <a:br>
              <a:rPr lang="en-IE" dirty="0"/>
            </a:br>
            <a:r>
              <a:rPr lang="en-IE" dirty="0"/>
              <a:t>Helping your child achieve their best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7848" y="5229200"/>
            <a:ext cx="5114778" cy="1101248"/>
          </a:xfrm>
        </p:spPr>
        <p:txBody>
          <a:bodyPr/>
          <a:lstStyle/>
          <a:p>
            <a:r>
              <a:rPr lang="en-IE" dirty="0"/>
              <a:t>5</a:t>
            </a:r>
            <a:r>
              <a:rPr lang="en-IE" baseline="30000" dirty="0"/>
              <a:t>th</a:t>
            </a:r>
            <a:r>
              <a:rPr lang="en-IE" dirty="0"/>
              <a:t> year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B32DD4-21E2-8FD6-4280-6EDCE010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ea typeface="+mj-lt"/>
                <a:cs typeface="+mj-lt"/>
              </a:rPr>
              <a:t>➤ LCA IS A Full two year programme </a:t>
            </a:r>
          </a:p>
          <a:p>
            <a:endParaRPr lang="en-US" sz="31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AA518-F704-CCCB-AA09-51A5BE7A8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•➤ Four sessions, 2 each year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90% Attendance is compulsory </a:t>
            </a:r>
            <a:r>
              <a:rPr lang="en-US" dirty="0">
                <a:cs typeface="Calibri"/>
              </a:rPr>
              <a:t>in all courses (subjects) in order to complete Key Assignments and achieve credits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4205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38F7E-CCD8-FE72-D4A2-CFA032CA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Leaving Certificate Applied Terminology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4FD3F-006C-A40E-C016-752DA9E7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b="1">
                <a:ea typeface="+mn-lt"/>
                <a:cs typeface="+mn-lt"/>
              </a:rPr>
              <a:t>Session</a:t>
            </a:r>
            <a:endParaRPr lang="en-US" sz="2600">
              <a:cs typeface="Calibri" panose="020F0502020204030204"/>
            </a:endParaRPr>
          </a:p>
          <a:p>
            <a:r>
              <a:rPr lang="en-US" sz="2600">
                <a:ea typeface="+mn-lt"/>
                <a:cs typeface="+mn-lt"/>
              </a:rPr>
              <a:t>For the purpose of the Leaving Certificate Applied the school year is divided into two sessions</a:t>
            </a:r>
            <a:endParaRPr lang="en-US" sz="2600"/>
          </a:p>
          <a:p>
            <a:r>
              <a:rPr lang="en-US" sz="2600">
                <a:ea typeface="+mn-lt"/>
                <a:cs typeface="+mn-lt"/>
              </a:rPr>
              <a:t> Session I - September to the end of January </a:t>
            </a:r>
            <a:endParaRPr lang="en-US" sz="2600"/>
          </a:p>
          <a:p>
            <a:r>
              <a:rPr lang="en-US" sz="2600">
                <a:ea typeface="+mn-lt"/>
                <a:cs typeface="+mn-lt"/>
              </a:rPr>
              <a:t>Session II - February to June. </a:t>
            </a:r>
            <a:endParaRPr lang="en-US" sz="2600"/>
          </a:p>
          <a:p>
            <a:r>
              <a:rPr lang="en-US" sz="2600">
                <a:ea typeface="+mn-lt"/>
                <a:cs typeface="+mn-lt"/>
              </a:rPr>
              <a:t>The full two- year </a:t>
            </a:r>
            <a:r>
              <a:rPr lang="en-US" sz="2600" err="1">
                <a:ea typeface="+mn-lt"/>
                <a:cs typeface="+mn-lt"/>
              </a:rPr>
              <a:t>programme</a:t>
            </a:r>
            <a:r>
              <a:rPr lang="en-US" sz="2600">
                <a:ea typeface="+mn-lt"/>
                <a:cs typeface="+mn-lt"/>
              </a:rPr>
              <a:t> has four sessions altogether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3019814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A64CC-C32F-A547-E6FD-9DA92939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Leaving Certificate Applied Terminology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EE077-A8FB-DE2A-E471-C238F2773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Courses 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A course is an area of study made up of a number of modules </a:t>
            </a:r>
            <a:r>
              <a:rPr lang="en-US" dirty="0" err="1">
                <a:ea typeface="+mn-lt"/>
                <a:cs typeface="+mn-lt"/>
              </a:rPr>
              <a:t>e.g</a:t>
            </a:r>
            <a:r>
              <a:rPr lang="en-US" dirty="0">
                <a:ea typeface="+mn-lt"/>
                <a:cs typeface="+mn-lt"/>
              </a:rPr>
              <a:t> English and Communication is a course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244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533E5-9D38-A23A-31EA-230FE2D2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Leaving Certificate Applied Terminology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B840B-51AB-B519-0C94-2E3866D4B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Modules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A module is a topic within a course and will be taught in 3-4 class periods per week over one session </a:t>
            </a:r>
            <a:r>
              <a:rPr lang="en-US" dirty="0" err="1">
                <a:ea typeface="+mn-lt"/>
                <a:cs typeface="+mn-lt"/>
              </a:rPr>
              <a:t>e.g</a:t>
            </a:r>
            <a:r>
              <a:rPr lang="en-US" dirty="0">
                <a:ea typeface="+mn-lt"/>
                <a:cs typeface="+mn-lt"/>
              </a:rPr>
              <a:t>   Personal and social communications is one module in the English and Communication Course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1802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4350F-1CA7-D6C1-84FC-9DF84B05F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 Light"/>
              </a:rPr>
              <a:t>Leaving Cert Applied Terminology-</a:t>
            </a:r>
            <a:br>
              <a:rPr lang="en-US" dirty="0">
                <a:solidFill>
                  <a:srgbClr val="FFFFFF"/>
                </a:solidFill>
                <a:cs typeface="Calibri Light"/>
              </a:rPr>
            </a:br>
            <a:r>
              <a:rPr lang="en-US" dirty="0">
                <a:solidFill>
                  <a:srgbClr val="FFFFFF"/>
                </a:solidFill>
                <a:cs typeface="Calibri Light"/>
              </a:rPr>
              <a:t>Tasks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212D3-1299-3CD2-C93F-A40AE38F7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Seven tasks to be completed over the 2 years:</a:t>
            </a:r>
            <a:endParaRPr lang="en-US" sz="2200">
              <a:cs typeface="Calibri" panose="020F0502020204030204"/>
            </a:endParaRPr>
          </a:p>
          <a:p>
            <a:r>
              <a:rPr lang="en-US" sz="2200">
                <a:ea typeface="+mn-lt"/>
                <a:cs typeface="+mn-lt"/>
              </a:rPr>
              <a:t> 1 in Session I Year 1</a:t>
            </a:r>
            <a:endParaRPr lang="en-US" sz="2200"/>
          </a:p>
          <a:p>
            <a:pPr marL="0" indent="0">
              <a:buNone/>
            </a:pPr>
            <a:r>
              <a:rPr lang="en-US" sz="2200">
                <a:ea typeface="+mn-lt"/>
                <a:cs typeface="+mn-lt"/>
              </a:rPr>
              <a:t>    2 in Session II Year I </a:t>
            </a:r>
          </a:p>
          <a:p>
            <a:r>
              <a:rPr lang="en-US" sz="2200">
                <a:ea typeface="+mn-lt"/>
                <a:cs typeface="+mn-lt"/>
              </a:rPr>
              <a:t>3 in Session III Year II 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Personal Reflection Task to be completed over the two years. (Two reflective statements – one at the end of Year I and one at the end of Year II)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An interview for six tasks </a:t>
            </a:r>
            <a:endParaRPr lang="en-US" sz="2200"/>
          </a:p>
          <a:p>
            <a:endParaRPr lang="en-US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5188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22D6D7-60A0-89AE-AF76-701D7F09B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Leaving Cert Applied Terminology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76C8-DF73-1477-E6C2-F6B55E1F6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b="1">
                <a:ea typeface="+mn-lt"/>
                <a:cs typeface="+mn-lt"/>
              </a:rPr>
              <a:t>Key Assignments</a:t>
            </a:r>
            <a:endParaRPr lang="en-US" sz="1800">
              <a:cs typeface="Calibri" panose="020F0502020204030204"/>
            </a:endParaRPr>
          </a:p>
          <a:p>
            <a:r>
              <a:rPr lang="en-US" sz="1800">
                <a:ea typeface="+mn-lt"/>
                <a:cs typeface="+mn-lt"/>
              </a:rPr>
              <a:t> Key Assignments are important areas from each module. </a:t>
            </a:r>
            <a:endParaRPr lang="en-US" sz="1800"/>
          </a:p>
          <a:p>
            <a:endParaRPr lang="en-US" sz="1800">
              <a:ea typeface="+mn-lt"/>
              <a:cs typeface="+mn-lt"/>
            </a:endParaRPr>
          </a:p>
          <a:p>
            <a:r>
              <a:rPr lang="en-US" sz="1800">
                <a:ea typeface="+mn-lt"/>
                <a:cs typeface="+mn-lt"/>
              </a:rPr>
              <a:t>To gain credits for each module you must</a:t>
            </a:r>
            <a:endParaRPr lang="en-US" sz="1800"/>
          </a:p>
          <a:p>
            <a:endParaRPr lang="en-US" sz="1800"/>
          </a:p>
          <a:p>
            <a:r>
              <a:rPr lang="en-US" sz="1800">
                <a:ea typeface="+mn-lt"/>
                <a:cs typeface="+mn-lt"/>
              </a:rPr>
              <a:t> complete  </a:t>
            </a:r>
            <a:r>
              <a:rPr lang="en-US" sz="1800" b="1">
                <a:ea typeface="+mn-lt"/>
                <a:cs typeface="+mn-lt"/>
              </a:rPr>
              <a:t>4 Key Assignments usually, except in COVID</a:t>
            </a:r>
            <a:endParaRPr lang="en-US" sz="1800"/>
          </a:p>
          <a:p>
            <a:endParaRPr lang="en-US" sz="1800" b="1">
              <a:cs typeface="Calibri"/>
            </a:endParaRPr>
          </a:p>
          <a:p>
            <a:endParaRPr lang="en-US" sz="1800"/>
          </a:p>
          <a:p>
            <a:r>
              <a:rPr lang="en-US" sz="1800">
                <a:ea typeface="+mn-lt"/>
                <a:cs typeface="+mn-lt"/>
              </a:rPr>
              <a:t> and attend the course for at</a:t>
            </a:r>
            <a:r>
              <a:rPr lang="en-US" sz="1800" b="1">
                <a:ea typeface="+mn-lt"/>
                <a:cs typeface="+mn-lt"/>
              </a:rPr>
              <a:t> least 90% of the time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41819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79874-53E8-F582-8FF5-CB8B8C2C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9FA21-0439-9AA0-4758-BB8EB285E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CREDITS</a:t>
            </a:r>
          </a:p>
          <a:p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•Credits awarded for modules and tasks at the end of each session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183261-91C4-14A1-AE42-45C8933A572E}"/>
              </a:ext>
            </a:extLst>
          </p:cNvPr>
          <p:cNvSpPr txBox="1"/>
          <p:nvPr/>
        </p:nvSpPr>
        <p:spPr>
          <a:xfrm>
            <a:off x="914400" y="2438400"/>
            <a:ext cx="252754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>
                <a:cs typeface="Arial"/>
              </a:rPr>
              <a:t>Leaving Cert Applied Terminology​</a:t>
            </a:r>
          </a:p>
        </p:txBody>
      </p:sp>
    </p:spTree>
    <p:extLst>
      <p:ext uri="{BB962C8B-B14F-4D97-AF65-F5344CB8AC3E}">
        <p14:creationId xmlns:p14="http://schemas.microsoft.com/office/powerpoint/2010/main" val="2875789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45D474-A6E0-C0EF-7EFA-752780A0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Leaving Certificate Applied Assessment 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68BD8-1574-084A-38F8-D0FF4E4DD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3 Types </a:t>
            </a:r>
            <a:endParaRPr lang="en-US" dirty="0">
              <a:cs typeface="Calibri" panose="020F0502020204030204"/>
            </a:endParaRPr>
          </a:p>
          <a:p>
            <a:endParaRPr lang="en-US" dirty="0"/>
          </a:p>
          <a:p>
            <a:r>
              <a:rPr lang="en-US" dirty="0">
                <a:ea typeface="+mn-lt"/>
                <a:cs typeface="+mn-lt"/>
              </a:rPr>
              <a:t>Satisfactory completion of Modules        62 credits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7 Student tasks                                            70 credits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Final examinations                                      68 credits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21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97B8C-75E6-9D1B-A119-AB2A058B3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  <a:ea typeface="+mj-lt"/>
                <a:cs typeface="+mj-lt"/>
              </a:rPr>
              <a:t>Leaving Certificate  Applied- Overall Cert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82D94-98EA-80D3-CA94-2D5D824BB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•Pass 120 credits </a:t>
            </a:r>
            <a:endParaRPr lang="en-US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•Merit 140 credits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•Distinction 170 credits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65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D17B1-8A34-ADA7-EDC7-EFADB8D6A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Work Experience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2554F7-CF84-8961-F665-695E98F04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45212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633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13th September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35480"/>
            <a:ext cx="3970784" cy="4389120"/>
          </a:xfrm>
        </p:spPr>
        <p:txBody>
          <a:bodyPr>
            <a:normAutofit/>
          </a:bodyPr>
          <a:lstStyle/>
          <a:p>
            <a:endParaRPr lang="en-IE" dirty="0"/>
          </a:p>
          <a:p>
            <a:r>
              <a:rPr lang="en-IE" dirty="0"/>
              <a:t>Career Guidance</a:t>
            </a:r>
          </a:p>
          <a:p>
            <a:endParaRPr lang="en-IE" dirty="0"/>
          </a:p>
          <a:p>
            <a:r>
              <a:rPr lang="en-IE" dirty="0"/>
              <a:t>Study Skills and Tips</a:t>
            </a:r>
          </a:p>
          <a:p>
            <a:endParaRPr lang="en-IE" dirty="0"/>
          </a:p>
          <a:p>
            <a:r>
              <a:rPr lang="en-IE" dirty="0"/>
              <a:t>Other Information</a:t>
            </a:r>
          </a:p>
          <a:p>
            <a:endParaRPr lang="en-IE" dirty="0"/>
          </a:p>
          <a:p>
            <a:r>
              <a:rPr lang="en-IE" dirty="0"/>
              <a:t>Questions &amp; Answers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578505-1D58-4913-93EE-4582572B9139}"/>
              </a:ext>
            </a:extLst>
          </p:cNvPr>
          <p:cNvSpPr txBox="1"/>
          <p:nvPr/>
        </p:nvSpPr>
        <p:spPr>
          <a:xfrm>
            <a:off x="6744072" y="2979589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Ms Bergin – Year Head 5</a:t>
            </a:r>
            <a:r>
              <a:rPr lang="en-IE" baseline="30000" dirty="0"/>
              <a:t>th</a:t>
            </a:r>
            <a:r>
              <a:rPr lang="en-IE" dirty="0"/>
              <a:t>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Ms Cunningham – LCA Coordinator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Ms Molloy – Deputy Principal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Mr. Carr - Principal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55E36F-E1A8-2B73-A6C0-FC97F878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Reminders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C82562-271C-4F52-45AA-5C0157A602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50781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9542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71F38-7921-F407-FBB3-392DCE053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Dates of upcoming LCA Events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FC4FC-E929-5A00-CEE1-534F227EF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cs typeface="Calibri"/>
              </a:rPr>
              <a:t>Trip to World Skills Event- Thursday 15th Sept- Career Guidance Dept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Tuesday Oct 4th- Trip to Derg Isle Centre- WAY2PAY 20 Euros contribution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All trips are linked to a course and help students to apply their classroom learning in  real -life setting</a:t>
            </a:r>
          </a:p>
        </p:txBody>
      </p:sp>
    </p:spTree>
    <p:extLst>
      <p:ext uri="{BB962C8B-B14F-4D97-AF65-F5344CB8AC3E}">
        <p14:creationId xmlns:p14="http://schemas.microsoft.com/office/powerpoint/2010/main" val="223769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C169-68CD-34CA-CFD4-1F32F0AD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C4C58-43C9-56D7-A2F1-039108E74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3034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Marianne Bergin– Year Head 5</a:t>
            </a:r>
            <a:r>
              <a:rPr lang="en-IE" baseline="30000" dirty="0"/>
              <a:t>th</a:t>
            </a:r>
            <a:r>
              <a:rPr lang="en-IE" dirty="0"/>
              <a:t> years</a:t>
            </a:r>
            <a:br>
              <a:rPr lang="en-IE" dirty="0"/>
            </a:br>
            <a:r>
              <a:rPr lang="en-IE" dirty="0"/>
              <a:t>Eimear Lyons- Year Head 6</a:t>
            </a:r>
            <a:r>
              <a:rPr lang="en-IE" baseline="30000" dirty="0"/>
              <a:t>th</a:t>
            </a:r>
            <a:r>
              <a:rPr lang="en-IE" dirty="0"/>
              <a:t>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endParaRPr lang="en-IE" dirty="0"/>
          </a:p>
          <a:p>
            <a:r>
              <a:rPr lang="en-IE" dirty="0"/>
              <a:t>Time management </a:t>
            </a:r>
          </a:p>
          <a:p>
            <a:r>
              <a:rPr lang="en-IE" dirty="0"/>
              <a:t>Homework and study</a:t>
            </a:r>
          </a:p>
          <a:p>
            <a:r>
              <a:rPr lang="en-IE" dirty="0"/>
              <a:t>Attendance  &amp; punctuality</a:t>
            </a:r>
          </a:p>
          <a:p>
            <a:r>
              <a:rPr lang="en-IE" dirty="0"/>
              <a:t>Uniform</a:t>
            </a:r>
          </a:p>
        </p:txBody>
      </p:sp>
    </p:spTree>
    <p:extLst>
      <p:ext uri="{BB962C8B-B14F-4D97-AF65-F5344CB8AC3E}">
        <p14:creationId xmlns:p14="http://schemas.microsoft.com/office/powerpoint/2010/main" val="1932425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252" y="188640"/>
            <a:ext cx="8229600" cy="1143000"/>
          </a:xfrm>
        </p:spPr>
        <p:txBody>
          <a:bodyPr/>
          <a:lstStyle/>
          <a:p>
            <a:r>
              <a:rPr lang="en-IE" dirty="0"/>
              <a:t>Managing time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901" y="1415391"/>
            <a:ext cx="8229600" cy="5392333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>
              <a:buNone/>
            </a:pPr>
            <a:r>
              <a:rPr lang="en-IE" sz="1600" dirty="0">
                <a:solidFill>
                  <a:schemeClr val="accent1"/>
                </a:solidFill>
              </a:rPr>
              <a:t>Weekdays:</a:t>
            </a:r>
          </a:p>
          <a:p>
            <a:r>
              <a:rPr lang="en-IE" sz="1600" dirty="0"/>
              <a:t>Get up on time, eat a good breakfast, arrive to school </a:t>
            </a:r>
            <a:r>
              <a:rPr lang="en-IE" sz="1600" dirty="0">
                <a:solidFill>
                  <a:srgbClr val="FF0000"/>
                </a:solidFill>
              </a:rPr>
              <a:t>on time</a:t>
            </a:r>
          </a:p>
          <a:p>
            <a:r>
              <a:rPr lang="en-IE" sz="1600" dirty="0"/>
              <a:t>Get to class </a:t>
            </a:r>
            <a:r>
              <a:rPr lang="en-IE" sz="1600" dirty="0">
                <a:solidFill>
                  <a:srgbClr val="FF0000"/>
                </a:solidFill>
              </a:rPr>
              <a:t>on time</a:t>
            </a:r>
          </a:p>
          <a:p>
            <a:r>
              <a:rPr lang="en-IE" sz="1600" dirty="0"/>
              <a:t>Eat a good lunch &amp; hydrate</a:t>
            </a:r>
          </a:p>
          <a:p>
            <a:r>
              <a:rPr lang="en-IE" sz="1600" dirty="0"/>
              <a:t>In evenings, have a quiet place to revise</a:t>
            </a:r>
          </a:p>
          <a:p>
            <a:r>
              <a:rPr lang="en-IE" sz="1600" dirty="0"/>
              <a:t>Get organised for the next day before you go to bed- books, uniform/PE, lunch, drink, charge </a:t>
            </a:r>
            <a:r>
              <a:rPr lang="en-IE" sz="1600" dirty="0" err="1"/>
              <a:t>ipad</a:t>
            </a:r>
            <a:r>
              <a:rPr lang="en-IE" sz="1600" dirty="0"/>
              <a:t> (use </a:t>
            </a:r>
            <a:r>
              <a:rPr lang="en-IE" sz="1600" dirty="0" err="1"/>
              <a:t>ipad</a:t>
            </a:r>
            <a:r>
              <a:rPr lang="en-IE" sz="1600" dirty="0"/>
              <a:t> charger)</a:t>
            </a:r>
          </a:p>
          <a:p>
            <a:r>
              <a:rPr lang="en-IE" sz="1600" dirty="0"/>
              <a:t>Get to bed early, no screens- charge phones in kitchen</a:t>
            </a:r>
          </a:p>
          <a:p>
            <a:r>
              <a:rPr lang="en-IE" sz="1600" dirty="0"/>
              <a:t>Take breaks;  get fresh air and exercise in preference to sitting in front of TV or screen</a:t>
            </a:r>
          </a:p>
          <a:p>
            <a:pPr marL="0" indent="0">
              <a:buNone/>
            </a:pPr>
            <a:r>
              <a:rPr lang="en-IE" sz="1600" dirty="0">
                <a:solidFill>
                  <a:schemeClr val="accent1"/>
                </a:solidFill>
              </a:rPr>
              <a:t>Weekends:</a:t>
            </a:r>
          </a:p>
          <a:p>
            <a:r>
              <a:rPr lang="en-IE" sz="1600" dirty="0"/>
              <a:t>Use the early finish on Fridays to complete work </a:t>
            </a:r>
          </a:p>
          <a:p>
            <a:r>
              <a:rPr lang="en-IE" sz="1600" dirty="0"/>
              <a:t>Use Saturday for rest and recreation and get prepared for Monday morning </a:t>
            </a:r>
          </a:p>
          <a:p>
            <a:pPr marL="0" indent="0">
              <a:buNone/>
            </a:pPr>
            <a:endParaRPr lang="en-IE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E" sz="1600" dirty="0">
                <a:solidFill>
                  <a:srgbClr val="FF0000"/>
                </a:solidFill>
              </a:rPr>
              <a:t>“Free classes” </a:t>
            </a:r>
            <a:r>
              <a:rPr lang="en-IE" sz="1600" dirty="0"/>
              <a:t>= work classes- please don’t sign out </a:t>
            </a:r>
          </a:p>
          <a:p>
            <a:pPr marL="0" indent="0">
              <a:buNone/>
            </a:pPr>
            <a:r>
              <a:rPr lang="en-US" sz="1600" dirty="0"/>
              <a:t>Never let work outside school interfere with attendance and completion of LCA key assignments and tasks.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2521113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A80B-8FB4-45C5-8D3D-A1AFB4651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060" y="1101278"/>
            <a:ext cx="3276452" cy="146763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050" b="1" dirty="0"/>
              <a:t>Wellbeing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33DE0-BC39-4A28-8FA8-DE5E47D1C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5275" y="3011925"/>
            <a:ext cx="3931358" cy="2490501"/>
          </a:xfrm>
        </p:spPr>
        <p:txBody>
          <a:bodyPr vert="horz" lIns="68580" tIns="34290" rIns="68580" bIns="34290" rtlCol="0">
            <a:normAutofit/>
          </a:bodyPr>
          <a:lstStyle/>
          <a:p>
            <a:r>
              <a:rPr lang="en-US" sz="1650" dirty="0"/>
              <a:t>Stay Active</a:t>
            </a:r>
          </a:p>
          <a:p>
            <a:r>
              <a:rPr lang="en-US" sz="1650" dirty="0"/>
              <a:t>Stay Connected</a:t>
            </a:r>
          </a:p>
          <a:p>
            <a:r>
              <a:rPr lang="en-US" sz="1650" dirty="0"/>
              <a:t>Surround yourself with positive people</a:t>
            </a:r>
          </a:p>
          <a:p>
            <a:r>
              <a:rPr lang="en-US" sz="1650" dirty="0"/>
              <a:t>Have a plan</a:t>
            </a:r>
          </a:p>
          <a:p>
            <a:r>
              <a:rPr lang="en-US" sz="1650" dirty="0"/>
              <a:t>Look after physical health (sleep, hydration &amp; food, exercise)</a:t>
            </a:r>
          </a:p>
          <a:p>
            <a:r>
              <a:rPr lang="en-US" sz="1650" dirty="0"/>
              <a:t>Ask for help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11DC5D-2693-4A7F-9C87-DAEC8F978E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5507778" y="857258"/>
            <a:ext cx="5159081" cy="51434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5874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4D450-B731-478F-94E8-C01613051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8FDA2-882D-4D54-94B9-3C98E821D2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119FD-F9E8-4350-8EF9-37FECEB053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59B6A1-1EB2-40EC-A4C8-9046475A1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09" y="908525"/>
            <a:ext cx="8274465" cy="487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31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CB571-3905-46CC-8746-8D1B9297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0" anchor="b">
            <a:normAutofit/>
          </a:bodyPr>
          <a:lstStyle/>
          <a:p>
            <a:r>
              <a:rPr lang="en-US" dirty="0">
                <a:cs typeface="Calibri"/>
              </a:rPr>
              <a:t>Setting subject targets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80182-11E7-4955-8A54-3AE40E683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en-US" dirty="0"/>
              <a:t>Setting target grades are very important, otherwise its difficult to see progress.</a:t>
            </a:r>
          </a:p>
          <a:p>
            <a:r>
              <a:rPr lang="en-IE" dirty="0">
                <a:ea typeface="+mn-lt"/>
                <a:cs typeface="+mn-lt"/>
              </a:rPr>
              <a:t>Log into </a:t>
            </a:r>
            <a:r>
              <a:rPr lang="en-IE" dirty="0" err="1">
                <a:ea typeface="+mn-lt"/>
                <a:cs typeface="+mn-lt"/>
              </a:rPr>
              <a:t>eportal</a:t>
            </a:r>
            <a:r>
              <a:rPr lang="en-IE" dirty="0">
                <a:ea typeface="+mn-lt"/>
                <a:cs typeface="+mn-lt"/>
              </a:rPr>
              <a:t> regularly</a:t>
            </a:r>
            <a:endParaRPr lang="en-US" dirty="0">
              <a:ea typeface="+mn-lt"/>
              <a:cs typeface="+mn-lt"/>
            </a:endParaRPr>
          </a:p>
          <a:p>
            <a:r>
              <a:rPr lang="en-IE" dirty="0">
                <a:ea typeface="+mn-lt"/>
                <a:cs typeface="+mn-lt"/>
              </a:rPr>
              <a:t>Write target grade for each subject into journal – page 29a</a:t>
            </a:r>
          </a:p>
          <a:p>
            <a:r>
              <a:rPr lang="en-IE" dirty="0">
                <a:ea typeface="+mn-lt"/>
                <a:cs typeface="+mn-lt"/>
              </a:rPr>
              <a:t>Reflect on all results – did you reach your target, why/why not, what can you do to ensure you improve your grade, is target realistic, does target need to be reviewed </a:t>
            </a:r>
            <a:endParaRPr lang="en-US" dirty="0">
              <a:ea typeface="+mn-lt"/>
              <a:cs typeface="+mn-lt"/>
            </a:endParaRPr>
          </a:p>
          <a:p>
            <a:r>
              <a:rPr lang="en-IE" dirty="0">
                <a:ea typeface="+mn-lt"/>
                <a:cs typeface="+mn-lt"/>
              </a:rPr>
              <a:t>Work towards reaching target in each module and class assessment</a:t>
            </a:r>
            <a:endParaRPr lang="en-US" dirty="0">
              <a:ea typeface="+mn-lt"/>
              <a:cs typeface="+mn-lt"/>
            </a:endParaRPr>
          </a:p>
          <a:p>
            <a:r>
              <a:rPr lang="en-IE" dirty="0">
                <a:ea typeface="+mn-lt"/>
                <a:cs typeface="+mn-lt"/>
              </a:rPr>
              <a:t>Work must start NOW!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8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548680"/>
            <a:ext cx="7488832" cy="955576"/>
          </a:xfrm>
        </p:spPr>
        <p:txBody>
          <a:bodyPr>
            <a:normAutofit fontScale="90000"/>
          </a:bodyPr>
          <a:lstStyle/>
          <a:p>
            <a:pPr algn="l"/>
            <a:br>
              <a:rPr lang="en-IE" dirty="0"/>
            </a:br>
            <a:r>
              <a:rPr lang="en-IE" dirty="0"/>
              <a:t>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364" y="1858323"/>
            <a:ext cx="7663051" cy="4615407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en-IE" dirty="0"/>
              <a:t>Importance of Attendance/Punctuality</a:t>
            </a:r>
          </a:p>
          <a:p>
            <a:r>
              <a:rPr lang="en-IE" dirty="0"/>
              <a:t>If student absent, late or signing out early,  please let the school know by using the </a:t>
            </a:r>
            <a:r>
              <a:rPr lang="en-IE" dirty="0">
                <a:solidFill>
                  <a:srgbClr val="FF0000"/>
                </a:solidFill>
              </a:rPr>
              <a:t>school </a:t>
            </a:r>
            <a:r>
              <a:rPr lang="en-IE" dirty="0" err="1">
                <a:solidFill>
                  <a:srgbClr val="FF0000"/>
                </a:solidFill>
              </a:rPr>
              <a:t>iclass</a:t>
            </a:r>
            <a:r>
              <a:rPr lang="en-IE" dirty="0">
                <a:solidFill>
                  <a:srgbClr val="FF0000"/>
                </a:solidFill>
              </a:rPr>
              <a:t> app</a:t>
            </a:r>
            <a:r>
              <a:rPr lang="en-IE" dirty="0"/>
              <a:t>.  or alternatively email as soon as possible to let me know reason, for </a:t>
            </a:r>
            <a:r>
              <a:rPr lang="en-IE" dirty="0" err="1"/>
              <a:t>Eportal</a:t>
            </a:r>
            <a:r>
              <a:rPr lang="en-IE" dirty="0"/>
              <a:t> updating</a:t>
            </a:r>
          </a:p>
          <a:p>
            <a:r>
              <a:rPr lang="en-IE" dirty="0">
                <a:hlinkClick r:id="rId2"/>
              </a:rPr>
              <a:t>Marianne.bergin@borrisokanecc.ie</a:t>
            </a:r>
            <a:endParaRPr lang="en-IE" dirty="0"/>
          </a:p>
          <a:p>
            <a:r>
              <a:rPr lang="en-IE" dirty="0">
                <a:ea typeface="+mn-lt"/>
                <a:cs typeface="+mn-lt"/>
              </a:rPr>
              <a:t>Follow through TEAMS or homework buddy if absent, important to catch up if well enough</a:t>
            </a:r>
            <a:endParaRPr lang="en-IE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4100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Signing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Students under 18 must be collected at the school</a:t>
            </a:r>
          </a:p>
          <a:p>
            <a:r>
              <a:rPr lang="en-IE" dirty="0"/>
              <a:t>Please send a note through the App/back of journal</a:t>
            </a:r>
          </a:p>
          <a:p>
            <a:r>
              <a:rPr lang="en-IE" dirty="0"/>
              <a:t>Students get a sign out slip</a:t>
            </a:r>
          </a:p>
          <a:p>
            <a:r>
              <a:rPr lang="en-IE" dirty="0"/>
              <a:t>Students hand in the sign out slip at the office as they leave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Cars-  Students are not permitted </a:t>
            </a:r>
            <a:r>
              <a:rPr lang="en-IE" dirty="0">
                <a:ea typeface="+mn-lt"/>
                <a:cs typeface="+mn-lt"/>
              </a:rPr>
              <a:t>use their car or </a:t>
            </a:r>
            <a:r>
              <a:rPr lang="en-IE" dirty="0"/>
              <a:t>to sit in cars </a:t>
            </a:r>
            <a:r>
              <a:rPr lang="en-IE" dirty="0">
                <a:ea typeface="+mn-lt"/>
                <a:cs typeface="+mn-lt"/>
              </a:rPr>
              <a:t>during the day. </a:t>
            </a: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7326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4BE333C5-21FA-4EB2-A2F2-165EC126F0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1523999" y="857257"/>
            <a:ext cx="9144000" cy="3413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3543" y="4574860"/>
            <a:ext cx="8579561" cy="673079"/>
          </a:xfrm>
        </p:spPr>
        <p:txBody>
          <a:bodyPr>
            <a:normAutofit/>
          </a:bodyPr>
          <a:lstStyle/>
          <a:p>
            <a:r>
              <a:rPr lang="en-US" sz="3300" dirty="0"/>
              <a:t>The Guidance Department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7207" y="5194502"/>
            <a:ext cx="7992233" cy="319471"/>
          </a:xfrm>
        </p:spPr>
        <p:txBody>
          <a:bodyPr vert="horz" lIns="68580" tIns="34290" rIns="68580" bIns="34290" rtlCol="0" anchor="t">
            <a:normAutofit fontScale="92500" lnSpcReduction="20000"/>
          </a:bodyPr>
          <a:lstStyle/>
          <a:p>
            <a:r>
              <a:rPr lang="en-US" dirty="0"/>
              <a:t>Caroline Glynn</a:t>
            </a:r>
            <a:r>
              <a:rPr lang="en-US" dirty="0">
                <a:solidFill>
                  <a:schemeClr val="tx1"/>
                </a:solidFill>
              </a:rPr>
              <a:t> &amp; Trudy Carroll</a:t>
            </a:r>
          </a:p>
        </p:txBody>
      </p:sp>
    </p:spTree>
    <p:extLst>
      <p:ext uri="{BB962C8B-B14F-4D97-AF65-F5344CB8AC3E}">
        <p14:creationId xmlns:p14="http://schemas.microsoft.com/office/powerpoint/2010/main" val="2289580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1514432"/>
          </a:xfrm>
        </p:spPr>
        <p:txBody>
          <a:bodyPr>
            <a:normAutofit fontScale="90000"/>
          </a:bodyPr>
          <a:lstStyle/>
          <a:p>
            <a:r>
              <a:rPr lang="en-IE" dirty="0"/>
              <a:t>School Uniform</a:t>
            </a:r>
            <a:br>
              <a:rPr lang="en-IE" dirty="0"/>
            </a:br>
            <a:r>
              <a:rPr lang="en-IE" sz="3100" dirty="0">
                <a:solidFill>
                  <a:schemeClr val="accent5">
                    <a:lumMod val="75000"/>
                  </a:schemeClr>
                </a:solidFill>
              </a:rPr>
              <a:t>New PE uniform</a:t>
            </a:r>
            <a:br>
              <a:rPr lang="en-IE" dirty="0"/>
            </a:br>
            <a:r>
              <a:rPr lang="en-US" sz="1600" dirty="0"/>
              <a:t>The PE Uniform is available to order online at the following website: www.xgear.ie/collections/borrisokanecommunity-college</a:t>
            </a:r>
            <a:endParaRPr lang="en-IE" sz="1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F05F41-9B48-D307-ACC5-3030292F7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43" y="2356434"/>
            <a:ext cx="4511388" cy="3968167"/>
          </a:xfrm>
        </p:spPr>
      </p:pic>
    </p:spTree>
    <p:extLst>
      <p:ext uri="{BB962C8B-B14F-4D97-AF65-F5344CB8AC3E}">
        <p14:creationId xmlns:p14="http://schemas.microsoft.com/office/powerpoint/2010/main" val="3379962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Uniform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492" y="2440508"/>
            <a:ext cx="1152525" cy="291465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04716" y="1279774"/>
            <a:ext cx="4674909" cy="5130066"/>
          </a:xfrm>
        </p:spPr>
        <p:txBody>
          <a:bodyPr vert="horz" lIns="91440" tIns="45720" rIns="91440" bIns="45720" anchor="t">
            <a:normAutofit fontScale="70000" lnSpcReduction="20000"/>
          </a:bodyPr>
          <a:lstStyle/>
          <a:p>
            <a:r>
              <a:rPr lang="en-US" sz="2900" dirty="0"/>
              <a:t>Blackwatch tartan skirt </a:t>
            </a:r>
            <a:r>
              <a:rPr lang="en-US" sz="2900" dirty="0">
                <a:solidFill>
                  <a:srgbClr val="FF0000"/>
                </a:solidFill>
              </a:rPr>
              <a:t>(Skirt must not be altered in length and </a:t>
            </a:r>
            <a:r>
              <a:rPr lang="en-US" sz="2900" b="1" dirty="0">
                <a:solidFill>
                  <a:srgbClr val="FF0000"/>
                </a:solidFill>
              </a:rPr>
              <a:t>worn below the knee) </a:t>
            </a:r>
          </a:p>
          <a:p>
            <a:r>
              <a:rPr lang="en-US" dirty="0"/>
              <a:t>Navy uniform trousers – For girls the </a:t>
            </a:r>
            <a:r>
              <a:rPr lang="en-US">
                <a:solidFill>
                  <a:srgbClr val="FF0000"/>
                </a:solidFill>
              </a:rPr>
              <a:t>Hunter brand </a:t>
            </a:r>
            <a:r>
              <a:rPr lang="en-US" dirty="0"/>
              <a:t> or equivalent uniform trousers. For boys plain navy school uniform trousers. Fashion navy trousers will not be acceptable. (Further details available by checking the sample at the school). </a:t>
            </a:r>
          </a:p>
          <a:p>
            <a:r>
              <a:rPr lang="en-US" dirty="0"/>
              <a:t>Bottle green </a:t>
            </a:r>
            <a:r>
              <a:rPr lang="en-US" dirty="0" err="1"/>
              <a:t>v-neck</a:t>
            </a:r>
            <a:r>
              <a:rPr lang="en-US" dirty="0"/>
              <a:t> jumper with college crest. White shirt (2).</a:t>
            </a:r>
          </a:p>
          <a:p>
            <a:r>
              <a:rPr lang="en-US"/>
              <a:t>Navy School Jacket with </a:t>
            </a:r>
            <a:r>
              <a:rPr lang="en-US" dirty="0"/>
              <a:t>Crest. </a:t>
            </a:r>
          </a:p>
          <a:p>
            <a:r>
              <a:rPr lang="en-US" dirty="0"/>
              <a:t>Footwear: Black, Brown, Navy Shoes. Black, Brown, Navy and Navy/Green Decks. The only runners that can form part of the school uniform are complete black runners. </a:t>
            </a:r>
            <a:r>
              <a:rPr lang="en-US" dirty="0">
                <a:solidFill>
                  <a:srgbClr val="FF0000"/>
                </a:solidFill>
              </a:rPr>
              <a:t>Canvas, </a:t>
            </a:r>
            <a:r>
              <a:rPr lang="en-US" dirty="0" err="1">
                <a:solidFill>
                  <a:srgbClr val="FF0000"/>
                </a:solidFill>
              </a:rPr>
              <a:t>Uggs</a:t>
            </a:r>
            <a:r>
              <a:rPr lang="en-US" dirty="0">
                <a:solidFill>
                  <a:srgbClr val="FF0000"/>
                </a:solidFill>
              </a:rPr>
              <a:t>, Vans or similar footwear are not allowed.</a:t>
            </a:r>
            <a:r>
              <a:rPr lang="en-US" dirty="0"/>
              <a:t> 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2492897"/>
            <a:ext cx="12382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34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20085"/>
            <a:ext cx="7931224" cy="4434840"/>
          </a:xfrm>
        </p:spPr>
        <p:txBody>
          <a:bodyPr/>
          <a:lstStyle/>
          <a:p>
            <a:r>
              <a:rPr lang="en-US" dirty="0"/>
              <a:t>Students wear the school uniform at all times.</a:t>
            </a:r>
          </a:p>
          <a:p>
            <a:r>
              <a:rPr lang="en-US" dirty="0"/>
              <a:t>PE uniform on PE days only- school leggings must have the school crest</a:t>
            </a:r>
          </a:p>
          <a:p>
            <a:r>
              <a:rPr lang="en-US" dirty="0"/>
              <a:t>If students have no PE uniform or it’s dirty- wear uniform and change into sports gear for PE</a:t>
            </a:r>
          </a:p>
          <a:p>
            <a:endParaRPr lang="en-US" dirty="0"/>
          </a:p>
          <a:p>
            <a:r>
              <a:rPr lang="en-US" dirty="0"/>
              <a:t>School jackets only on school premises.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69585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8D538-5EBE-4FDE-8ED9-F37BD8F8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Anything we should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3C063-8AFB-4135-B151-BD4F4E198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920085"/>
            <a:ext cx="7283152" cy="4434840"/>
          </a:xfrm>
        </p:spPr>
        <p:txBody>
          <a:bodyPr/>
          <a:lstStyle/>
          <a:p>
            <a:endParaRPr lang="en-IE" dirty="0"/>
          </a:p>
          <a:p>
            <a:r>
              <a:rPr lang="en-IE" dirty="0"/>
              <a:t>Feel free to contact us at any time.</a:t>
            </a:r>
          </a:p>
        </p:txBody>
      </p:sp>
    </p:spTree>
    <p:extLst>
      <p:ext uri="{BB962C8B-B14F-4D97-AF65-F5344CB8AC3E}">
        <p14:creationId xmlns:p14="http://schemas.microsoft.com/office/powerpoint/2010/main" val="1536874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690" y="188640"/>
            <a:ext cx="8229600" cy="1143000"/>
          </a:xfrm>
        </p:spPr>
        <p:txBody>
          <a:bodyPr/>
          <a:lstStyle/>
          <a:p>
            <a:r>
              <a:rPr lang="en-IE" dirty="0" err="1"/>
              <a:t>Eportal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31640"/>
            <a:ext cx="8229600" cy="4992960"/>
          </a:xfrm>
        </p:spPr>
        <p:txBody>
          <a:bodyPr>
            <a:normAutofit fontScale="92500" lnSpcReduction="20000"/>
          </a:bodyPr>
          <a:lstStyle/>
          <a:p>
            <a:r>
              <a:rPr lang="en-IE" dirty="0"/>
              <a:t>School System to record student information</a:t>
            </a:r>
          </a:p>
          <a:p>
            <a:pPr lvl="1"/>
            <a:r>
              <a:rPr lang="en-IE" dirty="0"/>
              <a:t>Timetable</a:t>
            </a:r>
          </a:p>
          <a:p>
            <a:pPr lvl="1"/>
            <a:r>
              <a:rPr lang="en-IE" dirty="0"/>
              <a:t>Attendance</a:t>
            </a:r>
          </a:p>
          <a:p>
            <a:pPr lvl="1"/>
            <a:r>
              <a:rPr lang="en-IE" dirty="0"/>
              <a:t>Calendar of School Activities/Events</a:t>
            </a:r>
          </a:p>
          <a:p>
            <a:pPr lvl="1"/>
            <a:r>
              <a:rPr lang="en-IE" dirty="0"/>
              <a:t>Positive Comments</a:t>
            </a:r>
          </a:p>
          <a:p>
            <a:pPr lvl="1"/>
            <a:r>
              <a:rPr lang="en-IE" dirty="0"/>
              <a:t>Behaviour Record</a:t>
            </a:r>
          </a:p>
          <a:p>
            <a:pPr lvl="1"/>
            <a:r>
              <a:rPr lang="en-IE" dirty="0"/>
              <a:t>Examination Results</a:t>
            </a:r>
          </a:p>
          <a:p>
            <a:pPr marL="393192" lvl="1" indent="0">
              <a:buNone/>
            </a:pPr>
            <a:r>
              <a:rPr lang="en-IE" dirty="0"/>
              <a:t>Monthly assessments on </a:t>
            </a:r>
            <a:r>
              <a:rPr lang="en-IE" dirty="0" err="1"/>
              <a:t>Eportal</a:t>
            </a:r>
            <a:r>
              <a:rPr lang="en-IE" dirty="0"/>
              <a:t>. Teacher and student set target and compare achievement to target each month.</a:t>
            </a:r>
          </a:p>
          <a:p>
            <a:pPr lvl="1"/>
            <a:endParaRPr lang="en-IE" dirty="0"/>
          </a:p>
          <a:p>
            <a:pPr lvl="1"/>
            <a:r>
              <a:rPr lang="en-IE" dirty="0"/>
              <a:t>Log on details sent to parents - username and password.  If log in details lost contact school and we can email them to you.</a:t>
            </a:r>
          </a:p>
          <a:p>
            <a:pPr lvl="1"/>
            <a:r>
              <a:rPr lang="en-IE" dirty="0"/>
              <a:t>Log on from school website – </a:t>
            </a:r>
            <a:r>
              <a:rPr lang="en-IE" dirty="0">
                <a:hlinkClick r:id="rId2"/>
              </a:rPr>
              <a:t>www.borrisokanecc.ie</a:t>
            </a:r>
            <a:r>
              <a:rPr lang="en-IE" dirty="0"/>
              <a:t> </a:t>
            </a:r>
          </a:p>
          <a:p>
            <a:pPr lvl="2"/>
            <a:r>
              <a:rPr lang="en-IE" dirty="0"/>
              <a:t>Link to </a:t>
            </a:r>
            <a:r>
              <a:rPr lang="en-IE" dirty="0" err="1"/>
              <a:t>Eportal</a:t>
            </a:r>
            <a:r>
              <a:rPr lang="en-IE" dirty="0"/>
              <a:t> at top of Home Page.  </a:t>
            </a:r>
          </a:p>
        </p:txBody>
      </p:sp>
    </p:spTree>
    <p:extLst>
      <p:ext uri="{BB962C8B-B14F-4D97-AF65-F5344CB8AC3E}">
        <p14:creationId xmlns:p14="http://schemas.microsoft.com/office/powerpoint/2010/main" val="1924891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7D33-F211-445A-8999-40FB530D8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9E712-6865-490B-A4C9-A86ED33D5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5th House Exams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December – Results and Formative Comment on EPortal</a:t>
            </a:r>
          </a:p>
          <a:p>
            <a:r>
              <a:rPr lang="en-GB" dirty="0"/>
              <a:t>May/June - Results and Formative Comment on EPortal</a:t>
            </a:r>
          </a:p>
          <a:p>
            <a:endParaRPr lang="en-GB" dirty="0"/>
          </a:p>
          <a:p>
            <a:r>
              <a:rPr lang="en-GB" dirty="0"/>
              <a:t>Report uploaded to EPortal.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6909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C614-4BF2-4C5D-93AE-D7BE5D702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79475"/>
            <a:ext cx="8229600" cy="1143000"/>
          </a:xfrm>
        </p:spPr>
        <p:txBody>
          <a:bodyPr/>
          <a:lstStyle/>
          <a:p>
            <a:r>
              <a:rPr lang="en-IE" dirty="0"/>
              <a:t>EPortal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B19FC8-75F1-40C8-87F2-729F03138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417513"/>
            <a:ext cx="7139136" cy="11715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44A197-F1E4-48E4-A2A1-ACD2483D8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56" y="2784125"/>
            <a:ext cx="5772150" cy="1209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BDA357-A862-4421-994B-9C62107E5B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56" y="4038507"/>
            <a:ext cx="6257017" cy="2714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C0F750-9C05-4C92-B44B-C3A82F694EBF}"/>
              </a:ext>
            </a:extLst>
          </p:cNvPr>
          <p:cNvSpPr txBox="1"/>
          <p:nvPr/>
        </p:nvSpPr>
        <p:spPr>
          <a:xfrm>
            <a:off x="8184232" y="29969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Click More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564B57-1528-4AEF-91E2-5BA18C953338}"/>
              </a:ext>
            </a:extLst>
          </p:cNvPr>
          <p:cNvSpPr txBox="1"/>
          <p:nvPr/>
        </p:nvSpPr>
        <p:spPr>
          <a:xfrm>
            <a:off x="8760296" y="4365105"/>
            <a:ext cx="1604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Select Year from Datasets dropdown menu</a:t>
            </a:r>
          </a:p>
        </p:txBody>
      </p:sp>
    </p:spTree>
    <p:extLst>
      <p:ext uri="{BB962C8B-B14F-4D97-AF65-F5344CB8AC3E}">
        <p14:creationId xmlns:p14="http://schemas.microsoft.com/office/powerpoint/2010/main" val="610602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EA95E-2C32-DE31-94CB-36204547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EPortal – Reports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1E1E20-FF21-4D2D-DDB4-99C4A1492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9" y="2276872"/>
            <a:ext cx="6569345" cy="2088232"/>
          </a:xfrm>
        </p:spPr>
      </p:pic>
    </p:spTree>
    <p:extLst>
      <p:ext uri="{BB962C8B-B14F-4D97-AF65-F5344CB8AC3E}">
        <p14:creationId xmlns:p14="http://schemas.microsoft.com/office/powerpoint/2010/main" val="1433287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9A354-5A5B-41BD-9F48-E3BF300D1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Data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EE6BA-2BC3-4F6B-97D9-0BCC45897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 err="1"/>
              <a:t>Eportal</a:t>
            </a:r>
            <a:r>
              <a:rPr lang="en-IE" dirty="0"/>
              <a:t> – Personal Data.</a:t>
            </a:r>
          </a:p>
          <a:p>
            <a:endParaRPr lang="en-IE" dirty="0"/>
          </a:p>
          <a:p>
            <a:r>
              <a:rPr lang="en-IE" dirty="0"/>
              <a:t>Reports to Student – over 18 parents have no access to </a:t>
            </a:r>
            <a:r>
              <a:rPr lang="en-IE" dirty="0" err="1"/>
              <a:t>Eportal</a:t>
            </a:r>
            <a:r>
              <a:rPr lang="en-IE" dirty="0"/>
              <a:t> unless with students permission.</a:t>
            </a:r>
          </a:p>
          <a:p>
            <a:endParaRPr lang="en-IE" dirty="0"/>
          </a:p>
          <a:p>
            <a:r>
              <a:rPr lang="en-IE" dirty="0"/>
              <a:t>Forms for permission on school website – </a:t>
            </a:r>
            <a:r>
              <a:rPr lang="en-IE" dirty="0">
                <a:hlinkClick r:id="rId2"/>
              </a:rPr>
              <a:t>Click Here.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93021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9D245-2B9C-1B22-5878-D2F4C915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18D77-D02E-76FE-EC1B-A393B38B0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810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9314B-58D3-48D9-A232-CF1D7A9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370" y="1036156"/>
            <a:ext cx="8263890" cy="1075811"/>
          </a:xfrm>
        </p:spPr>
        <p:txBody>
          <a:bodyPr anchor="b">
            <a:normAutofit/>
          </a:bodyPr>
          <a:lstStyle/>
          <a:p>
            <a:r>
              <a:rPr lang="en-GB" sz="2250" b="1"/>
              <a:t>The role of the Guidance Counsellor: 	</a:t>
            </a:r>
            <a:br>
              <a:rPr lang="en-GB" sz="2250" b="1"/>
            </a:br>
            <a:r>
              <a:rPr lang="en-GB" sz="2250" b="1"/>
              <a:t>	* Weekly Careers Class</a:t>
            </a:r>
            <a:br>
              <a:rPr lang="en-GB" sz="2250" b="1"/>
            </a:br>
            <a:r>
              <a:rPr lang="en-GB" sz="2250" b="1"/>
              <a:t>	* Individual Guidance Appointment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32279-9CD4-4615-BE85-5BB21E60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0744" y="2427732"/>
            <a:ext cx="2955798" cy="3072384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0F7BDB-0705-4473-A588-F7EEB57C20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53370" y="2410738"/>
          <a:ext cx="5035164" cy="3089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87379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7EA4F-EE11-4501-B860-757C8B646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School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48CB3-1E97-40FC-A058-053C04D6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35164"/>
            <a:ext cx="3733800" cy="4389437"/>
          </a:xfrm>
        </p:spPr>
        <p:txBody>
          <a:bodyPr>
            <a:normAutofit/>
          </a:bodyPr>
          <a:lstStyle/>
          <a:p>
            <a:r>
              <a:rPr lang="en-IE" dirty="0" err="1"/>
              <a:t>iClass</a:t>
            </a:r>
            <a:r>
              <a:rPr lang="en-IE" dirty="0"/>
              <a:t> App</a:t>
            </a:r>
          </a:p>
          <a:p>
            <a:endParaRPr lang="en-IE" dirty="0"/>
          </a:p>
          <a:p>
            <a:r>
              <a:rPr lang="en-IE" dirty="0"/>
              <a:t>Verification Code</a:t>
            </a:r>
          </a:p>
          <a:p>
            <a:pPr marL="0" indent="0">
              <a:buNone/>
            </a:pPr>
            <a:r>
              <a:rPr lang="en-IE" dirty="0"/>
              <a:t>	RT@7T4</a:t>
            </a:r>
          </a:p>
          <a:p>
            <a:r>
              <a:rPr lang="en-IE" dirty="0"/>
              <a:t>News</a:t>
            </a:r>
          </a:p>
          <a:p>
            <a:r>
              <a:rPr lang="en-IE" dirty="0"/>
              <a:t>Events</a:t>
            </a:r>
          </a:p>
          <a:p>
            <a:r>
              <a:rPr lang="en-IE" dirty="0"/>
              <a:t>Send Notes to School – Absence/Lates/Leave early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5314E-8722-4D88-9ED5-8E7C307122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08864"/>
            <a:ext cx="4267200" cy="591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46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CBAC-6CF5-535C-C5C9-B05463EEE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Add a Student</a:t>
            </a:r>
          </a:p>
        </p:txBody>
      </p:sp>
      <p:pic>
        <p:nvPicPr>
          <p:cNvPr id="13" name="Content Placeholder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B7D5667-6309-5B5E-61D8-FBA68455C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988841"/>
            <a:ext cx="2467824" cy="4389437"/>
          </a:xfrm>
        </p:spPr>
      </p:pic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F776A688-2B45-53B6-F6FB-C82BD94DCF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8" y="1988841"/>
            <a:ext cx="2467824" cy="4389436"/>
          </a:xfrm>
          <a:prstGeom prst="rect">
            <a:avLst/>
          </a:prstGeom>
        </p:spPr>
      </p:pic>
      <p:pic>
        <p:nvPicPr>
          <p:cNvPr id="17" name="Picture 1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A468A35-2427-95FD-2035-456C0042CE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1975277"/>
            <a:ext cx="2467824" cy="438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68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2B578B-F887-43EC-94F6-F9F311CD2A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52636"/>
            <a:ext cx="8352927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5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73FAF-8E97-4DB1-8537-CC13CA695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E35DC-CEA7-4AAB-AAFE-ACEFEC839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920085"/>
            <a:ext cx="8229600" cy="4434840"/>
          </a:xfrm>
        </p:spPr>
        <p:txBody>
          <a:bodyPr>
            <a:normAutofit/>
          </a:bodyPr>
          <a:lstStyle/>
          <a:p>
            <a:r>
              <a:rPr lang="en-IE" dirty="0"/>
              <a:t>If student ill then do not send student to school</a:t>
            </a:r>
          </a:p>
          <a:p>
            <a:endParaRPr lang="en-IE" dirty="0"/>
          </a:p>
          <a:p>
            <a:r>
              <a:rPr lang="en-IE" dirty="0"/>
              <a:t>If students out of school follow class work/homework on TEAMS.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Follow a structure using timetable- if working from home.</a:t>
            </a:r>
          </a:p>
          <a:p>
            <a:endParaRPr lang="en-IE" dirty="0"/>
          </a:p>
          <a:p>
            <a:r>
              <a:rPr lang="en-IE" dirty="0"/>
              <a:t>Any queries email subject teachers.</a:t>
            </a:r>
          </a:p>
        </p:txBody>
      </p:sp>
    </p:spTree>
    <p:extLst>
      <p:ext uri="{BB962C8B-B14F-4D97-AF65-F5344CB8AC3E}">
        <p14:creationId xmlns:p14="http://schemas.microsoft.com/office/powerpoint/2010/main" val="317063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/>
              <a:t>Parent Teacher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1200"/>
            <a:ext cx="8229600" cy="4389438"/>
          </a:xfrm>
        </p:spPr>
        <p:txBody>
          <a:bodyPr>
            <a:normAutofit fontScale="40000" lnSpcReduction="20000"/>
          </a:bodyPr>
          <a:lstStyle/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sz="7000" dirty="0"/>
              <a:t>If you need to speak to an individual teacher please contact the teacher or school office – 067 27268 or email </a:t>
            </a:r>
            <a:r>
              <a:rPr lang="en-GB" altLang="en-US" sz="7000" dirty="0">
                <a:hlinkClick r:id="rId2"/>
              </a:rPr>
              <a:t>info@borrisokanecc.ie</a:t>
            </a:r>
            <a:r>
              <a:rPr lang="en-GB" altLang="en-US" sz="7000" dirty="0"/>
              <a:t> or email the teacher.</a:t>
            </a:r>
          </a:p>
          <a:p>
            <a:pPr eaLnBrk="1" hangingPunct="1"/>
            <a:endParaRPr lang="en-GB" altLang="en-US" sz="8000" dirty="0"/>
          </a:p>
          <a:p>
            <a:pPr eaLnBrk="1" hangingPunct="1"/>
            <a:r>
              <a:rPr lang="en-GB" sz="6000" b="1" dirty="0"/>
              <a:t>Parent/Student/Teacher Meeting 5th Year - Thursday January 26th 4.15 pm to 6.45pm</a:t>
            </a:r>
            <a:endParaRPr lang="en-GB" altLang="en-US" sz="8000" b="1" dirty="0"/>
          </a:p>
          <a:p>
            <a:pPr eaLnBrk="1" hangingPunct="1"/>
            <a:endParaRPr lang="en-GB" altLang="en-US" sz="8000" dirty="0"/>
          </a:p>
          <a:p>
            <a:pPr eaLnBrk="1" hangingPunct="1"/>
            <a:r>
              <a:rPr lang="en-GB" altLang="en-US" sz="7000" dirty="0"/>
              <a:t>Contact Year Head, Principal and Deputy Principal</a:t>
            </a:r>
            <a:r>
              <a:rPr lang="en-GB" altLang="en-US" sz="8000" dirty="0"/>
              <a:t>.</a:t>
            </a:r>
          </a:p>
          <a:p>
            <a:pPr eaLnBrk="1" hangingPunct="1"/>
            <a:endParaRPr lang="en-GB" altLang="en-US" sz="8000" dirty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BDF8F-4900-4F2B-885D-C99AF0D0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936104"/>
          </a:xfrm>
        </p:spPr>
        <p:txBody>
          <a:bodyPr/>
          <a:lstStyle/>
          <a:p>
            <a:r>
              <a:rPr lang="en-IE" dirty="0"/>
              <a:t>Parents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D3B85-E5ED-433E-B2E9-EFE2C3829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12776"/>
            <a:ext cx="8229600" cy="4911824"/>
          </a:xfrm>
        </p:spPr>
        <p:txBody>
          <a:bodyPr/>
          <a:lstStyle/>
          <a:p>
            <a:r>
              <a:rPr lang="en-IE" dirty="0"/>
              <a:t>Huge support to the school over the years</a:t>
            </a:r>
          </a:p>
          <a:p>
            <a:endParaRPr lang="en-IE" dirty="0"/>
          </a:p>
          <a:p>
            <a:r>
              <a:rPr lang="en-IE" dirty="0"/>
              <a:t>Encourage parents to join the committee</a:t>
            </a:r>
          </a:p>
          <a:p>
            <a:endParaRPr lang="en-IE" dirty="0"/>
          </a:p>
          <a:p>
            <a:r>
              <a:rPr lang="en-IE" dirty="0"/>
              <a:t>Voice of parents in the school</a:t>
            </a:r>
          </a:p>
          <a:p>
            <a:endParaRPr lang="en-IE" dirty="0"/>
          </a:p>
          <a:p>
            <a:r>
              <a:rPr lang="en-IE" dirty="0"/>
              <a:t>Parents Association AGM on Monday October 3</a:t>
            </a:r>
            <a:r>
              <a:rPr lang="en-IE" baseline="30000" dirty="0"/>
              <a:t>rd</a:t>
            </a:r>
            <a:r>
              <a:rPr lang="en-IE" dirty="0"/>
              <a:t> at 7.30pm. Talk from Stella O’Malley Psychotherapist on How to Support your Child through the Teenage Years</a:t>
            </a:r>
          </a:p>
          <a:p>
            <a:r>
              <a:rPr lang="en-IE" dirty="0"/>
              <a:t>€50 Parents Association Family Levy</a:t>
            </a:r>
          </a:p>
        </p:txBody>
      </p:sp>
    </p:spTree>
    <p:extLst>
      <p:ext uri="{BB962C8B-B14F-4D97-AF65-F5344CB8AC3E}">
        <p14:creationId xmlns:p14="http://schemas.microsoft.com/office/powerpoint/2010/main" val="5764362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7762" y="332656"/>
            <a:ext cx="8229600" cy="1143000"/>
          </a:xfrm>
        </p:spPr>
        <p:txBody>
          <a:bodyPr/>
          <a:lstStyle/>
          <a:p>
            <a:r>
              <a:rPr lang="en-IE" altLang="en-US" sz="4000" dirty="0"/>
              <a:t>Final Word what can you do to help?</a:t>
            </a:r>
            <a:endParaRPr lang="en-GB" altLang="en-US" sz="40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28800"/>
            <a:ext cx="8229600" cy="46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IE" altLang="en-US" sz="2400" dirty="0"/>
              <a:t>Allow/ Encourage the dream</a:t>
            </a:r>
          </a:p>
          <a:p>
            <a:pPr>
              <a:lnSpc>
                <a:spcPct val="80000"/>
              </a:lnSpc>
            </a:pPr>
            <a:r>
              <a:rPr lang="en-IE" altLang="en-US" sz="2400" dirty="0"/>
              <a:t>Facilitate Schoolwork/Homework/Research/Independence</a:t>
            </a:r>
          </a:p>
          <a:p>
            <a:pPr>
              <a:lnSpc>
                <a:spcPct val="80000"/>
              </a:lnSpc>
            </a:pPr>
            <a:r>
              <a:rPr lang="en-IE" altLang="en-US" sz="2400" dirty="0"/>
              <a:t>Inform yourself</a:t>
            </a:r>
          </a:p>
          <a:p>
            <a:pPr>
              <a:lnSpc>
                <a:spcPct val="80000"/>
              </a:lnSpc>
            </a:pPr>
            <a:r>
              <a:rPr lang="en-IE" altLang="en-US" sz="2400" dirty="0"/>
              <a:t>Support and Encourage </a:t>
            </a:r>
          </a:p>
          <a:p>
            <a:pPr>
              <a:lnSpc>
                <a:spcPct val="80000"/>
              </a:lnSpc>
            </a:pPr>
            <a:r>
              <a:rPr lang="en-IE" altLang="en-US" sz="2400" dirty="0"/>
              <a:t>Praise</a:t>
            </a:r>
          </a:p>
          <a:p>
            <a:pPr>
              <a:lnSpc>
                <a:spcPct val="80000"/>
              </a:lnSpc>
            </a:pPr>
            <a:r>
              <a:rPr lang="en-IE" altLang="en-US" sz="2400" dirty="0"/>
              <a:t>Leaving Certificate Applied Programme across the two years – four sessions.</a:t>
            </a:r>
          </a:p>
          <a:p>
            <a:pPr>
              <a:lnSpc>
                <a:spcPct val="80000"/>
              </a:lnSpc>
            </a:pPr>
            <a:r>
              <a:rPr lang="en-IE" altLang="en-US" sz="2400" dirty="0"/>
              <a:t>Choose Work Experience wisely.</a:t>
            </a:r>
          </a:p>
          <a:p>
            <a:pPr>
              <a:lnSpc>
                <a:spcPct val="80000"/>
              </a:lnSpc>
            </a:pPr>
            <a:r>
              <a:rPr lang="en-IE" altLang="en-US" sz="2400" dirty="0"/>
              <a:t>Ultimately decisions are student’s own, allow them to take responsibility.</a:t>
            </a:r>
          </a:p>
          <a:p>
            <a:pPr>
              <a:lnSpc>
                <a:spcPct val="80000"/>
              </a:lnSpc>
            </a:pPr>
            <a:r>
              <a:rPr lang="en-IE" altLang="en-US" sz="2400" dirty="0"/>
              <a:t>Help your child set short term goals and build on them.</a:t>
            </a:r>
          </a:p>
          <a:p>
            <a:pPr>
              <a:lnSpc>
                <a:spcPct val="80000"/>
              </a:lnSpc>
            </a:pPr>
            <a:r>
              <a:rPr lang="en-IE" altLang="en-US" sz="2400" dirty="0"/>
              <a:t>Follow progress on </a:t>
            </a:r>
            <a:r>
              <a:rPr lang="en-IE" altLang="en-US" sz="2400" dirty="0" err="1"/>
              <a:t>Eportal</a:t>
            </a:r>
            <a:endParaRPr lang="en-IE" altLang="en-US" sz="2400" dirty="0"/>
          </a:p>
          <a:p>
            <a:pPr>
              <a:lnSpc>
                <a:spcPct val="80000"/>
              </a:lnSpc>
            </a:pPr>
            <a:endParaRPr lang="en-IE" alt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IE" alt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IE" alt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4070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D6742-1A12-4E5A-9D0A-37F6E937D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192" y="1225695"/>
            <a:ext cx="4945642" cy="1218908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Progression Routes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EE9EDEF-7365-4118-BC43-C1CB4DA1B728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545990" y="1545544"/>
          <a:ext cx="2568554" cy="363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321E5CC-7539-4B14-A945-F5869B84646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15" y="2708921"/>
            <a:ext cx="4714563" cy="27810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5AB5D5-06BB-0903-2CD8-9F43D0D83017}"/>
              </a:ext>
            </a:extLst>
          </p:cNvPr>
          <p:cNvSpPr txBox="1"/>
          <p:nvPr/>
        </p:nvSpPr>
        <p:spPr>
          <a:xfrm>
            <a:off x="827584" y="980728"/>
            <a:ext cx="412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National Qualifications Framework</a:t>
            </a:r>
          </a:p>
        </p:txBody>
      </p:sp>
    </p:spTree>
    <p:extLst>
      <p:ext uri="{BB962C8B-B14F-4D97-AF65-F5344CB8AC3E}">
        <p14:creationId xmlns:p14="http://schemas.microsoft.com/office/powerpoint/2010/main" val="3006783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D34397-9CC2-420F-807D-00F0C713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514" y="935832"/>
            <a:ext cx="8407337" cy="99417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Progression Routes (Practical/ Hands on Options)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03C6FF-2DD1-4BDB-AC4E-37A9B92FE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8661" y="2559249"/>
            <a:ext cx="3868340" cy="61793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Apprenticeship</a:t>
            </a:r>
            <a:r>
              <a:rPr lang="en-GB" dirty="0">
                <a:hlinkClick r:id="rId2"/>
              </a:rPr>
              <a:t> www.apprenticeship.ie</a:t>
            </a:r>
            <a:r>
              <a:rPr lang="en-GB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5A1292-8B3B-4EC9-85BB-D1FED50BD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23592" y="3468932"/>
            <a:ext cx="3868340" cy="2763441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Applicant must be employed by an approved employer (SOLAS) –apprenticeship job vacancies.</a:t>
            </a:r>
          </a:p>
          <a:p>
            <a:r>
              <a:rPr lang="en-GB" dirty="0"/>
              <a:t>At least 16 years</a:t>
            </a:r>
          </a:p>
          <a:p>
            <a:r>
              <a:rPr lang="en-GB" dirty="0"/>
              <a:t>Entry requirements/ educational qualifications depend on the programme (apprenticeship directory)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D24099-40B0-4424-ACB9-3D06DFA22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0610" y="1941315"/>
            <a:ext cx="3887391" cy="617934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  <a:p>
            <a:r>
              <a:rPr lang="en-GB" dirty="0"/>
              <a:t>PLC </a:t>
            </a:r>
            <a:r>
              <a:rPr lang="en-GB" dirty="0">
                <a:hlinkClick r:id="rId3"/>
              </a:rPr>
              <a:t>www.fetchcourses.ie</a:t>
            </a:r>
            <a:endParaRPr lang="en-GB" dirty="0"/>
          </a:p>
          <a:p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16DF28-3E86-43B9-AF94-852E6445E5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0610" y="2773974"/>
            <a:ext cx="3887391" cy="2763441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Post Leaving cert course (1-2 years full time) held in community education centre/ schools/ colleges</a:t>
            </a:r>
          </a:p>
          <a:p>
            <a:r>
              <a:rPr lang="en-GB" dirty="0"/>
              <a:t>Work Experience</a:t>
            </a:r>
          </a:p>
          <a:p>
            <a:r>
              <a:rPr lang="en-GB" dirty="0"/>
              <a:t>Nationally recognised</a:t>
            </a:r>
          </a:p>
          <a:p>
            <a:r>
              <a:rPr lang="en-GB" dirty="0"/>
              <a:t>Opportunity to try out a course</a:t>
            </a:r>
          </a:p>
          <a:p>
            <a:r>
              <a:rPr lang="en-GB" dirty="0"/>
              <a:t>Step towards L.7/L.8 through CAO</a:t>
            </a:r>
          </a:p>
          <a:p>
            <a:r>
              <a:rPr lang="en-GB" dirty="0"/>
              <a:t>Apply directly to the college 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97B84F-50DB-4BFB-9E63-4B7190470E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6" y="2018293"/>
            <a:ext cx="1035630" cy="849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DC6CF3-21F1-4EA5-A604-B448B76037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219" y="1266848"/>
            <a:ext cx="1428750" cy="77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4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Apprenticeships &amp; </a:t>
            </a:r>
            <a:r>
              <a:rPr lang="en-US" b="1" dirty="0" err="1"/>
              <a:t>Tipperary</a:t>
            </a:r>
            <a:r>
              <a:rPr lang="en-US" b="1" dirty="0"/>
              <a:t> ETB</a:t>
            </a:r>
            <a:endParaRPr lang="en-IE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05304" y="2125267"/>
            <a:ext cx="5305097" cy="3792715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IE" dirty="0"/>
              <a:t>Tipperary ETB is one of 16 ETB’s that support employers and apprentices throughout apprenticeship training. </a:t>
            </a:r>
          </a:p>
          <a:p>
            <a:pPr fontAlgn="base"/>
            <a:r>
              <a:rPr lang="en-IE" dirty="0"/>
              <a:t>50+ apprenticeship options supported by 300+ employers across the Tipperary region. </a:t>
            </a:r>
          </a:p>
          <a:p>
            <a:pPr fontAlgn="base"/>
            <a:r>
              <a:rPr lang="en-IE" dirty="0"/>
              <a:t>Range from Electrical, Engineering, Motor, Construction, Finance, Hospitality, ICT, and Logistics.</a:t>
            </a:r>
          </a:p>
          <a:p>
            <a:pPr fontAlgn="base"/>
            <a:r>
              <a:rPr lang="en-IE" dirty="0"/>
              <a:t>Tipperary ETB Training Centre is located in </a:t>
            </a:r>
            <a:r>
              <a:rPr lang="en-IE" dirty="0" err="1"/>
              <a:t>Archerstown</a:t>
            </a:r>
            <a:r>
              <a:rPr lang="en-IE" dirty="0"/>
              <a:t> Business Park, Thurles (Phase - “off-the-job” training) </a:t>
            </a:r>
          </a:p>
          <a:p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93" y="2725464"/>
            <a:ext cx="2396359" cy="1939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775" y="490538"/>
            <a:ext cx="21431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5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cs typeface="Calibri Light"/>
              </a:rPr>
              <a:t>LCA Parents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dirty="0" err="1">
                <a:cs typeface="Calibri"/>
              </a:rPr>
              <a:t>Programme</a:t>
            </a:r>
            <a:r>
              <a:rPr lang="en-US" dirty="0">
                <a:cs typeface="Calibri"/>
              </a:rPr>
              <a:t> Information and Reminders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C7FE1-4F51-48A4-91D1-A99B01A7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Leaving Certificate Applied Aims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34425-7AC8-E320-FD30-C3C55777B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•Prepares you for adult and working life</a:t>
            </a:r>
          </a:p>
          <a:p>
            <a:r>
              <a:rPr lang="en-US" dirty="0">
                <a:ea typeface="+mn-lt"/>
                <a:cs typeface="+mn-lt"/>
              </a:rPr>
              <a:t>  </a:t>
            </a:r>
            <a:endParaRPr lang="en-US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•</a:t>
            </a:r>
            <a:r>
              <a:rPr lang="en-US" dirty="0" err="1">
                <a:ea typeface="+mn-lt"/>
                <a:cs typeface="+mn-lt"/>
              </a:rPr>
              <a:t>Recognises</a:t>
            </a:r>
            <a:r>
              <a:rPr lang="en-US" dirty="0">
                <a:ea typeface="+mn-lt"/>
                <a:cs typeface="+mn-lt"/>
              </a:rPr>
              <a:t> your talents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•Helps you to communicate better and make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•Lets you use your knowledge and skills to solve real problems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329075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1E3915DA5E2749B687BE8E8268F576" ma:contentTypeVersion="35" ma:contentTypeDescription="Create a new document." ma:contentTypeScope="" ma:versionID="cd7db1d2c319ec386f7e2fd4fdeae842">
  <xsd:schema xmlns:xsd="http://www.w3.org/2001/XMLSchema" xmlns:xs="http://www.w3.org/2001/XMLSchema" xmlns:p="http://schemas.microsoft.com/office/2006/metadata/properties" xmlns:ns3="ee84122f-13d0-48d7-97dd-569fcd04e34b" xmlns:ns4="a471dfe3-17ba-43e0-8fb9-571d7139a4ff" targetNamespace="http://schemas.microsoft.com/office/2006/metadata/properties" ma:root="true" ma:fieldsID="6ded488f9732cc304d4f4fbb129e152d" ns3:_="" ns4:_="">
    <xsd:import namespace="ee84122f-13d0-48d7-97dd-569fcd04e34b"/>
    <xsd:import namespace="a471dfe3-17ba-43e0-8fb9-571d7139a4f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NotebookType" minOccurs="0"/>
                <xsd:element ref="ns4:FolderType" minOccurs="0"/>
                <xsd:element ref="ns4:Owner" minOccurs="0"/>
                <xsd:element ref="ns4:Teachers" minOccurs="0"/>
                <xsd:element ref="ns4:Students" minOccurs="0"/>
                <xsd:element ref="ns4:DefaultSectionNames" minOccurs="0"/>
                <xsd:element ref="ns4:AppVersion" minOccurs="0"/>
                <xsd:element ref="ns3:SharedWithDetails" minOccurs="0"/>
                <xsd:element ref="ns3:SharingHintHash" minOccurs="0"/>
                <xsd:element ref="ns4:Student_Groups" minOccurs="0"/>
                <xsd:element ref="ns4:CultureName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Template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TeamsChannelId" minOccurs="0"/>
                <xsd:element ref="ns4:IsNotebookLocked" minOccurs="0"/>
                <xsd:element ref="ns4:MediaServiceOCR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Teams_Channel_Section_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84122f-13d0-48d7-97dd-569fcd04e3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71dfe3-17ba-43e0-8fb9-571d7139a4ff" elementFormDefault="qualified">
    <xsd:import namespace="http://schemas.microsoft.com/office/2006/documentManagement/types"/>
    <xsd:import namespace="http://schemas.microsoft.com/office/infopath/2007/PartnerControls"/>
    <xsd:element name="NotebookType" ma:index="9" nillable="true" ma:displayName="Notebook Type" ma:internalName="NotebookType">
      <xsd:simpleType>
        <xsd:restriction base="dms:Text"/>
      </xsd:simpleType>
    </xsd:element>
    <xsd:element name="FolderType" ma:index="10" nillable="true" ma:displayName="Folder Type" ma:internalName="FolderType">
      <xsd:simpleType>
        <xsd:restriction base="dms:Text"/>
      </xsd:simpleType>
    </xsd:element>
    <xsd:element name="Owner" ma:index="11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eachers" ma:index="1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Location" ma:index="30" nillable="true" ma:displayName="MediaServiceLocation" ma:internalName="MediaServiceLocation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Distribution_Groups" ma:index="3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6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a471dfe3-17ba-43e0-8fb9-571d7139a4ff" xsi:nil="true"/>
    <Templates xmlns="a471dfe3-17ba-43e0-8fb9-571d7139a4ff" xsi:nil="true"/>
    <Teams_Channel_Section_Location xmlns="a471dfe3-17ba-43e0-8fb9-571d7139a4ff" xsi:nil="true"/>
    <Math_Settings xmlns="a471dfe3-17ba-43e0-8fb9-571d7139a4ff" xsi:nil="true"/>
    <Invited_Students xmlns="a471dfe3-17ba-43e0-8fb9-571d7139a4ff" xsi:nil="true"/>
    <FolderType xmlns="a471dfe3-17ba-43e0-8fb9-571d7139a4ff" xsi:nil="true"/>
    <Teachers xmlns="a471dfe3-17ba-43e0-8fb9-571d7139a4ff">
      <UserInfo>
        <DisplayName/>
        <AccountId xsi:nil="true"/>
        <AccountType/>
      </UserInfo>
    </Teachers>
    <Students xmlns="a471dfe3-17ba-43e0-8fb9-571d7139a4ff">
      <UserInfo>
        <DisplayName/>
        <AccountId xsi:nil="true"/>
        <AccountType/>
      </UserInfo>
    </Students>
    <Student_Groups xmlns="a471dfe3-17ba-43e0-8fb9-571d7139a4ff">
      <UserInfo>
        <DisplayName/>
        <AccountId xsi:nil="true"/>
        <AccountType/>
      </UserInfo>
    </Student_Groups>
    <LMS_Mappings xmlns="a471dfe3-17ba-43e0-8fb9-571d7139a4ff" xsi:nil="true"/>
    <Owner xmlns="a471dfe3-17ba-43e0-8fb9-571d7139a4ff">
      <UserInfo>
        <DisplayName/>
        <AccountId xsi:nil="true"/>
        <AccountType/>
      </UserInfo>
    </Owner>
    <CultureName xmlns="a471dfe3-17ba-43e0-8fb9-571d7139a4ff" xsi:nil="true"/>
    <DefaultSectionNames xmlns="a471dfe3-17ba-43e0-8fb9-571d7139a4ff" xsi:nil="true"/>
    <Is_Collaboration_Space_Locked xmlns="a471dfe3-17ba-43e0-8fb9-571d7139a4ff" xsi:nil="true"/>
    <IsNotebookLocked xmlns="a471dfe3-17ba-43e0-8fb9-571d7139a4ff" xsi:nil="true"/>
    <NotebookType xmlns="a471dfe3-17ba-43e0-8fb9-571d7139a4ff" xsi:nil="true"/>
    <Distribution_Groups xmlns="a471dfe3-17ba-43e0-8fb9-571d7139a4ff" xsi:nil="true"/>
    <Has_Teacher_Only_SectionGroup xmlns="a471dfe3-17ba-43e0-8fb9-571d7139a4ff" xsi:nil="true"/>
    <AppVersion xmlns="a471dfe3-17ba-43e0-8fb9-571d7139a4ff" xsi:nil="true"/>
    <Invited_Teachers xmlns="a471dfe3-17ba-43e0-8fb9-571d7139a4ff" xsi:nil="true"/>
    <TeamsChannelId xmlns="a471dfe3-17ba-43e0-8fb9-571d7139a4ff" xsi:nil="true"/>
  </documentManagement>
</p:properties>
</file>

<file path=customXml/itemProps1.xml><?xml version="1.0" encoding="utf-8"?>
<ds:datastoreItem xmlns:ds="http://schemas.openxmlformats.org/officeDocument/2006/customXml" ds:itemID="{24FFEB56-3F6C-4540-A9EB-126D92CD2A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548F0A-77E1-4B46-B86B-E1E299A132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84122f-13d0-48d7-97dd-569fcd04e34b"/>
    <ds:schemaRef ds:uri="a471dfe3-17ba-43e0-8fb9-571d7139a4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484990-2444-4BC2-A9CC-EDF2044D68FF}">
  <ds:schemaRefs>
    <ds:schemaRef ds:uri="http://schemas.openxmlformats.org/package/2006/metadata/core-properties"/>
    <ds:schemaRef ds:uri="http://schemas.microsoft.com/office/2006/documentManagement/types"/>
    <ds:schemaRef ds:uri="ee84122f-13d0-48d7-97dd-569fcd04e34b"/>
    <ds:schemaRef ds:uri="http://purl.org/dc/elements/1.1/"/>
    <ds:schemaRef ds:uri="http://schemas.microsoft.com/office/2006/metadata/properties"/>
    <ds:schemaRef ds:uri="a471dfe3-17ba-43e0-8fb9-571d7139a4ff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1856</Words>
  <Application>Microsoft Office PowerPoint</Application>
  <PresentationFormat>Widescreen</PresentationFormat>
  <Paragraphs>269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Calibri Light</vt:lpstr>
      <vt:lpstr>Constantia</vt:lpstr>
      <vt:lpstr>Wingdings</vt:lpstr>
      <vt:lpstr>Wingdings 2</vt:lpstr>
      <vt:lpstr>office theme</vt:lpstr>
      <vt:lpstr>Flow</vt:lpstr>
      <vt:lpstr>1_Flow</vt:lpstr>
      <vt:lpstr>Parents Evening  Helping your child achieve their best</vt:lpstr>
      <vt:lpstr>13th September 2022</vt:lpstr>
      <vt:lpstr>The Guidance Department</vt:lpstr>
      <vt:lpstr>The role of the Guidance Counsellor:    * Weekly Careers Class  * Individual Guidance Appointment</vt:lpstr>
      <vt:lpstr>Progression Routes</vt:lpstr>
      <vt:lpstr>Progression Routes (Practical/ Hands on Options)</vt:lpstr>
      <vt:lpstr>Apprenticeships &amp; Tipperary ETB</vt:lpstr>
      <vt:lpstr>LCA Parents </vt:lpstr>
      <vt:lpstr>Leaving Certificate Applied Aims</vt:lpstr>
      <vt:lpstr>➤ LCA IS A Full two year programme  </vt:lpstr>
      <vt:lpstr>Leaving Certificate Applied Terminology</vt:lpstr>
      <vt:lpstr>Leaving Certificate Applied Terminology</vt:lpstr>
      <vt:lpstr>Leaving Certificate Applied Terminology</vt:lpstr>
      <vt:lpstr>Leaving Cert Applied Terminology- Tasks</vt:lpstr>
      <vt:lpstr>Leaving Cert Applied Terminology</vt:lpstr>
      <vt:lpstr> </vt:lpstr>
      <vt:lpstr>Leaving Certificate Applied Assessment </vt:lpstr>
      <vt:lpstr>Leaving Certificate  Applied- Overall Cert</vt:lpstr>
      <vt:lpstr>Work Experience</vt:lpstr>
      <vt:lpstr>Reminders</vt:lpstr>
      <vt:lpstr>Dates of upcoming LCA Events</vt:lpstr>
      <vt:lpstr>PowerPoint Presentation</vt:lpstr>
      <vt:lpstr>Marianne Bergin– Year Head 5th years Eimear Lyons- Year Head 6th years</vt:lpstr>
      <vt:lpstr>Managing time well</vt:lpstr>
      <vt:lpstr>Wellbeing</vt:lpstr>
      <vt:lpstr>PowerPoint Presentation</vt:lpstr>
      <vt:lpstr>Setting subject targets </vt:lpstr>
      <vt:lpstr> Attendance</vt:lpstr>
      <vt:lpstr>Signing Out</vt:lpstr>
      <vt:lpstr>School Uniform New PE uniform The PE Uniform is available to order online at the following website: www.xgear.ie/collections/borrisokanecommunity-college</vt:lpstr>
      <vt:lpstr>Uniform</vt:lpstr>
      <vt:lpstr>Uniform</vt:lpstr>
      <vt:lpstr>Anything we should know?</vt:lpstr>
      <vt:lpstr>Eportal</vt:lpstr>
      <vt:lpstr>Assessments</vt:lpstr>
      <vt:lpstr>EPortal</vt:lpstr>
      <vt:lpstr>EPortal – Reports</vt:lpstr>
      <vt:lpstr>Data Protection</vt:lpstr>
      <vt:lpstr>PowerPoint Presentation</vt:lpstr>
      <vt:lpstr>School App</vt:lpstr>
      <vt:lpstr>Add a Student</vt:lpstr>
      <vt:lpstr>PowerPoint Presentation</vt:lpstr>
      <vt:lpstr>PowerPoint Presentation</vt:lpstr>
      <vt:lpstr>Parent Teacher Meetings</vt:lpstr>
      <vt:lpstr>Parents Committee</vt:lpstr>
      <vt:lpstr>Final Word what can you do to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Marianne Bergin</dc:creator>
  <cp:lastModifiedBy>Matthew Carr</cp:lastModifiedBy>
  <cp:revision>200</cp:revision>
  <dcterms:created xsi:type="dcterms:W3CDTF">2022-09-12T14:08:35Z</dcterms:created>
  <dcterms:modified xsi:type="dcterms:W3CDTF">2022-09-16T22:01:12Z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0x010100D31E3915DA5E2749B687BE8E8268F576</vt:lpwstr>
  </property>
</Properties>
</file>