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4"/>
  </p:sldMasterIdLst>
  <p:notesMasterIdLst>
    <p:notesMasterId r:id="rId51"/>
  </p:notesMasterIdLst>
  <p:handoutMasterIdLst>
    <p:handoutMasterId r:id="rId52"/>
  </p:handoutMasterIdLst>
  <p:sldIdLst>
    <p:sldId id="256" r:id="rId5"/>
    <p:sldId id="273" r:id="rId6"/>
    <p:sldId id="301" r:id="rId7"/>
    <p:sldId id="302" r:id="rId8"/>
    <p:sldId id="258" r:id="rId9"/>
    <p:sldId id="260" r:id="rId10"/>
    <p:sldId id="262" r:id="rId11"/>
    <p:sldId id="261" r:id="rId12"/>
    <p:sldId id="280" r:id="rId13"/>
    <p:sldId id="332" r:id="rId14"/>
    <p:sldId id="333" r:id="rId15"/>
    <p:sldId id="269" r:id="rId16"/>
    <p:sldId id="398" r:id="rId17"/>
    <p:sldId id="378" r:id="rId18"/>
    <p:sldId id="379" r:id="rId19"/>
    <p:sldId id="380" r:id="rId20"/>
    <p:sldId id="381" r:id="rId21"/>
    <p:sldId id="382" r:id="rId22"/>
    <p:sldId id="384" r:id="rId23"/>
    <p:sldId id="385" r:id="rId24"/>
    <p:sldId id="386" r:id="rId25"/>
    <p:sldId id="388" r:id="rId26"/>
    <p:sldId id="389" r:id="rId27"/>
    <p:sldId id="392" r:id="rId28"/>
    <p:sldId id="397" r:id="rId29"/>
    <p:sldId id="419" r:id="rId30"/>
    <p:sldId id="289" r:id="rId31"/>
    <p:sldId id="330" r:id="rId32"/>
    <p:sldId id="312" r:id="rId33"/>
    <p:sldId id="418" r:id="rId34"/>
    <p:sldId id="291" r:id="rId35"/>
    <p:sldId id="399" r:id="rId36"/>
    <p:sldId id="411" r:id="rId37"/>
    <p:sldId id="412" r:id="rId38"/>
    <p:sldId id="413" r:id="rId39"/>
    <p:sldId id="407" r:id="rId40"/>
    <p:sldId id="414" r:id="rId41"/>
    <p:sldId id="415" r:id="rId42"/>
    <p:sldId id="371" r:id="rId43"/>
    <p:sldId id="372" r:id="rId44"/>
    <p:sldId id="287" r:id="rId45"/>
    <p:sldId id="416" r:id="rId46"/>
    <p:sldId id="281" r:id="rId47"/>
    <p:sldId id="318" r:id="rId48"/>
    <p:sldId id="337" r:id="rId49"/>
    <p:sldId id="417" r:id="rId50"/>
  </p:sldIdLst>
  <p:sldSz cx="9144000" cy="6858000" type="screen4x3"/>
  <p:notesSz cx="6648450" cy="98504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D1337-95B3-45AD-A4FF-F8CDF5217FC5}" v="54" dt="2022-09-20T18:54:17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75E045-1B49-4E51-8A19-749A9BD0051C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7441737-450A-47B9-81D8-627AE4D0B520}">
      <dgm:prSet phldrT="[Text]"/>
      <dgm:spPr/>
      <dgm:t>
        <a:bodyPr/>
        <a:lstStyle/>
        <a:p>
          <a:r>
            <a:rPr lang="en-IE" dirty="0"/>
            <a:t>Department of Education</a:t>
          </a:r>
        </a:p>
      </dgm:t>
    </dgm:pt>
    <dgm:pt modelId="{5F49650F-B3E6-4A8D-A57A-26BB40974B33}" type="parTrans" cxnId="{206F5CAA-EA05-49BB-9B60-4A4BC02591E8}">
      <dgm:prSet/>
      <dgm:spPr/>
      <dgm:t>
        <a:bodyPr/>
        <a:lstStyle/>
        <a:p>
          <a:endParaRPr lang="en-IE"/>
        </a:p>
      </dgm:t>
    </dgm:pt>
    <dgm:pt modelId="{FAD36A10-32A6-41BA-AD04-AA577C8C32B3}" type="sibTrans" cxnId="{206F5CAA-EA05-49BB-9B60-4A4BC02591E8}">
      <dgm:prSet/>
      <dgm:spPr/>
      <dgm:t>
        <a:bodyPr/>
        <a:lstStyle/>
        <a:p>
          <a:endParaRPr lang="en-IE"/>
        </a:p>
      </dgm:t>
    </dgm:pt>
    <dgm:pt modelId="{93F6C0AE-1192-4D57-809E-D36765139F9C}">
      <dgm:prSet phldrT="[Text]"/>
      <dgm:spPr/>
      <dgm:t>
        <a:bodyPr/>
        <a:lstStyle/>
        <a:p>
          <a:r>
            <a:rPr lang="en-IE" dirty="0"/>
            <a:t>Tipperary Education &amp; Training Board</a:t>
          </a:r>
        </a:p>
      </dgm:t>
    </dgm:pt>
    <dgm:pt modelId="{8CD973C5-DD21-4667-A53A-34BC17CFFB27}" type="parTrans" cxnId="{C740661D-2B8F-47F6-82DF-B8DD15033D23}">
      <dgm:prSet/>
      <dgm:spPr/>
      <dgm:t>
        <a:bodyPr/>
        <a:lstStyle/>
        <a:p>
          <a:endParaRPr lang="en-IE"/>
        </a:p>
      </dgm:t>
    </dgm:pt>
    <dgm:pt modelId="{7A12EC4A-154D-41AE-81C4-A834A5ABAA5A}" type="sibTrans" cxnId="{C740661D-2B8F-47F6-82DF-B8DD15033D23}">
      <dgm:prSet/>
      <dgm:spPr/>
      <dgm:t>
        <a:bodyPr/>
        <a:lstStyle/>
        <a:p>
          <a:endParaRPr lang="en-IE"/>
        </a:p>
      </dgm:t>
    </dgm:pt>
    <dgm:pt modelId="{B6814FFE-CE13-41D2-84ED-70F0C5A07BC7}">
      <dgm:prSet phldrT="[Text]"/>
      <dgm:spPr/>
      <dgm:t>
        <a:bodyPr/>
        <a:lstStyle/>
        <a:p>
          <a:r>
            <a:rPr lang="en-IE" dirty="0"/>
            <a:t>Board of Management</a:t>
          </a:r>
        </a:p>
      </dgm:t>
    </dgm:pt>
    <dgm:pt modelId="{CD54929E-3DD9-4690-9925-BB0E2E5A2A31}" type="parTrans" cxnId="{67110C22-0233-4FED-B151-715FEF5AB512}">
      <dgm:prSet/>
      <dgm:spPr/>
      <dgm:t>
        <a:bodyPr/>
        <a:lstStyle/>
        <a:p>
          <a:endParaRPr lang="en-IE"/>
        </a:p>
      </dgm:t>
    </dgm:pt>
    <dgm:pt modelId="{58F19DBF-9156-4654-9D53-1D20A6A51464}" type="sibTrans" cxnId="{67110C22-0233-4FED-B151-715FEF5AB512}">
      <dgm:prSet/>
      <dgm:spPr/>
      <dgm:t>
        <a:bodyPr/>
        <a:lstStyle/>
        <a:p>
          <a:endParaRPr lang="en-IE"/>
        </a:p>
      </dgm:t>
    </dgm:pt>
    <dgm:pt modelId="{5FD11B1B-680F-4188-A1EE-2D648562F62F}">
      <dgm:prSet phldrT="[Text]"/>
      <dgm:spPr/>
      <dgm:t>
        <a:bodyPr/>
        <a:lstStyle/>
        <a:p>
          <a:r>
            <a:rPr lang="en-IE" dirty="0"/>
            <a:t>Principal and Staff</a:t>
          </a:r>
        </a:p>
      </dgm:t>
    </dgm:pt>
    <dgm:pt modelId="{D1FD6218-09BE-4261-AF6F-B763150D15BB}" type="parTrans" cxnId="{B329C288-93C7-49D8-B940-78CFE770C3F8}">
      <dgm:prSet/>
      <dgm:spPr/>
      <dgm:t>
        <a:bodyPr/>
        <a:lstStyle/>
        <a:p>
          <a:endParaRPr lang="en-IE"/>
        </a:p>
      </dgm:t>
    </dgm:pt>
    <dgm:pt modelId="{B1B039BA-729C-43E2-A9E6-6E4FD043CBE8}" type="sibTrans" cxnId="{B329C288-93C7-49D8-B940-78CFE770C3F8}">
      <dgm:prSet/>
      <dgm:spPr/>
      <dgm:t>
        <a:bodyPr/>
        <a:lstStyle/>
        <a:p>
          <a:endParaRPr lang="en-IE"/>
        </a:p>
      </dgm:t>
    </dgm:pt>
    <dgm:pt modelId="{86A62C4E-1FB3-4774-A88A-C23B79C4817A}" type="pres">
      <dgm:prSet presAssocID="{7975E045-1B49-4E51-8A19-749A9BD0051C}" presName="Name0" presStyleCnt="0">
        <dgm:presLayoutVars>
          <dgm:dir/>
          <dgm:resizeHandles val="exact"/>
        </dgm:presLayoutVars>
      </dgm:prSet>
      <dgm:spPr/>
    </dgm:pt>
    <dgm:pt modelId="{A928B5E1-5FFF-4937-83C4-842880FE17EF}" type="pres">
      <dgm:prSet presAssocID="{C7441737-450A-47B9-81D8-627AE4D0B520}" presName="node" presStyleLbl="node1" presStyleIdx="0" presStyleCnt="4">
        <dgm:presLayoutVars>
          <dgm:bulletEnabled val="1"/>
        </dgm:presLayoutVars>
      </dgm:prSet>
      <dgm:spPr/>
    </dgm:pt>
    <dgm:pt modelId="{583E326B-0992-4F0C-8873-62FD66BC1832}" type="pres">
      <dgm:prSet presAssocID="{FAD36A10-32A6-41BA-AD04-AA577C8C32B3}" presName="sibTrans" presStyleLbl="sibTrans1D1" presStyleIdx="0" presStyleCnt="3"/>
      <dgm:spPr/>
    </dgm:pt>
    <dgm:pt modelId="{A6BA5E96-B0AB-46D3-BA94-F855C991A12F}" type="pres">
      <dgm:prSet presAssocID="{FAD36A10-32A6-41BA-AD04-AA577C8C32B3}" presName="connectorText" presStyleLbl="sibTrans1D1" presStyleIdx="0" presStyleCnt="3"/>
      <dgm:spPr/>
    </dgm:pt>
    <dgm:pt modelId="{47F029C7-A047-41DA-907E-9F936609069D}" type="pres">
      <dgm:prSet presAssocID="{93F6C0AE-1192-4D57-809E-D36765139F9C}" presName="node" presStyleLbl="node1" presStyleIdx="1" presStyleCnt="4">
        <dgm:presLayoutVars>
          <dgm:bulletEnabled val="1"/>
        </dgm:presLayoutVars>
      </dgm:prSet>
      <dgm:spPr/>
    </dgm:pt>
    <dgm:pt modelId="{1BEDBF5A-39D1-423C-9763-CD7267612AF6}" type="pres">
      <dgm:prSet presAssocID="{7A12EC4A-154D-41AE-81C4-A834A5ABAA5A}" presName="sibTrans" presStyleLbl="sibTrans1D1" presStyleIdx="1" presStyleCnt="3"/>
      <dgm:spPr/>
    </dgm:pt>
    <dgm:pt modelId="{6F977630-1EB3-4812-9D1D-B4C0EBBCBB84}" type="pres">
      <dgm:prSet presAssocID="{7A12EC4A-154D-41AE-81C4-A834A5ABAA5A}" presName="connectorText" presStyleLbl="sibTrans1D1" presStyleIdx="1" presStyleCnt="3"/>
      <dgm:spPr/>
    </dgm:pt>
    <dgm:pt modelId="{F91DBCDC-3CC9-482A-BB06-D40C489840A8}" type="pres">
      <dgm:prSet presAssocID="{B6814FFE-CE13-41D2-84ED-70F0C5A07BC7}" presName="node" presStyleLbl="node1" presStyleIdx="2" presStyleCnt="4">
        <dgm:presLayoutVars>
          <dgm:bulletEnabled val="1"/>
        </dgm:presLayoutVars>
      </dgm:prSet>
      <dgm:spPr/>
    </dgm:pt>
    <dgm:pt modelId="{EABD0727-3871-4C3C-8290-73009D864CBE}" type="pres">
      <dgm:prSet presAssocID="{58F19DBF-9156-4654-9D53-1D20A6A51464}" presName="sibTrans" presStyleLbl="sibTrans1D1" presStyleIdx="2" presStyleCnt="3"/>
      <dgm:spPr/>
    </dgm:pt>
    <dgm:pt modelId="{DFD6EBF5-66C8-4FE8-A992-ED9893CC65A3}" type="pres">
      <dgm:prSet presAssocID="{58F19DBF-9156-4654-9D53-1D20A6A51464}" presName="connectorText" presStyleLbl="sibTrans1D1" presStyleIdx="2" presStyleCnt="3"/>
      <dgm:spPr/>
    </dgm:pt>
    <dgm:pt modelId="{13932659-3563-420F-8981-CCE33EEC6B28}" type="pres">
      <dgm:prSet presAssocID="{5FD11B1B-680F-4188-A1EE-2D648562F62F}" presName="node" presStyleLbl="node1" presStyleIdx="3" presStyleCnt="4">
        <dgm:presLayoutVars>
          <dgm:bulletEnabled val="1"/>
        </dgm:presLayoutVars>
      </dgm:prSet>
      <dgm:spPr/>
    </dgm:pt>
  </dgm:ptLst>
  <dgm:cxnLst>
    <dgm:cxn modelId="{882B921C-2A51-7D46-AD44-AB36539C20F2}" type="presOf" srcId="{93F6C0AE-1192-4D57-809E-D36765139F9C}" destId="{47F029C7-A047-41DA-907E-9F936609069D}" srcOrd="0" destOrd="0" presId="urn:microsoft.com/office/officeart/2005/8/layout/bProcess3"/>
    <dgm:cxn modelId="{C740661D-2B8F-47F6-82DF-B8DD15033D23}" srcId="{7975E045-1B49-4E51-8A19-749A9BD0051C}" destId="{93F6C0AE-1192-4D57-809E-D36765139F9C}" srcOrd="1" destOrd="0" parTransId="{8CD973C5-DD21-4667-A53A-34BC17CFFB27}" sibTransId="{7A12EC4A-154D-41AE-81C4-A834A5ABAA5A}"/>
    <dgm:cxn modelId="{67110C22-0233-4FED-B151-715FEF5AB512}" srcId="{7975E045-1B49-4E51-8A19-749A9BD0051C}" destId="{B6814FFE-CE13-41D2-84ED-70F0C5A07BC7}" srcOrd="2" destOrd="0" parTransId="{CD54929E-3DD9-4690-9925-BB0E2E5A2A31}" sibTransId="{58F19DBF-9156-4654-9D53-1D20A6A51464}"/>
    <dgm:cxn modelId="{B1D5062A-8B6B-A849-97EA-5394B2CC8D5E}" type="presOf" srcId="{FAD36A10-32A6-41BA-AD04-AA577C8C32B3}" destId="{583E326B-0992-4F0C-8873-62FD66BC1832}" srcOrd="0" destOrd="0" presId="urn:microsoft.com/office/officeart/2005/8/layout/bProcess3"/>
    <dgm:cxn modelId="{A8A9E176-3AA0-2149-8339-9235C3692230}" type="presOf" srcId="{C7441737-450A-47B9-81D8-627AE4D0B520}" destId="{A928B5E1-5FFF-4937-83C4-842880FE17EF}" srcOrd="0" destOrd="0" presId="urn:microsoft.com/office/officeart/2005/8/layout/bProcess3"/>
    <dgm:cxn modelId="{B329C288-93C7-49D8-B940-78CFE770C3F8}" srcId="{7975E045-1B49-4E51-8A19-749A9BD0051C}" destId="{5FD11B1B-680F-4188-A1EE-2D648562F62F}" srcOrd="3" destOrd="0" parTransId="{D1FD6218-09BE-4261-AF6F-B763150D15BB}" sibTransId="{B1B039BA-729C-43E2-A9E6-6E4FD043CBE8}"/>
    <dgm:cxn modelId="{FB2A068D-145F-1746-861C-C9E2CEEDC37C}" type="presOf" srcId="{FAD36A10-32A6-41BA-AD04-AA577C8C32B3}" destId="{A6BA5E96-B0AB-46D3-BA94-F855C991A12F}" srcOrd="1" destOrd="0" presId="urn:microsoft.com/office/officeart/2005/8/layout/bProcess3"/>
    <dgm:cxn modelId="{206F5CAA-EA05-49BB-9B60-4A4BC02591E8}" srcId="{7975E045-1B49-4E51-8A19-749A9BD0051C}" destId="{C7441737-450A-47B9-81D8-627AE4D0B520}" srcOrd="0" destOrd="0" parTransId="{5F49650F-B3E6-4A8D-A57A-26BB40974B33}" sibTransId="{FAD36A10-32A6-41BA-AD04-AA577C8C32B3}"/>
    <dgm:cxn modelId="{581172B5-2CA7-504D-AC13-D56816B6F1BC}" type="presOf" srcId="{B6814FFE-CE13-41D2-84ED-70F0C5A07BC7}" destId="{F91DBCDC-3CC9-482A-BB06-D40C489840A8}" srcOrd="0" destOrd="0" presId="urn:microsoft.com/office/officeart/2005/8/layout/bProcess3"/>
    <dgm:cxn modelId="{609476B7-81F4-4A45-8223-83F5B2C03BA7}" type="presOf" srcId="{58F19DBF-9156-4654-9D53-1D20A6A51464}" destId="{DFD6EBF5-66C8-4FE8-A992-ED9893CC65A3}" srcOrd="1" destOrd="0" presId="urn:microsoft.com/office/officeart/2005/8/layout/bProcess3"/>
    <dgm:cxn modelId="{E7A3F4BA-C4F8-A045-9336-0046FD500F13}" type="presOf" srcId="{5FD11B1B-680F-4188-A1EE-2D648562F62F}" destId="{13932659-3563-420F-8981-CCE33EEC6B28}" srcOrd="0" destOrd="0" presId="urn:microsoft.com/office/officeart/2005/8/layout/bProcess3"/>
    <dgm:cxn modelId="{826915D3-57CD-0C4F-8739-6858C6AD8587}" type="presOf" srcId="{58F19DBF-9156-4654-9D53-1D20A6A51464}" destId="{EABD0727-3871-4C3C-8290-73009D864CBE}" srcOrd="0" destOrd="0" presId="urn:microsoft.com/office/officeart/2005/8/layout/bProcess3"/>
    <dgm:cxn modelId="{9F3224D3-FB41-0249-8EFF-9CDAE987A2DB}" type="presOf" srcId="{7A12EC4A-154D-41AE-81C4-A834A5ABAA5A}" destId="{6F977630-1EB3-4812-9D1D-B4C0EBBCBB84}" srcOrd="1" destOrd="0" presId="urn:microsoft.com/office/officeart/2005/8/layout/bProcess3"/>
    <dgm:cxn modelId="{C3E616D9-0525-D344-835D-64BC0844B95E}" type="presOf" srcId="{7A12EC4A-154D-41AE-81C4-A834A5ABAA5A}" destId="{1BEDBF5A-39D1-423C-9763-CD7267612AF6}" srcOrd="0" destOrd="0" presId="urn:microsoft.com/office/officeart/2005/8/layout/bProcess3"/>
    <dgm:cxn modelId="{C416D0DC-C3AC-034C-9ECB-3CFC9B7493CA}" type="presOf" srcId="{7975E045-1B49-4E51-8A19-749A9BD0051C}" destId="{86A62C4E-1FB3-4774-A88A-C23B79C4817A}" srcOrd="0" destOrd="0" presId="urn:microsoft.com/office/officeart/2005/8/layout/bProcess3"/>
    <dgm:cxn modelId="{64DFB040-B41A-764B-AF0D-711DC0B17992}" type="presParOf" srcId="{86A62C4E-1FB3-4774-A88A-C23B79C4817A}" destId="{A928B5E1-5FFF-4937-83C4-842880FE17EF}" srcOrd="0" destOrd="0" presId="urn:microsoft.com/office/officeart/2005/8/layout/bProcess3"/>
    <dgm:cxn modelId="{9F2E4E6B-80B9-0545-8DBD-1BB600B131D5}" type="presParOf" srcId="{86A62C4E-1FB3-4774-A88A-C23B79C4817A}" destId="{583E326B-0992-4F0C-8873-62FD66BC1832}" srcOrd="1" destOrd="0" presId="urn:microsoft.com/office/officeart/2005/8/layout/bProcess3"/>
    <dgm:cxn modelId="{102F7BAF-86E4-EC49-8328-0F8D8B2AD774}" type="presParOf" srcId="{583E326B-0992-4F0C-8873-62FD66BC1832}" destId="{A6BA5E96-B0AB-46D3-BA94-F855C991A12F}" srcOrd="0" destOrd="0" presId="urn:microsoft.com/office/officeart/2005/8/layout/bProcess3"/>
    <dgm:cxn modelId="{F9D08EBB-18B5-5B4C-B29D-BF530BB450E9}" type="presParOf" srcId="{86A62C4E-1FB3-4774-A88A-C23B79C4817A}" destId="{47F029C7-A047-41DA-907E-9F936609069D}" srcOrd="2" destOrd="0" presId="urn:microsoft.com/office/officeart/2005/8/layout/bProcess3"/>
    <dgm:cxn modelId="{3EA82669-713E-5F44-971C-A676859BE374}" type="presParOf" srcId="{86A62C4E-1FB3-4774-A88A-C23B79C4817A}" destId="{1BEDBF5A-39D1-423C-9763-CD7267612AF6}" srcOrd="3" destOrd="0" presId="urn:microsoft.com/office/officeart/2005/8/layout/bProcess3"/>
    <dgm:cxn modelId="{AEC990E8-2C1A-6141-8603-8D0474A3F191}" type="presParOf" srcId="{1BEDBF5A-39D1-423C-9763-CD7267612AF6}" destId="{6F977630-1EB3-4812-9D1D-B4C0EBBCBB84}" srcOrd="0" destOrd="0" presId="urn:microsoft.com/office/officeart/2005/8/layout/bProcess3"/>
    <dgm:cxn modelId="{9F32317A-FC9B-EE46-837D-FC1F9D8CAC8C}" type="presParOf" srcId="{86A62C4E-1FB3-4774-A88A-C23B79C4817A}" destId="{F91DBCDC-3CC9-482A-BB06-D40C489840A8}" srcOrd="4" destOrd="0" presId="urn:microsoft.com/office/officeart/2005/8/layout/bProcess3"/>
    <dgm:cxn modelId="{F861625C-5629-8D40-9DB6-125E86186A35}" type="presParOf" srcId="{86A62C4E-1FB3-4774-A88A-C23B79C4817A}" destId="{EABD0727-3871-4C3C-8290-73009D864CBE}" srcOrd="5" destOrd="0" presId="urn:microsoft.com/office/officeart/2005/8/layout/bProcess3"/>
    <dgm:cxn modelId="{5DEEE202-F9A0-6D4A-97CB-4C46841E63A0}" type="presParOf" srcId="{EABD0727-3871-4C3C-8290-73009D864CBE}" destId="{DFD6EBF5-66C8-4FE8-A992-ED9893CC65A3}" srcOrd="0" destOrd="0" presId="urn:microsoft.com/office/officeart/2005/8/layout/bProcess3"/>
    <dgm:cxn modelId="{3CAAAD94-8A6B-4A4C-B94E-4F181923846A}" type="presParOf" srcId="{86A62C4E-1FB3-4774-A88A-C23B79C4817A}" destId="{13932659-3563-420F-8981-CCE33EEC6B28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E326B-0992-4F0C-8873-62FD66BC1832}">
      <dsp:nvSpPr>
        <dsp:cNvPr id="0" name=""/>
        <dsp:cNvSpPr/>
      </dsp:nvSpPr>
      <dsp:spPr>
        <a:xfrm>
          <a:off x="3760409" y="876605"/>
          <a:ext cx="6745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458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080070" y="918799"/>
        <a:ext cx="35259" cy="7051"/>
      </dsp:txXfrm>
    </dsp:sp>
    <dsp:sp modelId="{A928B5E1-5FFF-4937-83C4-842880FE17EF}">
      <dsp:nvSpPr>
        <dsp:cNvPr id="0" name=""/>
        <dsp:cNvSpPr/>
      </dsp:nvSpPr>
      <dsp:spPr>
        <a:xfrm>
          <a:off x="696200" y="2522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Department of Education</a:t>
          </a:r>
        </a:p>
      </dsp:txBody>
      <dsp:txXfrm>
        <a:off x="696200" y="2522"/>
        <a:ext cx="3066008" cy="1839604"/>
      </dsp:txXfrm>
    </dsp:sp>
    <dsp:sp modelId="{1BEDBF5A-39D1-423C-9763-CD7267612AF6}">
      <dsp:nvSpPr>
        <dsp:cNvPr id="0" name=""/>
        <dsp:cNvSpPr/>
      </dsp:nvSpPr>
      <dsp:spPr>
        <a:xfrm>
          <a:off x="2229204" y="1840327"/>
          <a:ext cx="3771190" cy="674581"/>
        </a:xfrm>
        <a:custGeom>
          <a:avLst/>
          <a:gdLst/>
          <a:ahLst/>
          <a:cxnLst/>
          <a:rect l="0" t="0" r="0" b="0"/>
          <a:pathLst>
            <a:path>
              <a:moveTo>
                <a:pt x="3771190" y="0"/>
              </a:moveTo>
              <a:lnTo>
                <a:pt x="3771190" y="354390"/>
              </a:lnTo>
              <a:lnTo>
                <a:pt x="0" y="354390"/>
              </a:lnTo>
              <a:lnTo>
                <a:pt x="0" y="674581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018886" y="2174092"/>
        <a:ext cx="191827" cy="7051"/>
      </dsp:txXfrm>
    </dsp:sp>
    <dsp:sp modelId="{47F029C7-A047-41DA-907E-9F936609069D}">
      <dsp:nvSpPr>
        <dsp:cNvPr id="0" name=""/>
        <dsp:cNvSpPr/>
      </dsp:nvSpPr>
      <dsp:spPr>
        <a:xfrm>
          <a:off x="4467390" y="2522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Tipperary Education &amp; Training Board</a:t>
          </a:r>
        </a:p>
      </dsp:txBody>
      <dsp:txXfrm>
        <a:off x="4467390" y="2522"/>
        <a:ext cx="3066008" cy="1839604"/>
      </dsp:txXfrm>
    </dsp:sp>
    <dsp:sp modelId="{EABD0727-3871-4C3C-8290-73009D864CBE}">
      <dsp:nvSpPr>
        <dsp:cNvPr id="0" name=""/>
        <dsp:cNvSpPr/>
      </dsp:nvSpPr>
      <dsp:spPr>
        <a:xfrm>
          <a:off x="3760409" y="3421391"/>
          <a:ext cx="6745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4581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500" kern="1200"/>
        </a:p>
      </dsp:txBody>
      <dsp:txXfrm>
        <a:off x="4080070" y="3463585"/>
        <a:ext cx="35259" cy="7051"/>
      </dsp:txXfrm>
    </dsp:sp>
    <dsp:sp modelId="{F91DBCDC-3CC9-482A-BB06-D40C489840A8}">
      <dsp:nvSpPr>
        <dsp:cNvPr id="0" name=""/>
        <dsp:cNvSpPr/>
      </dsp:nvSpPr>
      <dsp:spPr>
        <a:xfrm>
          <a:off x="696200" y="2547309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Board of Management</a:t>
          </a:r>
        </a:p>
      </dsp:txBody>
      <dsp:txXfrm>
        <a:off x="696200" y="2547309"/>
        <a:ext cx="3066008" cy="1839604"/>
      </dsp:txXfrm>
    </dsp:sp>
    <dsp:sp modelId="{13932659-3563-420F-8981-CCE33EEC6B28}">
      <dsp:nvSpPr>
        <dsp:cNvPr id="0" name=""/>
        <dsp:cNvSpPr/>
      </dsp:nvSpPr>
      <dsp:spPr>
        <a:xfrm>
          <a:off x="4467390" y="2547309"/>
          <a:ext cx="3066008" cy="183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Principal and Staff</a:t>
          </a:r>
        </a:p>
      </dsp:txBody>
      <dsp:txXfrm>
        <a:off x="4467390" y="2547309"/>
        <a:ext cx="3066008" cy="1839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916" y="0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6206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916" y="9356206"/>
            <a:ext cx="2880995" cy="492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648A0AA-0479-1D44-80B5-56A4F59A32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0F849A-A5BE-144B-9BEC-A547E3471C03}" type="datetimeFigureOut">
              <a:rPr lang="en-US" altLang="en-US"/>
              <a:pPr/>
              <a:t>9/20/2022</a:t>
            </a:fld>
            <a:endParaRPr lang="en-IE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I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310C22-CC76-7743-9EDE-4D90F3EC8BA1}" type="slidenum">
              <a:rPr lang="en-IE" altLang="en-US"/>
              <a:pPr/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Community – you are a part of that community.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00EC15-4B85-5148-8708-B30A8E65DE6F}" type="slidenum">
              <a:rPr lang="en-IE" altLang="en-US"/>
              <a:pPr/>
              <a:t>1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Two thirds of group are part of scheme.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Purpose to reduce cost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€47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E63C49B-6495-D642-8588-93428BDA9086}" type="slidenum">
              <a:rPr lang="en-IE" altLang="en-US"/>
              <a:pPr/>
              <a:t>27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we live in the shadow of each other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E0A2A8-B779-1E4B-A0CC-99EEB13D372A}" type="slidenum">
              <a:rPr lang="en-IE" altLang="en-US"/>
              <a:pPr/>
              <a:t>3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Classes formed so some students from same Primary School together.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English Maths Science, Options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85B404E-1FFC-C841-AA0B-D32F9391CC79}" type="slidenum">
              <a:rPr lang="en-IE" altLang="en-US"/>
              <a:pPr/>
              <a:t>4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Project Maths, Gaeilge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Number of periods for each subject.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  <a:p>
            <a:pPr eaLnBrk="1" hangingPunct="1">
              <a:spcBef>
                <a:spcPct val="0"/>
              </a:spcBef>
            </a:pPr>
            <a:r>
              <a:rPr lang="en-IE" altLang="en-US"/>
              <a:t>Oral Irish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4C6C1F0-5CBC-E741-8083-1B8AAA514E05}" type="slidenum">
              <a:rPr lang="en-IE" altLang="en-US"/>
              <a:pPr/>
              <a:t>5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No. Of periods of each subject.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C72586D-8561-F54E-BE6F-CADE0F03C8FC}" type="slidenum">
              <a:rPr lang="en-IE" altLang="en-US"/>
              <a:pPr/>
              <a:t>6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Records – behaviour, attendance.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8CA4F8-2530-FA4C-A939-CBD14C9E3355}" type="slidenum">
              <a:rPr lang="en-IE" altLang="en-US"/>
              <a:pPr/>
              <a:t>16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First years are welcome to take part in study – majority of students are 3</a:t>
            </a:r>
            <a:r>
              <a:rPr lang="en-IE" altLang="en-US" baseline="30000"/>
              <a:t>rd</a:t>
            </a:r>
            <a:r>
              <a:rPr lang="en-IE" altLang="en-US"/>
              <a:t> 5</a:t>
            </a:r>
            <a:r>
              <a:rPr lang="en-IE" altLang="en-US" baseline="30000"/>
              <a:t>th</a:t>
            </a:r>
            <a:r>
              <a:rPr lang="en-IE" altLang="en-US"/>
              <a:t> and 6</a:t>
            </a:r>
            <a:r>
              <a:rPr lang="en-IE" altLang="en-US" baseline="30000"/>
              <a:t>th</a:t>
            </a:r>
            <a:r>
              <a:rPr lang="en-IE" altLang="en-US"/>
              <a:t> years.</a:t>
            </a:r>
          </a:p>
          <a:p>
            <a:pPr eaLnBrk="1" hangingPunct="1">
              <a:spcBef>
                <a:spcPct val="0"/>
              </a:spcBef>
            </a:pPr>
            <a:endParaRPr lang="en-IE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EBD099-5511-6146-88B6-467911A58A02}" type="slidenum">
              <a:rPr lang="en-IE" altLang="en-US"/>
              <a:pPr/>
              <a:t>20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No runners. If looks like runners then no. No canvas footwear.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D8F1CA2-AF5F-0749-B76B-70DD3113528C}" type="slidenum">
              <a:rPr lang="en-IE" altLang="en-US"/>
              <a:pPr/>
              <a:t>22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IE" altLang="en-US"/>
              <a:t>Rewards – No homework, game in class, watch DVD, Taken on tours, given credits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FE5BEF-C2F7-D04D-AFFF-543AD5DEFC07}" type="slidenum">
              <a:rPr lang="en-IE" altLang="en-US"/>
              <a:pPr/>
              <a:t>24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660BB0D-629A-7341-9AB4-3F04923B43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71EA4-F69F-3B40-B578-C6A01B5DF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26CC2-A8B6-5348-B4C9-EA3FA8409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2E269-B005-BB43-BFC3-311B3272E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3A39F25-EDA5-484C-9871-5316574FB9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DFA47-F489-6A4A-BA84-756337B3D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BAC9A-A956-D84C-A624-01B7715FB5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F167A-8DD4-4C49-8B48-EBF35FD26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656FC-EBCE-B34A-8CF5-C1061341F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C931E-7C75-6046-9583-EE144B108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0 w 5257800"/>
              <a:gd name="T1" fmla="*/ 0 h 4114800"/>
              <a:gd name="T2" fmla="*/ 5107774 w 5257800"/>
              <a:gd name="T3" fmla="*/ 0 h 4114800"/>
              <a:gd name="T4" fmla="*/ 5257800 w 5257800"/>
              <a:gd name="T5" fmla="*/ 150026 h 4114800"/>
              <a:gd name="T6" fmla="*/ 5257800 w 5257800"/>
              <a:gd name="T7" fmla="*/ 4114800 h 4114800"/>
              <a:gd name="T8" fmla="*/ 0 w 5257800"/>
              <a:gd name="T9" fmla="*/ 4114800 h 4114800"/>
              <a:gd name="T10" fmla="*/ 0 w 5257800"/>
              <a:gd name="T11" fmla="*/ 0 h 4114800"/>
              <a:gd name="T12" fmla="*/ 0 w 5257800"/>
              <a:gd name="T13" fmla="*/ 0 h 4114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endParaRPr lang="en-US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19685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 eaLnBrk="1" hangingPunct="1"/>
            <a:endParaRPr lang="en-US" altLang="en-US">
              <a:solidFill>
                <a:srgbClr val="FFFFFF"/>
              </a:solidFill>
              <a:latin typeface="Constantia" charset="0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6EB59CDA-9897-EF46-A76C-F109E659A9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45C75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C9F01DD7-35F2-ED4E-8600-332E1D2C5C5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0" r:id="rId2"/>
    <p:sldLayoutId id="2147483879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80" r:id="rId9"/>
    <p:sldLayoutId id="2147483876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0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rrisokanecc.ie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orrisokanecc.ie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paula.molloy@borrisokanecc.ie" TargetMode="External"/><Relationship Id="rId2" Type="http://schemas.openxmlformats.org/officeDocument/2006/relationships/hyperlink" Target="mailto:info@borrisokanecc.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tthew.carr@borrisokanecc.ie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Welcome to Borrisokane</a:t>
            </a:r>
            <a:br>
              <a:rPr lang="en-US" sz="4800" dirty="0"/>
            </a:br>
            <a:r>
              <a:rPr lang="en-US" sz="4800" dirty="0"/>
              <a:t>Community </a:t>
            </a:r>
            <a:br>
              <a:rPr lang="en-US" sz="4800" dirty="0"/>
            </a:br>
            <a:r>
              <a:rPr lang="en-US" sz="4800" dirty="0"/>
              <a:t>College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4267200"/>
            <a:ext cx="785164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normAutofit fontScale="900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First year Parent Induction Evening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September 2022.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E0703-E3D5-4A60-9AD0-DD7572E5A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428750"/>
          </a:xfrm>
        </p:spPr>
        <p:txBody>
          <a:bodyPr/>
          <a:lstStyle/>
          <a:p>
            <a:r>
              <a:rPr lang="en-IE" sz="4800" dirty="0"/>
              <a:t>New Junior Cycle - Grading of Subjects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1A25BC-C36D-48C8-9ADD-82119A92B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884390"/>
              </p:ext>
            </p:extLst>
          </p:nvPr>
        </p:nvGraphicFramePr>
        <p:xfrm>
          <a:off x="622818" y="2732702"/>
          <a:ext cx="7759182" cy="35918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7306">
                  <a:extLst>
                    <a:ext uri="{9D8B030D-6E8A-4147-A177-3AD203B41FA5}">
                      <a16:colId xmlns:a16="http://schemas.microsoft.com/office/drawing/2014/main" val="1472259322"/>
                    </a:ext>
                  </a:extLst>
                </a:gridCol>
                <a:gridCol w="3351876">
                  <a:extLst>
                    <a:ext uri="{9D8B030D-6E8A-4147-A177-3AD203B41FA5}">
                      <a16:colId xmlns:a16="http://schemas.microsoft.com/office/drawing/2014/main" val="3734442769"/>
                    </a:ext>
                  </a:extLst>
                </a:gridCol>
              </a:tblGrid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b="1" u="none" strike="noStrike" dirty="0">
                          <a:effectLst/>
                        </a:rPr>
                        <a:t>Grade Descriptor</a:t>
                      </a:r>
                      <a:endParaRPr lang="en-I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b="1" u="none" strike="noStrike" dirty="0">
                          <a:effectLst/>
                        </a:rPr>
                        <a:t>Percentage</a:t>
                      </a:r>
                      <a:endParaRPr lang="en-I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608345437"/>
                  </a:ext>
                </a:extLst>
              </a:tr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Distinction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≥ 90 to 100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338953850"/>
                  </a:ext>
                </a:extLst>
              </a:tr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Higher Merit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≥ 75 and &lt; 90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875464584"/>
                  </a:ext>
                </a:extLst>
              </a:tr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Merit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>
                          <a:effectLst/>
                        </a:rPr>
                        <a:t>≥ 55 and &lt;75</a:t>
                      </a:r>
                      <a:endParaRPr lang="en-I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174076029"/>
                  </a:ext>
                </a:extLst>
              </a:tr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Achieved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≥ 40 and &lt; 55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778391632"/>
                  </a:ext>
                </a:extLst>
              </a:tr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Partially Achieved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≥ 20 and &lt; 40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940257402"/>
                  </a:ext>
                </a:extLst>
              </a:tr>
              <a:tr h="513128"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Not Graded (NG)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2400" u="none" strike="noStrike" dirty="0">
                          <a:effectLst/>
                        </a:rPr>
                        <a:t>≥ 0 and &lt; 20</a:t>
                      </a:r>
                      <a:endParaRPr lang="en-I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57959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24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B82BE-5F64-49D7-9500-EF3F5693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Grading of Classroom Based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4BB7-4D30-417F-B75B-E4370363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Graded by Subject Teachers against nationally devised Success Criteria.</a:t>
            </a:r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B7AF698-C8AB-4F11-AF0D-4C3221DE9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80165"/>
              </p:ext>
            </p:extLst>
          </p:nvPr>
        </p:nvGraphicFramePr>
        <p:xfrm>
          <a:off x="762000" y="3124200"/>
          <a:ext cx="7848600" cy="342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8600">
                  <a:extLst>
                    <a:ext uri="{9D8B030D-6E8A-4147-A177-3AD203B41FA5}">
                      <a16:colId xmlns:a16="http://schemas.microsoft.com/office/drawing/2014/main" val="2854794868"/>
                    </a:ext>
                  </a:extLst>
                </a:gridCol>
              </a:tblGrid>
              <a:tr h="857250">
                <a:tc>
                  <a:txBody>
                    <a:bodyPr/>
                    <a:lstStyle/>
                    <a:p>
                      <a:pPr algn="l" fontAlgn="b"/>
                      <a:r>
                        <a:rPr lang="en-IE" sz="3200" u="none" strike="noStrike" dirty="0">
                          <a:effectLst/>
                        </a:rPr>
                        <a:t>Exceptional</a:t>
                      </a:r>
                      <a:endParaRPr lang="en-IE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298655438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l" fontAlgn="b"/>
                      <a:r>
                        <a:rPr lang="en-IE" sz="3200" u="none" strike="noStrike" dirty="0">
                          <a:effectLst/>
                        </a:rPr>
                        <a:t>Above Expectations</a:t>
                      </a:r>
                      <a:endParaRPr lang="en-IE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4073270073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l" fontAlgn="b"/>
                      <a:r>
                        <a:rPr lang="en-IE" sz="3200" u="none" strike="noStrike" dirty="0">
                          <a:effectLst/>
                        </a:rPr>
                        <a:t>In Line with Expectations</a:t>
                      </a:r>
                      <a:endParaRPr lang="en-IE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05542420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pPr algn="l" fontAlgn="b"/>
                      <a:r>
                        <a:rPr lang="en-IE" sz="3200" u="none" strike="noStrike" dirty="0">
                          <a:effectLst/>
                        </a:rPr>
                        <a:t>Yet to Meet Expectations</a:t>
                      </a:r>
                      <a:endParaRPr lang="en-IE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66400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853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BF20C0-D770-4FDC-BDAA-65B244DB0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1" y="1053194"/>
            <a:ext cx="8057501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5208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69281-47BF-8137-1EFE-CA769941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F1965-6B27-D64E-6270-0FA9476F3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8034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Year Head: Ms. Louise Ryan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447800"/>
            <a:ext cx="8763000" cy="4800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			</a:t>
            </a:r>
          </a:p>
          <a:p>
            <a:pPr eaLnBrk="1" hangingPunct="1"/>
            <a:r>
              <a:rPr lang="en-US" altLang="en-US" b="1" dirty="0"/>
              <a:t>Leader</a:t>
            </a:r>
            <a:r>
              <a:rPr lang="en-US" altLang="en-US" dirty="0"/>
              <a:t> of Teaching and Learning focusing on First Year. </a:t>
            </a:r>
          </a:p>
          <a:p>
            <a:pPr eaLnBrk="1" hangingPunct="1"/>
            <a:r>
              <a:rPr lang="en-US" altLang="en-US" b="1" dirty="0"/>
              <a:t>Support</a:t>
            </a:r>
            <a:r>
              <a:rPr lang="en-US" altLang="en-US" dirty="0"/>
              <a:t> students and parents throughout the school year.</a:t>
            </a:r>
          </a:p>
          <a:p>
            <a:pPr eaLnBrk="1" hangingPunct="1"/>
            <a:r>
              <a:rPr lang="en-US" altLang="en-US" b="1" dirty="0"/>
              <a:t>Monitoring </a:t>
            </a:r>
            <a:r>
              <a:rPr lang="en-US" altLang="en-US" dirty="0"/>
              <a:t>the attendance, punctuality and engagement of each student.</a:t>
            </a:r>
          </a:p>
          <a:p>
            <a:pPr eaLnBrk="1" hangingPunct="1"/>
            <a:r>
              <a:rPr lang="en-US" altLang="en-US" dirty="0"/>
              <a:t>Monitoring uniform (</a:t>
            </a:r>
            <a:r>
              <a:rPr lang="en-US" altLang="en-US" b="1" dirty="0"/>
              <a:t>including PE uniform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Ensuring that students adhere to the code of behaviour and behave in a </a:t>
            </a:r>
            <a:r>
              <a:rPr lang="en-US" altLang="en-US" b="1" dirty="0"/>
              <a:t>positive</a:t>
            </a:r>
            <a:r>
              <a:rPr lang="en-US" altLang="en-US" dirty="0"/>
              <a:t> manner in line with the ethos of our school.</a:t>
            </a:r>
          </a:p>
          <a:p>
            <a:pPr eaLnBrk="1" hangingPunct="1"/>
            <a:r>
              <a:rPr lang="en-US" altLang="en-US" dirty="0"/>
              <a:t>Active </a:t>
            </a:r>
            <a:r>
              <a:rPr lang="en-US" altLang="en-US" b="1" dirty="0"/>
              <a:t>communication</a:t>
            </a:r>
            <a:r>
              <a:rPr lang="en-US" altLang="en-US" dirty="0"/>
              <a:t> is very important.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Class Mentors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8229600" cy="4389437"/>
          </a:xfrm>
        </p:spPr>
        <p:txBody>
          <a:bodyPr/>
          <a:lstStyle/>
          <a:p>
            <a:pPr eaLnBrk="1" hangingPunct="1"/>
            <a:r>
              <a:rPr lang="en-IE" altLang="en-US" dirty="0"/>
              <a:t>Class Mentors teach their specific class group. As a result, they become very familiar with their students. They provide a link between students and the Year Head and constantly provide </a:t>
            </a:r>
            <a:r>
              <a:rPr lang="en-IE" altLang="en-US" b="1" dirty="0"/>
              <a:t>additional support </a:t>
            </a:r>
            <a:r>
              <a:rPr lang="en-IE" altLang="en-US" dirty="0"/>
              <a:t>and </a:t>
            </a:r>
            <a:r>
              <a:rPr lang="en-IE" altLang="en-US" b="1" dirty="0"/>
              <a:t>guidance</a:t>
            </a:r>
            <a:r>
              <a:rPr lang="en-IE" altLang="en-US" dirty="0"/>
              <a:t> to students. </a:t>
            </a: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IE" dirty="0"/>
              <a:t>1A: Ms. Fogarty and Ms </a:t>
            </a:r>
            <a:r>
              <a:rPr lang="en-IE" dirty="0" err="1"/>
              <a:t>Cahalan</a:t>
            </a:r>
            <a:endParaRPr lang="en-IE" dirty="0"/>
          </a:p>
          <a:p>
            <a:pPr>
              <a:buFont typeface="Wingdings" panose="05000000000000000000" pitchFamily="2" charset="2"/>
              <a:buChar char="Ø"/>
            </a:pPr>
            <a:r>
              <a:rPr lang="en-IE" dirty="0"/>
              <a:t>1B: Ms. Doolan and Ms. Duffy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/>
              <a:t>1C: Ms. Collison and Ms. Morgan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/>
              <a:t>1D:Mr.MacLochlainn and Ms. Kennedy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/>
              <a:t>1E: Ms. Maher and Mr. Dillon</a:t>
            </a:r>
          </a:p>
          <a:p>
            <a:pPr>
              <a:tabLst>
                <a:tab pos="3771900" algn="l"/>
                <a:tab pos="4657725" algn="r"/>
              </a:tabLst>
            </a:pPr>
            <a:r>
              <a:rPr lang="en-US" altLang="en-US" b="1" dirty="0"/>
              <a:t>All staff email addresses can be found on the school website</a:t>
            </a:r>
            <a:r>
              <a:rPr lang="en-US" altLang="en-US" sz="2400" b="1" dirty="0">
                <a:latin typeface="Times New Roman" panose="02020603050405020304" pitchFamily="18" charset="0"/>
              </a:rPr>
              <a:t>. </a:t>
            </a:r>
            <a:endParaRPr lang="en-US" alt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School Journal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371600"/>
            <a:ext cx="8382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Allows vital </a:t>
            </a:r>
            <a:r>
              <a:rPr lang="en-US" altLang="en-US" b="1" dirty="0"/>
              <a:t>communication</a:t>
            </a:r>
            <a:r>
              <a:rPr lang="en-US" altLang="en-US" dirty="0"/>
              <a:t> between teachers and parents. Parents see what students need to engage with at home and can provide support.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Helps students to write down important </a:t>
            </a:r>
            <a:r>
              <a:rPr lang="en-US" altLang="en-US" b="1" dirty="0"/>
              <a:t>reminders</a:t>
            </a:r>
            <a:r>
              <a:rPr lang="en-US" altLang="en-US" dirty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Provides detailed information in relation to the Code of behaviour and important school policies such as, </a:t>
            </a:r>
            <a:r>
              <a:rPr lang="en-US" altLang="en-US" b="1" i="1" dirty="0"/>
              <a:t>Anti Bullying Policy</a:t>
            </a:r>
            <a:r>
              <a:rPr lang="en-US" altLang="en-US" dirty="0"/>
              <a:t>, </a:t>
            </a:r>
            <a:r>
              <a:rPr lang="en-US" altLang="en-US" b="1" i="1" dirty="0"/>
              <a:t>Acceptable use policy,</a:t>
            </a:r>
            <a:r>
              <a:rPr lang="en-US" altLang="en-US" dirty="0"/>
              <a:t> </a:t>
            </a:r>
            <a:r>
              <a:rPr lang="en-US" altLang="en-US" b="1" i="1" dirty="0"/>
              <a:t>Student Rights and Responsibilities</a:t>
            </a:r>
            <a:r>
              <a:rPr lang="en-US" altLang="en-US" dirty="0"/>
              <a:t>. Etc.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Parents should check the journal </a:t>
            </a:r>
            <a:r>
              <a:rPr lang="en-US" altLang="en-US" b="1" dirty="0"/>
              <a:t>daily.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Sign each evening </a:t>
            </a:r>
            <a:r>
              <a:rPr lang="en-US" altLang="en-US" b="1" dirty="0"/>
              <a:t>preferable </a:t>
            </a:r>
            <a:r>
              <a:rPr lang="en-US" altLang="en-US" dirty="0"/>
              <a:t>/ at the end of each week </a:t>
            </a:r>
            <a:r>
              <a:rPr lang="en-US" altLang="en-US" b="1" dirty="0"/>
              <a:t>mandatory</a:t>
            </a:r>
            <a:r>
              <a:rPr lang="en-US" altLang="en-US" dirty="0"/>
              <a:t>. Regular checks take place.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Centre Pages – </a:t>
            </a:r>
            <a:r>
              <a:rPr lang="en-US" altLang="en-US" b="1" dirty="0"/>
              <a:t>Study tips, Revision Points, Setting Targets </a:t>
            </a:r>
            <a:r>
              <a:rPr lang="en-US" altLang="en-US" dirty="0"/>
              <a:t>and </a:t>
            </a:r>
            <a:r>
              <a:rPr lang="en-US" altLang="en-US" b="1" dirty="0"/>
              <a:t>Goals.</a:t>
            </a:r>
          </a:p>
          <a:p>
            <a:pPr eaLnBrk="1" hangingPunct="1">
              <a:lnSpc>
                <a:spcPct val="90000"/>
              </a:lnSpc>
              <a:buFont typeface="Wingdings 2" charset="0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60960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Attendance and Punctuality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Attendance </a:t>
            </a:r>
            <a:r>
              <a:rPr lang="en-US" altLang="en-US" dirty="0"/>
              <a:t>is key to success in school. Please </a:t>
            </a:r>
            <a:r>
              <a:rPr lang="en-US" altLang="en-US" b="1" dirty="0"/>
              <a:t>encourage</a:t>
            </a:r>
            <a:r>
              <a:rPr lang="en-US" altLang="en-US" dirty="0"/>
              <a:t> this with your children. </a:t>
            </a:r>
          </a:p>
          <a:p>
            <a:pPr eaLnBrk="1" hangingPunct="1"/>
            <a:r>
              <a:rPr lang="en-US" altLang="en-US" dirty="0"/>
              <a:t>When absent – find out what was covered in class and complete homework – Use </a:t>
            </a:r>
            <a:r>
              <a:rPr lang="en-US" altLang="en-US" b="1" dirty="0"/>
              <a:t>Teams</a:t>
            </a:r>
            <a:r>
              <a:rPr lang="en-US" altLang="en-US" dirty="0"/>
              <a:t>. </a:t>
            </a:r>
          </a:p>
          <a:p>
            <a:pPr eaLnBrk="1" hangingPunct="1"/>
            <a:r>
              <a:rPr lang="en-US" altLang="en-US" dirty="0"/>
              <a:t>A note explaining absence/late must be sent into the school via the </a:t>
            </a:r>
            <a:r>
              <a:rPr lang="en-US" altLang="en-US" b="1" dirty="0"/>
              <a:t>school app </a:t>
            </a:r>
            <a:r>
              <a:rPr lang="en-US" altLang="en-US" dirty="0"/>
              <a:t>or </a:t>
            </a:r>
            <a:r>
              <a:rPr lang="en-US" altLang="en-US" b="1" dirty="0"/>
              <a:t>emailed to Year Head </a:t>
            </a:r>
            <a:r>
              <a:rPr lang="en-US" altLang="en-US" dirty="0"/>
              <a:t>– </a:t>
            </a:r>
            <a:r>
              <a:rPr lang="en-US" altLang="en-US" b="1" dirty="0"/>
              <a:t>louise.ryan1@borrisokanecc.ie</a:t>
            </a:r>
          </a:p>
          <a:p>
            <a:pPr eaLnBrk="1" hangingPunct="1"/>
            <a:r>
              <a:rPr lang="en-US" altLang="en-US" dirty="0"/>
              <a:t>TUSLA – over 20 days absent.</a:t>
            </a:r>
          </a:p>
          <a:p>
            <a:pPr eaLnBrk="1" hangingPunct="1"/>
            <a:r>
              <a:rPr lang="en-US" altLang="en-US" dirty="0"/>
              <a:t>Medical certificate or reason given where possible</a:t>
            </a:r>
          </a:p>
          <a:p>
            <a:pPr eaLnBrk="1" hangingPunct="1"/>
            <a:r>
              <a:rPr lang="en-US" altLang="en-US" dirty="0"/>
              <a:t>Records of each month in Journal.</a:t>
            </a:r>
          </a:p>
          <a:p>
            <a:pPr eaLnBrk="1" hangingPunct="1">
              <a:buFont typeface="Wingdings 2" charset="0"/>
              <a:buNone/>
            </a:pPr>
            <a:r>
              <a:rPr lang="en-IE" altLang="en-US" dirty="0"/>
              <a:t> 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60960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Attendance and Punctuality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IE" altLang="en-US" dirty="0">
                <a:solidFill>
                  <a:schemeClr val="tx2"/>
                </a:solidFill>
              </a:rPr>
              <a:t>Arriving Late or Leaving Early</a:t>
            </a:r>
          </a:p>
          <a:p>
            <a:pPr eaLnBrk="1" hangingPunct="1"/>
            <a:r>
              <a:rPr lang="en-IE" altLang="en-US" dirty="0"/>
              <a:t>If a student arrives late or is signing out early, a </a:t>
            </a:r>
            <a:r>
              <a:rPr lang="en-IE" altLang="en-US" b="1" dirty="0"/>
              <a:t>reason </a:t>
            </a:r>
            <a:r>
              <a:rPr lang="en-IE" altLang="en-US" dirty="0"/>
              <a:t>must be </a:t>
            </a:r>
            <a:r>
              <a:rPr lang="en-IE" altLang="en-US" b="1" dirty="0"/>
              <a:t>submitted via the school app</a:t>
            </a:r>
            <a:r>
              <a:rPr lang="en-IE" altLang="en-US" dirty="0"/>
              <a:t>. This will inform the Year Head and Secretary, who can update the records system. </a:t>
            </a:r>
          </a:p>
          <a:p>
            <a:pPr marL="0" indent="0" eaLnBrk="1" hangingPunct="1">
              <a:buNone/>
            </a:pPr>
            <a:r>
              <a:rPr lang="en-IE" altLang="en-US" dirty="0">
                <a:solidFill>
                  <a:schemeClr val="tx2"/>
                </a:solidFill>
              </a:rPr>
              <a:t>The School App (Mentioned again later)</a:t>
            </a:r>
            <a:endParaRPr lang="en-IE" altLang="en-US" dirty="0"/>
          </a:p>
          <a:p>
            <a:pPr eaLnBrk="1" hangingPunct="1"/>
            <a:r>
              <a:rPr lang="en-IE" altLang="en-US" dirty="0"/>
              <a:t>All students have received detailed information via email on how to set up the school app. </a:t>
            </a:r>
          </a:p>
          <a:p>
            <a:pPr eaLnBrk="1" hangingPunct="1"/>
            <a:r>
              <a:rPr lang="en-IE" altLang="en-US" b="1" dirty="0"/>
              <a:t>Absent/ late/ sign out notes </a:t>
            </a:r>
            <a:r>
              <a:rPr lang="en-IE" altLang="en-US" dirty="0"/>
              <a:t>sent are received by the Secretary who filters them the Year head. </a:t>
            </a:r>
          </a:p>
          <a:p>
            <a:pPr eaLnBrk="1" hangingPunct="1"/>
            <a:r>
              <a:rPr lang="en-IE" altLang="en-US" dirty="0"/>
              <a:t>The Year Head makes amendments to the attendance records on ePortal.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9291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Homework - Study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Working with your child in relation to homework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Study includes revision. We have monthly/ bi-monthly </a:t>
            </a:r>
            <a:r>
              <a:rPr lang="en-US" altLang="en-US" b="1" dirty="0"/>
              <a:t>assessments.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Encourage reading. Be mindful of </a:t>
            </a:r>
            <a:r>
              <a:rPr lang="en-US" altLang="en-US" b="1" dirty="0"/>
              <a:t>screen time</a:t>
            </a:r>
            <a:r>
              <a:rPr lang="en-US" altLang="en-US" dirty="0"/>
              <a:t>. This can be checked on the iPad.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Time for homework/study – 1 to 1.5 hours each night.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/>
              <a:t>Each night </a:t>
            </a:r>
            <a:r>
              <a:rPr lang="en-US" altLang="en-US" dirty="0"/>
              <a:t>check timetable for tomorrow to ensure that all books, materials, uniform, lunch, etc. are ready for the next day.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Ensure </a:t>
            </a:r>
            <a:r>
              <a:rPr lang="en-US" altLang="en-US" b="1" dirty="0"/>
              <a:t>iPad is charged </a:t>
            </a:r>
            <a:r>
              <a:rPr lang="en-US" altLang="en-US" dirty="0"/>
              <a:t>and in schoolbag each morning.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20th September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663" y="2251710"/>
            <a:ext cx="2978088" cy="3291840"/>
          </a:xfrm>
        </p:spPr>
        <p:txBody>
          <a:bodyPr>
            <a:normAutofit fontScale="77500" lnSpcReduction="20000"/>
          </a:bodyPr>
          <a:lstStyle/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School Procedures</a:t>
            </a:r>
          </a:p>
          <a:p>
            <a:endParaRPr lang="en-IE" dirty="0"/>
          </a:p>
          <a:p>
            <a:r>
              <a:rPr lang="en-IE" dirty="0"/>
              <a:t>Assessments</a:t>
            </a:r>
          </a:p>
          <a:p>
            <a:endParaRPr lang="en-IE" dirty="0"/>
          </a:p>
          <a:p>
            <a:r>
              <a:rPr lang="en-IE" dirty="0"/>
              <a:t>Other Information</a:t>
            </a:r>
          </a:p>
          <a:p>
            <a:endParaRPr lang="en-IE" dirty="0"/>
          </a:p>
          <a:p>
            <a:r>
              <a:rPr lang="en-IE" dirty="0"/>
              <a:t>Questions &amp; 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578505-1D58-4913-93EE-4582572B9139}"/>
              </a:ext>
            </a:extLst>
          </p:cNvPr>
          <p:cNvSpPr txBox="1"/>
          <p:nvPr/>
        </p:nvSpPr>
        <p:spPr>
          <a:xfrm>
            <a:off x="5257800" y="2978826"/>
            <a:ext cx="28941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IE" dirty="0"/>
              <a:t>Ms. Ryan – Year Head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IE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E" dirty="0"/>
              <a:t>Ms Molloy – Deputy Principal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IE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IE" dirty="0"/>
              <a:t>Mr. Carr - Principal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After School Study</a:t>
            </a:r>
            <a:endParaRPr lang="en-IE" altLang="en-US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Monday to Thursday 4.00pm to 6.15pm.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/>
          </a:p>
          <a:p>
            <a:pPr eaLnBrk="1" hangingPunct="1">
              <a:spcBef>
                <a:spcPct val="0"/>
              </a:spcBef>
            </a:pPr>
            <a:r>
              <a:rPr lang="en-GB" altLang="en-US" dirty="0"/>
              <a:t>Cost €3 per evening – Subsidised by Parents Association.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en-IE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Student Supports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2400" y="10287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Year Head </a:t>
            </a:r>
          </a:p>
          <a:p>
            <a:pPr eaLnBrk="1" hangingPunct="1"/>
            <a:r>
              <a:rPr lang="en-US" altLang="en-US" dirty="0"/>
              <a:t>Mentor</a:t>
            </a:r>
          </a:p>
          <a:p>
            <a:pPr eaLnBrk="1" hangingPunct="1"/>
            <a:r>
              <a:rPr lang="en-US" altLang="en-US" dirty="0"/>
              <a:t>Any class Teacher</a:t>
            </a:r>
          </a:p>
          <a:p>
            <a:pPr eaLnBrk="1" hangingPunct="1"/>
            <a:r>
              <a:rPr lang="en-US" altLang="en-US" dirty="0"/>
              <a:t>Principal and Deputy Principal</a:t>
            </a:r>
          </a:p>
          <a:p>
            <a:pPr eaLnBrk="1" hangingPunct="1"/>
            <a:r>
              <a:rPr lang="en-US" altLang="en-US" dirty="0"/>
              <a:t>Student Support Team</a:t>
            </a:r>
          </a:p>
          <a:p>
            <a:pPr eaLnBrk="1" hangingPunct="1"/>
            <a:r>
              <a:rPr lang="en-US" altLang="en-US" dirty="0" err="1"/>
              <a:t>Cairde</a:t>
            </a:r>
            <a:endParaRPr lang="en-US" altLang="en-US" dirty="0"/>
          </a:p>
          <a:p>
            <a:r>
              <a:rPr lang="en-US" altLang="en-US" dirty="0"/>
              <a:t>Student Council</a:t>
            </a:r>
          </a:p>
          <a:p>
            <a:r>
              <a:rPr lang="en-US" altLang="en-US" dirty="0"/>
              <a:t>The Decider </a:t>
            </a:r>
            <a:r>
              <a:rPr lang="en-US" altLang="en-US" dirty="0" err="1"/>
              <a:t>Programme</a:t>
            </a:r>
            <a:endParaRPr lang="en-US" altLang="en-US" dirty="0"/>
          </a:p>
          <a:p>
            <a:pPr eaLnBrk="1" hangingPunct="1"/>
            <a:r>
              <a:rPr lang="en-US" altLang="en-US" dirty="0"/>
              <a:t>AEN Department</a:t>
            </a:r>
          </a:p>
          <a:p>
            <a:pPr eaLnBrk="1" hangingPunct="1"/>
            <a:r>
              <a:rPr lang="en-US" altLang="en-US" dirty="0"/>
              <a:t>Guidance Counsellors</a:t>
            </a:r>
          </a:p>
          <a:p>
            <a:pPr eaLnBrk="1" hangingPunct="1"/>
            <a:r>
              <a:rPr lang="en-US" altLang="en-US" dirty="0"/>
              <a:t>Counselling Service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Uniform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447800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b="1" dirty="0"/>
              <a:t>Must be worn everyday </a:t>
            </a:r>
            <a:r>
              <a:rPr lang="en-US" altLang="en-US" dirty="0"/>
              <a:t>with exception of PE day.</a:t>
            </a:r>
          </a:p>
          <a:p>
            <a:pPr eaLnBrk="1" hangingPunct="1"/>
            <a:r>
              <a:rPr lang="en-US" altLang="en-US" b="1" dirty="0"/>
              <a:t>PE uniform </a:t>
            </a:r>
            <a:r>
              <a:rPr lang="en-US" altLang="en-US" dirty="0"/>
              <a:t>must be worn.</a:t>
            </a:r>
          </a:p>
          <a:p>
            <a:pPr eaLnBrk="1" hangingPunct="1"/>
            <a:r>
              <a:rPr lang="en-US" altLang="en-US" dirty="0"/>
              <a:t>T- Shirts worn under uniform must </a:t>
            </a:r>
            <a:r>
              <a:rPr lang="en-US" altLang="en-US" b="1" dirty="0"/>
              <a:t>be white</a:t>
            </a:r>
            <a:r>
              <a:rPr lang="en-US" altLang="en-US" dirty="0"/>
              <a:t> with no collar. </a:t>
            </a:r>
            <a:endParaRPr lang="en-IE" altLang="en-US" dirty="0"/>
          </a:p>
          <a:p>
            <a:pPr eaLnBrk="1" hangingPunct="1"/>
            <a:r>
              <a:rPr lang="en-IE" altLang="en-US" dirty="0"/>
              <a:t>Girls Trousers – Hunter Brand  or similar. 63 style not uniform.</a:t>
            </a:r>
          </a:p>
          <a:p>
            <a:pPr eaLnBrk="1" hangingPunct="1"/>
            <a:r>
              <a:rPr lang="en-IE" altLang="en-US" dirty="0"/>
              <a:t>Skirts </a:t>
            </a:r>
            <a:r>
              <a:rPr lang="en-IE" altLang="en-US" b="1" dirty="0"/>
              <a:t>must not </a:t>
            </a:r>
            <a:r>
              <a:rPr lang="en-IE" altLang="en-US" dirty="0"/>
              <a:t>be shortened – worn </a:t>
            </a:r>
            <a:r>
              <a:rPr lang="en-IE" altLang="en-US" b="1" dirty="0"/>
              <a:t>below</a:t>
            </a:r>
            <a:r>
              <a:rPr lang="en-IE" altLang="en-US" dirty="0"/>
              <a:t> the knee.</a:t>
            </a:r>
          </a:p>
          <a:p>
            <a:pPr eaLnBrk="1" hangingPunct="1"/>
            <a:r>
              <a:rPr lang="en-IE" altLang="en-US" dirty="0"/>
              <a:t>Footwear – Black or brown shoes or boots. </a:t>
            </a:r>
          </a:p>
          <a:p>
            <a:pPr marL="0" indent="0" eaLnBrk="1" hangingPunct="1">
              <a:buNone/>
            </a:pPr>
            <a:r>
              <a:rPr lang="en-IE" altLang="en-US" dirty="0"/>
              <a:t>     Black runners allowed – Complete Black.</a:t>
            </a:r>
          </a:p>
          <a:p>
            <a:pPr eaLnBrk="1" hangingPunct="1"/>
            <a:r>
              <a:rPr lang="en-IE" altLang="en-US" dirty="0"/>
              <a:t>School Jacket. This is the best option as it can be worn both inside and outside the school building. </a:t>
            </a:r>
          </a:p>
          <a:p>
            <a:pPr marL="0" indent="0" eaLnBrk="1" hangingPunct="1">
              <a:buNone/>
            </a:pPr>
            <a:endParaRPr lang="en-IE" altLang="en-US" sz="2800" dirty="0"/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Uniform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Sport and PE classes – PE uniform and runners or boots for field games.</a:t>
            </a:r>
          </a:p>
          <a:p>
            <a:pPr eaLnBrk="1" hangingPunct="1"/>
            <a:r>
              <a:rPr lang="en-IE" altLang="en-US" b="1" dirty="0"/>
              <a:t>Wear PE Uniform to school on PE Day.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Identification tags.</a:t>
            </a:r>
          </a:p>
          <a:p>
            <a:pPr eaLnBrk="1" hangingPunct="1"/>
            <a:r>
              <a:rPr lang="en-IE" altLang="en-US" dirty="0"/>
              <a:t>Protect valuables</a:t>
            </a:r>
          </a:p>
          <a:p>
            <a:pPr eaLnBrk="1" hangingPunct="1"/>
            <a:r>
              <a:rPr lang="en-IE" altLang="en-US" dirty="0"/>
              <a:t>Note if issue – accidents etc. – Keep to minimum.</a:t>
            </a:r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Positive Discipline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Positive Comments 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Catch students doing right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Praise, Thank you.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Reward good behaviour.</a:t>
            </a:r>
          </a:p>
          <a:p>
            <a:pPr eaLnBrk="1" hangingPunct="1"/>
            <a:endParaRPr lang="en-IE" altLang="en-US" dirty="0"/>
          </a:p>
          <a:p>
            <a:pPr eaLnBrk="1" hangingPunct="1"/>
            <a:r>
              <a:rPr lang="en-IE" altLang="en-US" dirty="0"/>
              <a:t>Respect is a two way process.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Extra Curricular Activities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altLang="en-US" dirty="0"/>
              <a:t>Permission to take part in activities – Note in Journal to be signed </a:t>
            </a:r>
            <a:r>
              <a:rPr lang="en-IE" altLang="en-US" dirty="0" err="1">
                <a:highlight>
                  <a:srgbClr val="FFFF00"/>
                </a:highlight>
              </a:rPr>
              <a:t>pg</a:t>
            </a:r>
            <a:r>
              <a:rPr lang="en-IE" altLang="en-US" dirty="0">
                <a:highlight>
                  <a:srgbClr val="FFFF00"/>
                </a:highlight>
              </a:rPr>
              <a:t> 32a.</a:t>
            </a:r>
          </a:p>
          <a:p>
            <a:pPr eaLnBrk="1" hangingPunct="1"/>
            <a:r>
              <a:rPr lang="en-IE" altLang="en-US" dirty="0"/>
              <a:t>Basketball, Athletics, Hurling, Soccer, Camogie, Badminton all commencing this year.</a:t>
            </a:r>
          </a:p>
          <a:p>
            <a:pPr eaLnBrk="1" hangingPunct="1"/>
            <a:r>
              <a:rPr lang="en-IE" altLang="en-US" dirty="0"/>
              <a:t>Helmets required for hurling at all times. </a:t>
            </a:r>
          </a:p>
          <a:p>
            <a:pPr eaLnBrk="1" hangingPunct="1"/>
            <a:r>
              <a:rPr lang="en-IE" altLang="en-US" dirty="0"/>
              <a:t>Walkway used by students at breaks</a:t>
            </a:r>
          </a:p>
          <a:p>
            <a:pPr eaLnBrk="1" hangingPunct="1"/>
            <a:r>
              <a:rPr lang="en-IE" altLang="en-US" b="1" dirty="0"/>
              <a:t>Positive Behaviour is very important </a:t>
            </a:r>
            <a:r>
              <a:rPr lang="en-IE" altLang="en-US" dirty="0"/>
              <a:t>(trips, matches away </a:t>
            </a:r>
            <a:r>
              <a:rPr lang="en-IE" altLang="en-US" dirty="0" err="1"/>
              <a:t>etc</a:t>
            </a:r>
            <a:r>
              <a:rPr lang="en-IE" altLang="en-US" dirty="0"/>
              <a:t>) </a:t>
            </a:r>
          </a:p>
          <a:p>
            <a:pPr eaLnBrk="1" hangingPunct="1"/>
            <a:endParaRPr lang="en-IE" altLang="en-US" dirty="0"/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01801-8949-F27F-A099-09ED4DC6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40FF-B6C9-F4CF-CC4C-C46A710CB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1404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eaLnBrk="1" hangingPunct="1"/>
            <a:r>
              <a:rPr lang="en-IE" altLang="en-US" dirty="0" err="1"/>
              <a:t>Ipads</a:t>
            </a:r>
            <a:r>
              <a:rPr lang="en-IE" altLang="en-US" dirty="0"/>
              <a:t> -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876800"/>
          </a:xfrm>
        </p:spPr>
        <p:txBody>
          <a:bodyPr/>
          <a:lstStyle/>
          <a:p>
            <a:pPr eaLnBrk="1" hangingPunct="1"/>
            <a:r>
              <a:rPr lang="en-IE" altLang="en-US" dirty="0"/>
              <a:t>All students are required to have an iPad.</a:t>
            </a:r>
          </a:p>
          <a:p>
            <a:pPr eaLnBrk="1" hangingPunct="1"/>
            <a:r>
              <a:rPr lang="en-IE" altLang="en-US" dirty="0"/>
              <a:t>Books etc purchased through school- €350.   Final instalment €50 in December for those not paid in full.</a:t>
            </a:r>
          </a:p>
          <a:p>
            <a:pPr eaLnBrk="1" hangingPunct="1"/>
            <a:r>
              <a:rPr lang="en-IE" altLang="en-US" dirty="0"/>
              <a:t>Includes Books, Personal Accident Insurance, Journal, CAT Test, Locker and </a:t>
            </a:r>
            <a:r>
              <a:rPr lang="en-IE" altLang="en-US" dirty="0" err="1"/>
              <a:t>Ipad</a:t>
            </a:r>
            <a:r>
              <a:rPr lang="en-IE" altLang="en-US" dirty="0"/>
              <a:t> Insurance year one.</a:t>
            </a:r>
          </a:p>
          <a:p>
            <a:pPr eaLnBrk="1" hangingPunct="1"/>
            <a:r>
              <a:rPr lang="en-IE" altLang="en-US" dirty="0"/>
              <a:t>Payment for iPad Insurance each year €30. </a:t>
            </a:r>
          </a:p>
          <a:p>
            <a:pPr eaLnBrk="1" hangingPunct="1"/>
            <a:r>
              <a:rPr lang="en-IE" altLang="en-US" dirty="0"/>
              <a:t>Take care of </a:t>
            </a:r>
            <a:r>
              <a:rPr lang="en-IE" altLang="en-US" dirty="0" err="1"/>
              <a:t>Ipad</a:t>
            </a:r>
            <a:r>
              <a:rPr lang="en-IE" altLang="en-US" dirty="0"/>
              <a:t>. Charge each night.</a:t>
            </a:r>
          </a:p>
          <a:p>
            <a:pPr eaLnBrk="1" hangingPunct="1"/>
            <a:r>
              <a:rPr lang="en-IE" altLang="en-US" dirty="0"/>
              <a:t>Teachers will be uploading class notes to TEAMS and other Apps.</a:t>
            </a:r>
          </a:p>
          <a:p>
            <a:pPr eaLnBrk="1" hangingPunct="1"/>
            <a:r>
              <a:rPr lang="en-IE" altLang="en-US" dirty="0"/>
              <a:t>Assignments and Projects</a:t>
            </a:r>
          </a:p>
          <a:p>
            <a:pPr marL="0" indent="0" eaLnBrk="1" hangingPunct="1">
              <a:buNone/>
            </a:pPr>
            <a:endParaRPr lang="en-IE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EE4E-7FDF-4BFE-A256-FBA8A36B9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E7A3F-262F-4ED9-848D-6DF615866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Photos – Need permission to use photos  - Newspapers, Website, Social Media, Prospectus.</a:t>
            </a:r>
          </a:p>
          <a:p>
            <a:endParaRPr lang="en-US" dirty="0"/>
          </a:p>
          <a:p>
            <a:r>
              <a:rPr lang="en-US" dirty="0"/>
              <a:t>Forms returned from all Parents – Thank You.</a:t>
            </a:r>
          </a:p>
          <a:p>
            <a:endParaRPr lang="en-US" dirty="0"/>
          </a:p>
          <a:p>
            <a:r>
              <a:rPr lang="en-US" dirty="0"/>
              <a:t>Don’t name students in photos on Social Media, Name Group only.</a:t>
            </a:r>
          </a:p>
        </p:txBody>
      </p:sp>
    </p:spTree>
    <p:extLst>
      <p:ext uri="{BB962C8B-B14F-4D97-AF65-F5344CB8AC3E}">
        <p14:creationId xmlns:p14="http://schemas.microsoft.com/office/powerpoint/2010/main" val="4274550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Management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en-US" altLang="en-US" b="1"/>
            </a:br>
            <a:br>
              <a:rPr lang="en-US" altLang="en-US" b="1"/>
            </a:br>
            <a:br>
              <a:rPr lang="en-IE" altLang="en-US"/>
            </a:br>
            <a:r>
              <a:rPr lang="en-US" altLang="en-US" b="1"/>
              <a:t>Mission Statement</a:t>
            </a:r>
            <a:endParaRPr lang="en-IE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We seek to promote a caring and </a:t>
            </a:r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committed school community</a:t>
            </a: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which will facilitate the education of our students</a:t>
            </a: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and where each individual is valued </a:t>
            </a:r>
          </a:p>
          <a:p>
            <a:pPr algn="ctr" eaLnBrk="1" hangingPunct="1">
              <a:buFont typeface="Wingdings 2" charset="0"/>
              <a:buNone/>
            </a:pPr>
            <a:r>
              <a:rPr lang="en-US" altLang="en-US" i="1"/>
              <a:t>as a unique human being.</a:t>
            </a:r>
            <a:endParaRPr lang="en-IE" altLang="en-US" i="1"/>
          </a:p>
          <a:p>
            <a:pPr algn="ctr" eaLnBrk="1" hangingPunct="1">
              <a:buFont typeface="Wingdings 2" charset="0"/>
              <a:buNone/>
            </a:pPr>
            <a:r>
              <a:rPr lang="en-US" altLang="en-US"/>
              <a:t> </a:t>
            </a:r>
            <a:endParaRPr lang="en-IE" altLang="en-US"/>
          </a:p>
          <a:p>
            <a:pPr algn="ctr" eaLnBrk="1" hangingPunct="1">
              <a:buFont typeface="Wingdings 2" charset="0"/>
              <a:buNone/>
            </a:pPr>
            <a:r>
              <a:rPr lang="en-US" altLang="en-US" i="1">
                <a:solidFill>
                  <a:srgbClr val="004E6D"/>
                </a:solidFill>
              </a:rPr>
              <a:t>“Is ar scáth a chéile a mhairimid”</a:t>
            </a:r>
            <a:endParaRPr lang="en-IE" altLang="en-US">
              <a:solidFill>
                <a:srgbClr val="004E6D"/>
              </a:solidFill>
            </a:endParaRPr>
          </a:p>
          <a:p>
            <a:pPr eaLnBrk="1" hangingPunct="1"/>
            <a:endParaRPr lang="en-IE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40EE-77F3-467C-8D6B-E60F05DE2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00790"/>
            <a:ext cx="6436384" cy="994172"/>
          </a:xfrm>
        </p:spPr>
        <p:txBody>
          <a:bodyPr/>
          <a:lstStyle/>
          <a:p>
            <a:r>
              <a:rPr lang="en-IE" dirty="0">
                <a:solidFill>
                  <a:srgbClr val="008080"/>
                </a:solidFill>
              </a:rPr>
              <a:t>ETB Schools Core Values</a:t>
            </a:r>
          </a:p>
        </p:txBody>
      </p:sp>
      <p:pic>
        <p:nvPicPr>
          <p:cNvPr id="6" name="Content Placeholder 5" descr="Diagram, logo&#10;&#10;Description automatically generated">
            <a:extLst>
              <a:ext uri="{FF2B5EF4-FFF2-40B4-BE49-F238E27FC236}">
                <a16:creationId xmlns:a16="http://schemas.microsoft.com/office/drawing/2014/main" id="{FDEAD203-FD11-4CBF-BC9E-6818D6B2F3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3496" y="2125266"/>
            <a:ext cx="2947722" cy="278504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B00E1-D90A-49AD-B700-10B7E6D9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err="1">
                <a:cs typeface="Calibri"/>
              </a:rPr>
              <a:t>Borrisokane</a:t>
            </a:r>
            <a:r>
              <a:rPr lang="en-IE" dirty="0">
                <a:cs typeface="Calibri"/>
              </a:rPr>
              <a:t> Community College</a:t>
            </a:r>
            <a:endParaRPr lang="en-IE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F3F9B73-5EA9-4766-90C5-E0490EA16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55" y="2027887"/>
            <a:ext cx="469564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/>
            <a:r>
              <a:rPr lang="en-IE" altLang="en-US" dirty="0">
                <a:ea typeface="Calibri" panose="020F0502020204030204" pitchFamily="34" charset="0"/>
                <a:cs typeface="Calibri" panose="020F0502020204030204" pitchFamily="34" charset="0"/>
              </a:rPr>
              <a:t>ETB schools are state, coeducational, multidenominational schools underpinned by the core values of:</a:t>
            </a:r>
          </a:p>
          <a:p>
            <a:pPr defTabSz="685800"/>
            <a:endParaRPr lang="en-IE" altLang="en-US" dirty="0"/>
          </a:p>
          <a:p>
            <a:pPr marL="214313" indent="-214313" defTabSz="6858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IE" altLang="en-US" dirty="0">
                <a:ea typeface="Calibri" panose="020F0502020204030204" pitchFamily="34" charset="0"/>
                <a:cs typeface="Calibri" panose="020F0502020204030204" pitchFamily="34" charset="0"/>
              </a:rPr>
              <a:t>Excellence in Education</a:t>
            </a:r>
            <a:endParaRPr lang="en-IE" altLang="en-US" dirty="0"/>
          </a:p>
          <a:p>
            <a:pPr marL="214313" indent="-214313" defTabSz="6858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IE" altLang="en-US" dirty="0">
                <a:ea typeface="Calibri" panose="020F0502020204030204" pitchFamily="34" charset="0"/>
                <a:cs typeface="Calibri" panose="020F0502020204030204" pitchFamily="34" charset="0"/>
              </a:rPr>
              <a:t>Care</a:t>
            </a:r>
            <a:endParaRPr lang="en-IE" altLang="en-US" dirty="0"/>
          </a:p>
          <a:p>
            <a:pPr marL="214313" indent="-214313" defTabSz="6858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IE" altLang="en-US" dirty="0">
                <a:ea typeface="Calibri" panose="020F0502020204030204" pitchFamily="34" charset="0"/>
                <a:cs typeface="Calibri" panose="020F0502020204030204" pitchFamily="34" charset="0"/>
              </a:rPr>
              <a:t>Equality</a:t>
            </a:r>
            <a:endParaRPr lang="en-IE" altLang="en-US" dirty="0"/>
          </a:p>
          <a:p>
            <a:pPr marL="214313" indent="-214313" defTabSz="6858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IE" altLang="en-US" dirty="0">
                <a:ea typeface="Calibri" panose="020F0502020204030204" pitchFamily="34" charset="0"/>
                <a:cs typeface="Calibri" panose="020F0502020204030204" pitchFamily="34" charset="0"/>
              </a:rPr>
              <a:t>Community </a:t>
            </a:r>
            <a:endParaRPr lang="en-IE" altLang="en-US" dirty="0"/>
          </a:p>
          <a:p>
            <a:pPr marL="214313" indent="-214313" defTabSz="685800"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n-IE" altLang="en-US" dirty="0">
                <a:ea typeface="Calibri" panose="020F0502020204030204" pitchFamily="34" charset="0"/>
                <a:cs typeface="Calibri" panose="020F0502020204030204" pitchFamily="34" charset="0"/>
              </a:rPr>
              <a:t>Respect</a:t>
            </a:r>
            <a:endParaRPr lang="en-IE" altLang="en-US" dirty="0"/>
          </a:p>
          <a:p>
            <a:pPr defTabSz="685800"/>
            <a:endParaRPr lang="en-IE" altLang="en-US" sz="135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Board of Management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IE" altLang="en-US" u="sng" dirty="0"/>
              <a:t>Members</a:t>
            </a:r>
          </a:p>
          <a:p>
            <a:pPr eaLnBrk="1" hangingPunct="1"/>
            <a:r>
              <a:rPr lang="en-IE" altLang="en-US" dirty="0"/>
              <a:t>ETB members – Virginia O’Dowd, Shane Lee</a:t>
            </a:r>
          </a:p>
          <a:p>
            <a:pPr eaLnBrk="1" hangingPunct="1"/>
            <a:r>
              <a:rPr lang="en-IE" altLang="en-US" dirty="0"/>
              <a:t>Parent Reps. – Dave Lawless, Deirdre O’Brolchain.</a:t>
            </a:r>
          </a:p>
          <a:p>
            <a:pPr eaLnBrk="1" hangingPunct="1"/>
            <a:r>
              <a:rPr lang="en-IE" altLang="en-US" dirty="0"/>
              <a:t>Teacher Reps. – Ms. Marie D’Arcy, Mr. Mark McGinn.</a:t>
            </a:r>
          </a:p>
          <a:p>
            <a:pPr eaLnBrk="1" hangingPunct="1"/>
            <a:r>
              <a:rPr lang="en-IE" altLang="en-US" dirty="0"/>
              <a:t>Community Reps. – John O’Farrell, Joe Murphy,  Maura Kennedy, Ann Tierney.</a:t>
            </a:r>
          </a:p>
          <a:p>
            <a:pPr eaLnBrk="1" hangingPunct="1"/>
            <a:r>
              <a:rPr lang="en-IE" altLang="en-US" dirty="0"/>
              <a:t>Chairperson – Joe Murphy.</a:t>
            </a:r>
          </a:p>
          <a:p>
            <a:pPr eaLnBrk="1" hangingPunct="1"/>
            <a:r>
              <a:rPr lang="en-IE" altLang="en-US" dirty="0"/>
              <a:t>Secretary – Matthew Carr.</a:t>
            </a:r>
          </a:p>
          <a:p>
            <a:pPr eaLnBrk="1" hangingPunct="1"/>
            <a:r>
              <a:rPr lang="en-IE" altLang="en-US" dirty="0"/>
              <a:t>Recording Secretary: Ms Paula Molloy</a:t>
            </a:r>
          </a:p>
          <a:p>
            <a:pPr eaLnBrk="1" hangingPunct="1"/>
            <a:endParaRPr lang="en-IE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3518" y="998730"/>
            <a:ext cx="6172200" cy="857250"/>
          </a:xfrm>
        </p:spPr>
        <p:txBody>
          <a:bodyPr/>
          <a:lstStyle/>
          <a:p>
            <a:r>
              <a:rPr lang="en-IE" dirty="0" err="1"/>
              <a:t>Eportal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855980"/>
            <a:ext cx="7056521" cy="3744720"/>
          </a:xfrm>
        </p:spPr>
        <p:txBody>
          <a:bodyPr>
            <a:normAutofit fontScale="62500" lnSpcReduction="20000"/>
          </a:bodyPr>
          <a:lstStyle/>
          <a:p>
            <a:r>
              <a:rPr lang="en-IE" dirty="0"/>
              <a:t>School System to record student information</a:t>
            </a:r>
          </a:p>
          <a:p>
            <a:pPr lvl="1"/>
            <a:r>
              <a:rPr lang="en-IE" dirty="0"/>
              <a:t>Timetable</a:t>
            </a:r>
          </a:p>
          <a:p>
            <a:pPr lvl="1"/>
            <a:r>
              <a:rPr lang="en-IE" dirty="0"/>
              <a:t>Attendance</a:t>
            </a:r>
          </a:p>
          <a:p>
            <a:pPr lvl="1"/>
            <a:r>
              <a:rPr lang="en-IE" dirty="0"/>
              <a:t>Calendar of School Activities/Events</a:t>
            </a:r>
          </a:p>
          <a:p>
            <a:pPr lvl="1"/>
            <a:r>
              <a:rPr lang="en-IE" dirty="0"/>
              <a:t>Positive Comments</a:t>
            </a:r>
          </a:p>
          <a:p>
            <a:pPr lvl="1"/>
            <a:r>
              <a:rPr lang="en-IE" dirty="0"/>
              <a:t>Behaviour Record</a:t>
            </a:r>
          </a:p>
          <a:p>
            <a:pPr lvl="1"/>
            <a:r>
              <a:rPr lang="en-IE" dirty="0"/>
              <a:t>Examination Results</a:t>
            </a:r>
          </a:p>
          <a:p>
            <a:pPr marL="294894" lvl="1" indent="0">
              <a:buNone/>
            </a:pPr>
            <a:r>
              <a:rPr lang="en-IE" dirty="0"/>
              <a:t>Monthly assessments on EPortal. Teacher and student set target and compare achievement to target each month.</a:t>
            </a:r>
          </a:p>
          <a:p>
            <a:pPr lvl="1"/>
            <a:endParaRPr lang="en-IE" dirty="0"/>
          </a:p>
          <a:p>
            <a:pPr lvl="1"/>
            <a:r>
              <a:rPr lang="en-IE" dirty="0"/>
              <a:t>Log on details sent to parents - username and password.  If log in details lost contact school and we can email them to you.</a:t>
            </a:r>
          </a:p>
          <a:p>
            <a:pPr lvl="1"/>
            <a:r>
              <a:rPr lang="en-IE" dirty="0"/>
              <a:t>Log on from school website – </a:t>
            </a:r>
            <a:r>
              <a:rPr lang="en-IE" dirty="0">
                <a:hlinkClick r:id="rId2"/>
              </a:rPr>
              <a:t>www.borrisokanecc.ie</a:t>
            </a:r>
            <a:r>
              <a:rPr lang="en-IE" dirty="0"/>
              <a:t> </a:t>
            </a:r>
          </a:p>
          <a:p>
            <a:pPr lvl="2"/>
            <a:r>
              <a:rPr lang="en-IE" dirty="0"/>
              <a:t>Link to EPortal at top of Home Page.  </a:t>
            </a:r>
          </a:p>
          <a:p>
            <a:pPr lvl="2"/>
            <a:endParaRPr lang="en-IE" dirty="0"/>
          </a:p>
          <a:p>
            <a:pPr lvl="2"/>
            <a:endParaRPr lang="en-IE" dirty="0"/>
          </a:p>
          <a:p>
            <a:pPr lvl="2"/>
            <a:r>
              <a:rPr lang="en-IE" dirty="0"/>
              <a:t>Check EPortal weekly.</a:t>
            </a:r>
          </a:p>
        </p:txBody>
      </p:sp>
    </p:spTree>
    <p:extLst>
      <p:ext uri="{BB962C8B-B14F-4D97-AF65-F5344CB8AC3E}">
        <p14:creationId xmlns:p14="http://schemas.microsoft.com/office/powerpoint/2010/main" val="19248918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3C4AD-46DA-4F29-A976-6BE64FF4B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0EE56-F36A-49F9-82F7-7BC8F6531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Assessment Policy on School website.</a:t>
            </a:r>
          </a:p>
          <a:p>
            <a:endParaRPr lang="en-IE" dirty="0"/>
          </a:p>
          <a:p>
            <a:r>
              <a:rPr lang="en-IE" dirty="0"/>
              <a:t>Monthly Assessment – on EPortal. Result and Grade</a:t>
            </a:r>
          </a:p>
          <a:p>
            <a:endParaRPr lang="en-IE" dirty="0"/>
          </a:p>
          <a:p>
            <a:pPr lvl="1"/>
            <a:r>
              <a:rPr lang="en-IE" dirty="0"/>
              <a:t>October 	</a:t>
            </a:r>
          </a:p>
          <a:p>
            <a:pPr lvl="1"/>
            <a:r>
              <a:rPr lang="en-IE" dirty="0"/>
              <a:t>December</a:t>
            </a:r>
          </a:p>
          <a:p>
            <a:pPr lvl="1"/>
            <a:r>
              <a:rPr lang="en-IE" dirty="0"/>
              <a:t>January/February </a:t>
            </a:r>
          </a:p>
          <a:p>
            <a:pPr lvl="1"/>
            <a:r>
              <a:rPr lang="en-IE" dirty="0"/>
              <a:t>March/April</a:t>
            </a:r>
          </a:p>
          <a:p>
            <a:pPr lvl="1"/>
            <a:endParaRPr lang="en-IE" dirty="0"/>
          </a:p>
          <a:p>
            <a:pPr lvl="1"/>
            <a:endParaRPr lang="en-IE" dirty="0"/>
          </a:p>
          <a:p>
            <a:pPr lvl="1"/>
            <a:r>
              <a:rPr lang="en-IE" dirty="0"/>
              <a:t>Targets set at beginning of year and can be adjusted as year moves on.</a:t>
            </a:r>
          </a:p>
        </p:txBody>
      </p:sp>
    </p:spTree>
    <p:extLst>
      <p:ext uri="{BB962C8B-B14F-4D97-AF65-F5344CB8AC3E}">
        <p14:creationId xmlns:p14="http://schemas.microsoft.com/office/powerpoint/2010/main" val="2736681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7D33-F211-445A-8999-40FB530D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9E712-6865-490B-A4C9-A86ED33D5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House Exams – in class tests.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December –  Results and Formative Comment on EPortal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/>
              <a:t>June – Results and Formative Comment on EPortal</a:t>
            </a:r>
          </a:p>
          <a:p>
            <a:endParaRPr lang="en-GB" sz="1800" dirty="0"/>
          </a:p>
          <a:p>
            <a:r>
              <a:rPr lang="en-GB" sz="1800" dirty="0"/>
              <a:t>Report uploaded to EPortal.</a:t>
            </a:r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4769094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1C614-4BF2-4C5D-93AE-D7BE5D702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1670" y="916856"/>
            <a:ext cx="6172200" cy="857250"/>
          </a:xfrm>
        </p:spPr>
        <p:txBody>
          <a:bodyPr/>
          <a:lstStyle/>
          <a:p>
            <a:r>
              <a:rPr lang="en-IE" dirty="0"/>
              <a:t>EPortal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B19FC8-75F1-40C8-87F2-729F03138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670" y="1920385"/>
            <a:ext cx="5354352" cy="87868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44A197-F1E4-48E4-A2A1-ACD2483D8BF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742" y="2945344"/>
            <a:ext cx="4329113" cy="9072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BDA357-A862-4421-994B-9C62107E5B6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42" y="3886131"/>
            <a:ext cx="4692763" cy="20359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C0F750-9C05-4C92-B44B-C3A82F694EBF}"/>
              </a:ext>
            </a:extLst>
          </p:cNvPr>
          <p:cNvSpPr txBox="1"/>
          <p:nvPr/>
        </p:nvSpPr>
        <p:spPr>
          <a:xfrm>
            <a:off x="6138174" y="31049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Click 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64B57-1528-4AEF-91E2-5BA18C953338}"/>
              </a:ext>
            </a:extLst>
          </p:cNvPr>
          <p:cNvSpPr txBox="1"/>
          <p:nvPr/>
        </p:nvSpPr>
        <p:spPr>
          <a:xfrm>
            <a:off x="6570222" y="4131078"/>
            <a:ext cx="1203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/>
              <a:t>Select Year from Datasets dropdown menu</a:t>
            </a:r>
          </a:p>
        </p:txBody>
      </p:sp>
    </p:spTree>
    <p:extLst>
      <p:ext uri="{BB962C8B-B14F-4D97-AF65-F5344CB8AC3E}">
        <p14:creationId xmlns:p14="http://schemas.microsoft.com/office/powerpoint/2010/main" val="610602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EA95E-2C32-DE31-94CB-362045473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EPortal – Reports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1E1E20-FF21-4D2D-DDB4-99C4A14923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2564904"/>
            <a:ext cx="4927009" cy="1566174"/>
          </a:xfrm>
        </p:spPr>
      </p:pic>
    </p:spTree>
    <p:extLst>
      <p:ext uri="{BB962C8B-B14F-4D97-AF65-F5344CB8AC3E}">
        <p14:creationId xmlns:p14="http://schemas.microsoft.com/office/powerpoint/2010/main" val="14332872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7EA4F-EE11-4501-B860-757C8B64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School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48CB3-1E97-40FC-A058-053C04D69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2308623"/>
            <a:ext cx="2800350" cy="3292078"/>
          </a:xfrm>
        </p:spPr>
        <p:txBody>
          <a:bodyPr>
            <a:normAutofit fontScale="85000" lnSpcReduction="20000"/>
          </a:bodyPr>
          <a:lstStyle/>
          <a:p>
            <a:r>
              <a:rPr lang="en-IE" dirty="0" err="1"/>
              <a:t>iClass</a:t>
            </a:r>
            <a:r>
              <a:rPr lang="en-IE" dirty="0"/>
              <a:t> App</a:t>
            </a:r>
          </a:p>
          <a:p>
            <a:endParaRPr lang="en-IE" dirty="0"/>
          </a:p>
          <a:p>
            <a:r>
              <a:rPr lang="en-IE" dirty="0"/>
              <a:t>Verification Code</a:t>
            </a:r>
          </a:p>
          <a:p>
            <a:pPr marL="0" indent="0">
              <a:buNone/>
            </a:pPr>
            <a:r>
              <a:rPr lang="en-IE" dirty="0"/>
              <a:t>	RT@7T4</a:t>
            </a:r>
          </a:p>
          <a:p>
            <a:r>
              <a:rPr lang="en-IE" dirty="0"/>
              <a:t>News</a:t>
            </a:r>
          </a:p>
          <a:p>
            <a:r>
              <a:rPr lang="en-IE" dirty="0"/>
              <a:t>Events</a:t>
            </a:r>
          </a:p>
          <a:p>
            <a:r>
              <a:rPr lang="en-IE" dirty="0"/>
              <a:t>Send Notes to School – Absence/Lates/Leave early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D5314E-8722-4D88-9ED5-8E7C3071222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0" y="1163898"/>
            <a:ext cx="3200400" cy="443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14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BCBAC-6CF5-535C-C5C9-B05463EEE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Add a Student</a:t>
            </a:r>
          </a:p>
        </p:txBody>
      </p:sp>
      <p:pic>
        <p:nvPicPr>
          <p:cNvPr id="13" name="Content Placeholder 1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B7D5667-6309-5B5E-61D8-FBA68455C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628" y="2348881"/>
            <a:ext cx="1850868" cy="3292078"/>
          </a:xfrm>
        </p:spPr>
      </p:pic>
      <p:pic>
        <p:nvPicPr>
          <p:cNvPr id="15" name="Picture 14" descr="Graphical user interface&#10;&#10;Description automatically generated">
            <a:extLst>
              <a:ext uri="{FF2B5EF4-FFF2-40B4-BE49-F238E27FC236}">
                <a16:creationId xmlns:a16="http://schemas.microsoft.com/office/drawing/2014/main" id="{F776A688-2B45-53B6-F6FB-C82BD94DCF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566" y="2348881"/>
            <a:ext cx="1850868" cy="3292077"/>
          </a:xfrm>
          <a:prstGeom prst="rect">
            <a:avLst/>
          </a:prstGeom>
        </p:spPr>
      </p:pic>
      <p:pic>
        <p:nvPicPr>
          <p:cNvPr id="17" name="Picture 16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3A468A35-2427-95FD-2035-456C0042CEA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156" y="2338708"/>
            <a:ext cx="1850868" cy="329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681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2B578B-F887-43EC-94F6-F9F311CD2A0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1" y="971727"/>
            <a:ext cx="6264695" cy="491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15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Classes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IE" altLang="en-US" dirty="0"/>
              <a:t>Five class groups for all subjects</a:t>
            </a:r>
          </a:p>
          <a:p>
            <a:pPr eaLnBrk="1" hangingPunct="1"/>
            <a:r>
              <a:rPr lang="en-IE" altLang="en-US" dirty="0"/>
              <a:t>1A</a:t>
            </a:r>
          </a:p>
          <a:p>
            <a:pPr eaLnBrk="1" hangingPunct="1"/>
            <a:r>
              <a:rPr lang="en-IE" altLang="en-US" dirty="0"/>
              <a:t>1B</a:t>
            </a:r>
          </a:p>
          <a:p>
            <a:pPr eaLnBrk="1" hangingPunct="1"/>
            <a:r>
              <a:rPr lang="en-IE" altLang="en-US" dirty="0"/>
              <a:t>1C</a:t>
            </a:r>
          </a:p>
          <a:p>
            <a:pPr eaLnBrk="1" hangingPunct="1"/>
            <a:r>
              <a:rPr lang="en-IE" altLang="en-US" dirty="0"/>
              <a:t>1D </a:t>
            </a:r>
          </a:p>
          <a:p>
            <a:pPr eaLnBrk="1" hangingPunct="1"/>
            <a:r>
              <a:rPr lang="en-IE" altLang="en-US" dirty="0"/>
              <a:t>1E</a:t>
            </a:r>
          </a:p>
          <a:p>
            <a:pPr eaLnBrk="1" hangingPunct="1"/>
            <a:r>
              <a:rPr lang="en-IE" altLang="en-US" dirty="0"/>
              <a:t>1F for practical subjects and CSPE</a:t>
            </a:r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  <a:p>
            <a:pPr eaLnBrk="1" hangingPunct="1">
              <a:buFont typeface="Wingdings 2" charset="0"/>
              <a:buNone/>
            </a:pPr>
            <a:endParaRPr lang="en-IE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73FAF-8E97-4DB1-8537-CC13CA69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E35DC-CEA7-4AAB-AAFE-ACEFEC839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000" y="2297314"/>
            <a:ext cx="7150100" cy="3326130"/>
          </a:xfrm>
        </p:spPr>
        <p:txBody>
          <a:bodyPr>
            <a:normAutofit/>
          </a:bodyPr>
          <a:lstStyle/>
          <a:p>
            <a:r>
              <a:rPr lang="en-IE" sz="1800" dirty="0"/>
              <a:t>If student ill then do not send student to school</a:t>
            </a:r>
          </a:p>
          <a:p>
            <a:endParaRPr lang="en-IE" sz="1800" dirty="0"/>
          </a:p>
          <a:p>
            <a:r>
              <a:rPr lang="en-IE" sz="1800" dirty="0"/>
              <a:t>If students out of school follow class work/homework on TEAMS or use a homework buddy.</a:t>
            </a:r>
          </a:p>
          <a:p>
            <a:endParaRPr lang="en-IE" sz="1800" dirty="0"/>
          </a:p>
          <a:p>
            <a:r>
              <a:rPr lang="en-IE" sz="1800" dirty="0"/>
              <a:t>Follow a structure using timetable- if working from home.</a:t>
            </a:r>
          </a:p>
          <a:p>
            <a:endParaRPr lang="en-IE" sz="1800" dirty="0"/>
          </a:p>
          <a:p>
            <a:r>
              <a:rPr lang="en-IE" sz="1800" dirty="0"/>
              <a:t>Any queries email subject teachers.</a:t>
            </a:r>
          </a:p>
        </p:txBody>
      </p:sp>
    </p:spTree>
    <p:extLst>
      <p:ext uri="{BB962C8B-B14F-4D97-AF65-F5344CB8AC3E}">
        <p14:creationId xmlns:p14="http://schemas.microsoft.com/office/powerpoint/2010/main" val="3170635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Parent Teacher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6972300" cy="3730229"/>
          </a:xfrm>
        </p:spPr>
        <p:txBody>
          <a:bodyPr>
            <a:normAutofit fontScale="32500" lnSpcReduction="20000"/>
          </a:bodyPr>
          <a:lstStyle/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sz="6200" dirty="0"/>
              <a:t>If you need to speak to an individual teacher please contact the teacher or school office – 067 27268 or email </a:t>
            </a:r>
            <a:r>
              <a:rPr lang="en-GB" altLang="en-US" sz="6200" dirty="0">
                <a:hlinkClick r:id="rId2"/>
              </a:rPr>
              <a:t>info@borrisokanecc.ie</a:t>
            </a:r>
            <a:r>
              <a:rPr lang="en-GB" altLang="en-US" sz="6200" dirty="0"/>
              <a:t> or email the teacher.</a:t>
            </a:r>
          </a:p>
          <a:p>
            <a:pPr eaLnBrk="1" hangingPunct="1"/>
            <a:endParaRPr lang="en-GB" altLang="en-US" sz="8600" dirty="0"/>
          </a:p>
          <a:p>
            <a:pPr eaLnBrk="1" hangingPunct="1"/>
            <a:r>
              <a:rPr lang="en-GB" sz="5500" b="1" dirty="0"/>
              <a:t>Parent/Student/Teacher Meeting 1st Year:</a:t>
            </a:r>
          </a:p>
          <a:p>
            <a:pPr eaLnBrk="1" hangingPunct="1"/>
            <a:r>
              <a:rPr lang="en-GB" sz="5500" b="1" dirty="0"/>
              <a:t>Thursday November 24th 4.15 pm to 6.45pm and </a:t>
            </a:r>
          </a:p>
          <a:p>
            <a:pPr eaLnBrk="1" hangingPunct="1"/>
            <a:r>
              <a:rPr lang="en-GB" altLang="en-US" sz="5500" b="1" dirty="0"/>
              <a:t>Thursday 23rd March 4.15pm to 6.45pm.</a:t>
            </a:r>
          </a:p>
          <a:p>
            <a:pPr eaLnBrk="1" hangingPunct="1"/>
            <a:endParaRPr lang="en-GB" altLang="en-US" sz="8600" dirty="0"/>
          </a:p>
          <a:p>
            <a:pPr eaLnBrk="1" hangingPunct="1"/>
            <a:endParaRPr lang="en-GB" altLang="en-US" sz="8600" dirty="0"/>
          </a:p>
          <a:p>
            <a:pPr eaLnBrk="1" hangingPunct="1"/>
            <a:r>
              <a:rPr lang="en-GB" altLang="en-US" sz="6200" dirty="0"/>
              <a:t>Contact Year Head, Principal and Deputy Principal</a:t>
            </a:r>
            <a:r>
              <a:rPr lang="en-GB" altLang="en-US" sz="8600" dirty="0"/>
              <a:t>.</a:t>
            </a:r>
          </a:p>
          <a:p>
            <a:pPr eaLnBrk="1" hangingPunct="1"/>
            <a:endParaRPr lang="en-GB" altLang="en-US" sz="6000" dirty="0"/>
          </a:p>
          <a:p>
            <a:pPr eaLnBrk="1" hangingPunct="1"/>
            <a:endParaRPr lang="en-GB" altLang="en-US" dirty="0"/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BDF8F-4900-4F2B-885D-C99AF0D0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591317"/>
            <a:ext cx="6172200" cy="702078"/>
          </a:xfrm>
        </p:spPr>
        <p:txBody>
          <a:bodyPr/>
          <a:lstStyle/>
          <a:p>
            <a:r>
              <a:rPr lang="en-IE" dirty="0"/>
              <a:t>Parents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D3B85-E5ED-433E-B2E9-EFE2C3829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293395"/>
            <a:ext cx="8610600" cy="3683868"/>
          </a:xfrm>
        </p:spPr>
        <p:txBody>
          <a:bodyPr/>
          <a:lstStyle/>
          <a:p>
            <a:r>
              <a:rPr lang="en-IE" dirty="0"/>
              <a:t>Huge support to the school over the years</a:t>
            </a:r>
          </a:p>
          <a:p>
            <a:endParaRPr lang="en-IE" dirty="0"/>
          </a:p>
          <a:p>
            <a:r>
              <a:rPr lang="en-IE" dirty="0"/>
              <a:t>Encourage parents to join the committee</a:t>
            </a:r>
          </a:p>
          <a:p>
            <a:endParaRPr lang="en-IE" dirty="0"/>
          </a:p>
          <a:p>
            <a:r>
              <a:rPr lang="en-IE" dirty="0"/>
              <a:t>Voice of parents in the school</a:t>
            </a:r>
          </a:p>
          <a:p>
            <a:endParaRPr lang="en-IE" dirty="0"/>
          </a:p>
          <a:p>
            <a:r>
              <a:rPr lang="en-IE" dirty="0"/>
              <a:t>Parents Association AGM on Monday October 3</a:t>
            </a:r>
            <a:r>
              <a:rPr lang="en-IE" baseline="30000" dirty="0"/>
              <a:t>rd</a:t>
            </a:r>
            <a:r>
              <a:rPr lang="en-IE" dirty="0"/>
              <a:t> at 7.30pm. Talk from Stella O’Malley Psychotherapist on How to Support your Child through the Teenage Years</a:t>
            </a:r>
          </a:p>
          <a:p>
            <a:endParaRPr lang="en-IE" dirty="0"/>
          </a:p>
          <a:p>
            <a:r>
              <a:rPr lang="en-IE" dirty="0"/>
              <a:t>€50 Parents Association Family Levy</a:t>
            </a:r>
          </a:p>
        </p:txBody>
      </p:sp>
    </p:spTree>
    <p:extLst>
      <p:ext uri="{BB962C8B-B14F-4D97-AF65-F5344CB8AC3E}">
        <p14:creationId xmlns:p14="http://schemas.microsoft.com/office/powerpoint/2010/main" val="5764362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altLang="en-US"/>
              <a:t>Points  - Good Parenting</a:t>
            </a:r>
            <a:endParaRPr lang="en-US" altLang="en-US"/>
          </a:p>
        </p:txBody>
      </p:sp>
      <p:sp>
        <p:nvSpPr>
          <p:cNvPr id="6553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IE" altLang="en-US" sz="2800"/>
              <a:t>Work with your child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Give them time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Listen to them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Be firm and fair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Be positive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Get them involved in activities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Know where they are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Practice what you preach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Respect</a:t>
            </a:r>
          </a:p>
          <a:p>
            <a:pPr eaLnBrk="1" hangingPunct="1">
              <a:lnSpc>
                <a:spcPct val="80000"/>
              </a:lnSpc>
            </a:pPr>
            <a:r>
              <a:rPr lang="en-IE" altLang="en-US" sz="2800"/>
              <a:t>Look to self for solutions</a:t>
            </a:r>
            <a:endParaRPr lang="en-US" altLang="en-US" sz="2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IE" sz="4000" b="1" dirty="0"/>
              <a:t>IF I HAD MY CHILD TO </a:t>
            </a:r>
            <a:br>
              <a:rPr lang="en-IE" sz="4000" b="1" dirty="0"/>
            </a:br>
            <a:r>
              <a:rPr lang="en-IE" sz="4000" b="1" dirty="0"/>
              <a:t>RAISE ALL OVER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en-IE" dirty="0"/>
              <a:t>I’d </a:t>
            </a:r>
            <a:r>
              <a:rPr lang="en-IE" b="1" dirty="0"/>
              <a:t>finger-paint</a:t>
            </a:r>
            <a:r>
              <a:rPr lang="en-IE" dirty="0"/>
              <a:t> more and point the finger less.</a:t>
            </a:r>
          </a:p>
          <a:p>
            <a:r>
              <a:rPr lang="en-IE" dirty="0"/>
              <a:t>I’d do less correcting and more </a:t>
            </a:r>
            <a:r>
              <a:rPr lang="en-IE" b="1" dirty="0"/>
              <a:t>connecting</a:t>
            </a:r>
            <a:r>
              <a:rPr lang="en-IE" dirty="0"/>
              <a:t>.</a:t>
            </a:r>
          </a:p>
          <a:p>
            <a:r>
              <a:rPr lang="en-IE" dirty="0"/>
              <a:t>I’d take my eyes off my watch, and watch with my eyes.</a:t>
            </a:r>
          </a:p>
          <a:p>
            <a:r>
              <a:rPr lang="en-IE" dirty="0"/>
              <a:t>I would care to know less and know to care more.</a:t>
            </a:r>
          </a:p>
          <a:p>
            <a:r>
              <a:rPr lang="en-IE" dirty="0"/>
              <a:t>I’d take more hikes and </a:t>
            </a:r>
            <a:r>
              <a:rPr lang="en-IE" b="1" dirty="0"/>
              <a:t>fly more kites</a:t>
            </a:r>
            <a:r>
              <a:rPr lang="en-IE" dirty="0"/>
              <a:t>.</a:t>
            </a:r>
          </a:p>
          <a:p>
            <a:r>
              <a:rPr lang="en-IE" dirty="0"/>
              <a:t>I’d stop playing serious, and seriously play.</a:t>
            </a:r>
          </a:p>
          <a:p>
            <a:r>
              <a:rPr lang="en-IE" dirty="0"/>
              <a:t>I’d </a:t>
            </a:r>
            <a:r>
              <a:rPr lang="en-IE" b="1" dirty="0"/>
              <a:t>run through more fields </a:t>
            </a:r>
            <a:r>
              <a:rPr lang="en-IE" dirty="0"/>
              <a:t>and gaze at more stars.</a:t>
            </a:r>
          </a:p>
          <a:p>
            <a:r>
              <a:rPr lang="en-IE" dirty="0"/>
              <a:t>I’d do more hugging and less tugging.</a:t>
            </a:r>
          </a:p>
          <a:p>
            <a:r>
              <a:rPr lang="en-IE" dirty="0"/>
              <a:t>I would be firm less often and </a:t>
            </a:r>
            <a:r>
              <a:rPr lang="en-IE" b="1" dirty="0"/>
              <a:t>affirm</a:t>
            </a:r>
            <a:r>
              <a:rPr lang="en-IE" dirty="0"/>
              <a:t> much more.</a:t>
            </a:r>
          </a:p>
          <a:p>
            <a:r>
              <a:rPr lang="en-IE" dirty="0"/>
              <a:t>I’d build self-esteem first , and the house later.</a:t>
            </a:r>
          </a:p>
          <a:p>
            <a:r>
              <a:rPr lang="en-IE" dirty="0"/>
              <a:t>I’d teach less about the love of power, and more about the </a:t>
            </a:r>
            <a:r>
              <a:rPr lang="en-IE" b="1" dirty="0"/>
              <a:t>power of love.		(Diane </a:t>
            </a:r>
            <a:r>
              <a:rPr lang="en-IE" b="1" dirty="0" err="1"/>
              <a:t>Loomans</a:t>
            </a:r>
            <a:r>
              <a:rPr lang="en-IE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57356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7AD3C-3034-4B26-B8AB-4939A15F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EEAA7-7F0C-42D6-A509-66086EAA7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Telephone – 067 27268</a:t>
            </a:r>
          </a:p>
          <a:p>
            <a:endParaRPr lang="en-IE" dirty="0"/>
          </a:p>
          <a:p>
            <a:r>
              <a:rPr lang="en-IE" dirty="0"/>
              <a:t>Email</a:t>
            </a:r>
          </a:p>
          <a:p>
            <a:r>
              <a:rPr lang="en-IE" dirty="0"/>
              <a:t>School – </a:t>
            </a:r>
            <a:r>
              <a:rPr lang="en-IE" dirty="0">
                <a:hlinkClick r:id="rId2"/>
              </a:rPr>
              <a:t>info@borrisokanecc.ie</a:t>
            </a:r>
            <a:endParaRPr lang="en-IE" dirty="0"/>
          </a:p>
          <a:p>
            <a:r>
              <a:rPr lang="en-IE" dirty="0"/>
              <a:t>Year Head – louise.ryan1@borrisokanecc.ie</a:t>
            </a:r>
          </a:p>
          <a:p>
            <a:r>
              <a:rPr lang="en-IE" dirty="0"/>
              <a:t>Deputy Principal – </a:t>
            </a:r>
            <a:r>
              <a:rPr lang="en-IE" dirty="0">
                <a:hlinkClick r:id="rId3"/>
              </a:rPr>
              <a:t>paula.molloy@borrisokanecc.ie</a:t>
            </a:r>
            <a:endParaRPr lang="en-IE" dirty="0"/>
          </a:p>
          <a:p>
            <a:r>
              <a:rPr lang="en-IE" dirty="0"/>
              <a:t>Principal – </a:t>
            </a:r>
            <a:r>
              <a:rPr lang="en-IE" dirty="0">
                <a:hlinkClick r:id="rId4"/>
              </a:rPr>
              <a:t>matthew.carr@borrisokanecc.ie</a:t>
            </a:r>
            <a:r>
              <a:rPr lang="en-IE" dirty="0"/>
              <a:t> </a:t>
            </a:r>
          </a:p>
          <a:p>
            <a:r>
              <a:rPr lang="en-IE" dirty="0"/>
              <a:t>Class teachers – List available on school website – Information tab.</a:t>
            </a:r>
          </a:p>
        </p:txBody>
      </p:sp>
    </p:spTree>
    <p:extLst>
      <p:ext uri="{BB962C8B-B14F-4D97-AF65-F5344CB8AC3E}">
        <p14:creationId xmlns:p14="http://schemas.microsoft.com/office/powerpoint/2010/main" val="30746391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Slides available on school website in next few days.</a:t>
            </a:r>
          </a:p>
          <a:p>
            <a:endParaRPr lang="en-IE" dirty="0"/>
          </a:p>
          <a:p>
            <a:r>
              <a:rPr lang="en-IE" dirty="0"/>
              <a:t>School Website, School App and Social Media will keep you up to date on Borrisokane Community College activities.</a:t>
            </a:r>
          </a:p>
          <a:p>
            <a:endParaRPr lang="en-IE" dirty="0"/>
          </a:p>
          <a:p>
            <a:endParaRPr lang="en-IE" dirty="0"/>
          </a:p>
          <a:p>
            <a:r>
              <a:rPr lang="en-IE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8014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Core Subjects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2400" y="838200"/>
            <a:ext cx="8229600" cy="4389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altLang="en-US" dirty="0"/>
          </a:p>
          <a:p>
            <a:pPr eaLnBrk="1" hangingPunct="1">
              <a:buFont typeface="Wingdings" charset="0"/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Irish, English, </a:t>
            </a:r>
            <a:r>
              <a:rPr lang="en-US" altLang="en-US" dirty="0" err="1"/>
              <a:t>Maths</a:t>
            </a:r>
            <a:r>
              <a:rPr lang="en-US" altLang="en-US" dirty="0"/>
              <a:t>, History, Science.</a:t>
            </a:r>
          </a:p>
          <a:p>
            <a:pPr algn="ctr" eaLnBrk="1" hangingPunct="1"/>
            <a:r>
              <a:rPr lang="en-US" altLang="en-US" b="1" dirty="0"/>
              <a:t>Option Subjects </a:t>
            </a:r>
          </a:p>
          <a:p>
            <a:pPr eaLnBrk="1" hangingPunct="1"/>
            <a:r>
              <a:rPr lang="en-US" altLang="en-US" dirty="0"/>
              <a:t>Geography, French, German, Business Studies, Art, Home Economics, Music, Engineering, Wood Technology, Graphics.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Choose three towards end of First Year to commence studying in Second Year.</a:t>
            </a:r>
          </a:p>
          <a:p>
            <a:pPr algn="ctr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Short Courses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Wellbeing</a:t>
            </a:r>
          </a:p>
          <a:p>
            <a:pPr lvl="1" eaLnBrk="1" hangingPunct="1"/>
            <a:r>
              <a:rPr lang="en-US" altLang="en-US" dirty="0"/>
              <a:t>Physical Education</a:t>
            </a:r>
          </a:p>
          <a:p>
            <a:pPr lvl="1" eaLnBrk="1" hangingPunct="1"/>
            <a:r>
              <a:rPr lang="en-US" altLang="en-US" dirty="0"/>
              <a:t>Social, Personal and Health Education, (S.P.H.E.)</a:t>
            </a:r>
          </a:p>
          <a:p>
            <a:pPr lvl="1" eaLnBrk="1" hangingPunct="1"/>
            <a:r>
              <a:rPr lang="en-US" altLang="en-US" dirty="0"/>
              <a:t>Civic Social &amp; Political Education (CSPE) </a:t>
            </a:r>
          </a:p>
          <a:p>
            <a:pPr lvl="1" eaLnBrk="1" hangingPunct="1"/>
            <a:r>
              <a:rPr lang="en-US" altLang="en-US" dirty="0"/>
              <a:t>Wellbeing class.</a:t>
            </a:r>
          </a:p>
          <a:p>
            <a:pPr eaLnBrk="1" hangingPunct="1"/>
            <a:r>
              <a:rPr lang="en-US" altLang="en-US" dirty="0"/>
              <a:t>Digital Skills/Coding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Additional Subjects</a:t>
            </a:r>
          </a:p>
          <a:p>
            <a:pPr lvl="1" eaLnBrk="1" hangingPunct="1"/>
            <a:r>
              <a:rPr lang="en-US" altLang="en-US" dirty="0"/>
              <a:t>Religious Education</a:t>
            </a:r>
          </a:p>
          <a:p>
            <a:pPr lvl="1" eaLnBrk="1" hangingPunct="1"/>
            <a:r>
              <a:rPr lang="en-US" altLang="en-US" dirty="0"/>
              <a:t>Guidance – (6 week Block)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Class setup in Second Year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Irish, English and </a:t>
            </a:r>
            <a:r>
              <a:rPr lang="en-US" altLang="en-US" dirty="0" err="1"/>
              <a:t>Maths</a:t>
            </a:r>
            <a:r>
              <a:rPr lang="en-US" altLang="en-US" dirty="0"/>
              <a:t> – students placed in Higher or Ordinary Level Classes.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Students will remain in their current classes for Science and History.</a:t>
            </a:r>
          </a:p>
          <a:p>
            <a:pPr eaLnBrk="1" hangingPunct="1"/>
            <a:r>
              <a:rPr lang="en-US" altLang="en-US" dirty="0"/>
              <a:t>New classes formed for </a:t>
            </a:r>
            <a:r>
              <a:rPr lang="en-IE" altLang="en-US" dirty="0"/>
              <a:t>option</a:t>
            </a:r>
            <a:r>
              <a:rPr lang="en-US" altLang="en-US" dirty="0"/>
              <a:t> subjects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Further meeting on how students choose subjects will take place on Wednesday April 19</a:t>
            </a:r>
            <a:r>
              <a:rPr lang="en-US" altLang="en-US" baseline="30000" dirty="0"/>
              <a:t>th</a:t>
            </a:r>
            <a:r>
              <a:rPr lang="en-US" altLang="en-US" dirty="0"/>
              <a:t> at 8pm.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Assessment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E" altLang="en-US" dirty="0"/>
              <a:t>Class tests from time to time.  Also homework and classwork.</a:t>
            </a:r>
            <a:endParaRPr lang="en-US" altLang="en-US" dirty="0"/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altLang="en-US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Screening Tests: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CAT4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Reading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Maths</a:t>
            </a:r>
            <a:r>
              <a:rPr lang="en-US" altLang="en-US" dirty="0"/>
              <a:t> Test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Later in the year: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PASS Test – Pupils Attitude to Self and School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Assessment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Results of tests can be used to help students set targets for various subjects.</a:t>
            </a:r>
          </a:p>
          <a:p>
            <a:pPr eaLnBrk="1" hangingPunct="1"/>
            <a:r>
              <a:rPr lang="en-US" altLang="en-US" dirty="0"/>
              <a:t>After screening test we will contact parents if it is felt further assessment is required</a:t>
            </a:r>
          </a:p>
          <a:p>
            <a:pPr lvl="2" eaLnBrk="1" hangingPunct="1"/>
            <a:r>
              <a:rPr lang="en-US" altLang="en-US" dirty="0"/>
              <a:t>Learning Difficulties</a:t>
            </a:r>
          </a:p>
          <a:p>
            <a:pPr lvl="2" eaLnBrk="1" hangingPunct="1"/>
            <a:r>
              <a:rPr lang="en-US" altLang="en-US" dirty="0"/>
              <a:t>Psychological Assessment</a:t>
            </a:r>
          </a:p>
          <a:p>
            <a:pPr lvl="2" eaLnBrk="1" hangingPunct="1"/>
            <a:r>
              <a:rPr lang="en-US" altLang="en-US" dirty="0"/>
              <a:t>Resource / Learning Support Teaching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Results of Assessment Test can be made available to parents on request.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a471dfe3-17ba-43e0-8fb9-571d7139a4ff" xsi:nil="true"/>
    <Templates xmlns="a471dfe3-17ba-43e0-8fb9-571d7139a4ff" xsi:nil="true"/>
    <Math_Settings xmlns="a471dfe3-17ba-43e0-8fb9-571d7139a4ff" xsi:nil="true"/>
    <Invited_Students xmlns="a471dfe3-17ba-43e0-8fb9-571d7139a4ff" xsi:nil="true"/>
    <FolderType xmlns="a471dfe3-17ba-43e0-8fb9-571d7139a4ff" xsi:nil="true"/>
    <Teachers xmlns="a471dfe3-17ba-43e0-8fb9-571d7139a4ff">
      <UserInfo>
        <DisplayName/>
        <AccountId xsi:nil="true"/>
        <AccountType/>
      </UserInfo>
    </Teachers>
    <Students xmlns="a471dfe3-17ba-43e0-8fb9-571d7139a4ff">
      <UserInfo>
        <DisplayName/>
        <AccountId xsi:nil="true"/>
        <AccountType/>
      </UserInfo>
    </Students>
    <Student_Groups xmlns="a471dfe3-17ba-43e0-8fb9-571d7139a4ff">
      <UserInfo>
        <DisplayName/>
        <AccountId xsi:nil="true"/>
        <AccountType/>
      </UserInfo>
    </Student_Groups>
    <LMS_Mappings xmlns="a471dfe3-17ba-43e0-8fb9-571d7139a4ff" xsi:nil="true"/>
    <Owner xmlns="a471dfe3-17ba-43e0-8fb9-571d7139a4ff">
      <UserInfo>
        <DisplayName/>
        <AccountId xsi:nil="true"/>
        <AccountType/>
      </UserInfo>
    </Owner>
    <CultureName xmlns="a471dfe3-17ba-43e0-8fb9-571d7139a4ff" xsi:nil="true"/>
    <DefaultSectionNames xmlns="a471dfe3-17ba-43e0-8fb9-571d7139a4ff" xsi:nil="true"/>
    <Is_Collaboration_Space_Locked xmlns="a471dfe3-17ba-43e0-8fb9-571d7139a4ff" xsi:nil="true"/>
    <IsNotebookLocked xmlns="a471dfe3-17ba-43e0-8fb9-571d7139a4ff" xsi:nil="true"/>
    <NotebookType xmlns="a471dfe3-17ba-43e0-8fb9-571d7139a4ff" xsi:nil="true"/>
    <Distribution_Groups xmlns="a471dfe3-17ba-43e0-8fb9-571d7139a4ff" xsi:nil="true"/>
    <Has_Teacher_Only_SectionGroup xmlns="a471dfe3-17ba-43e0-8fb9-571d7139a4ff" xsi:nil="true"/>
    <AppVersion xmlns="a471dfe3-17ba-43e0-8fb9-571d7139a4ff" xsi:nil="true"/>
    <Invited_Teachers xmlns="a471dfe3-17ba-43e0-8fb9-571d7139a4ff" xsi:nil="true"/>
    <TeamsChannelId xmlns="a471dfe3-17ba-43e0-8fb9-571d7139a4ff" xsi:nil="true"/>
    <Teams_Channel_Section_Location xmlns="a471dfe3-17ba-43e0-8fb9-571d7139a4f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1E3915DA5E2749B687BE8E8268F576" ma:contentTypeVersion="35" ma:contentTypeDescription="Create a new document." ma:contentTypeScope="" ma:versionID="cd7db1d2c319ec386f7e2fd4fdeae842">
  <xsd:schema xmlns:xsd="http://www.w3.org/2001/XMLSchema" xmlns:xs="http://www.w3.org/2001/XMLSchema" xmlns:p="http://schemas.microsoft.com/office/2006/metadata/properties" xmlns:ns3="ee84122f-13d0-48d7-97dd-569fcd04e34b" xmlns:ns4="a471dfe3-17ba-43e0-8fb9-571d7139a4ff" targetNamespace="http://schemas.microsoft.com/office/2006/metadata/properties" ma:root="true" ma:fieldsID="6ded488f9732cc304d4f4fbb129e152d" ns3:_="" ns4:_="">
    <xsd:import namespace="ee84122f-13d0-48d7-97dd-569fcd04e34b"/>
    <xsd:import namespace="a471dfe3-17ba-43e0-8fb9-571d7139a4f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Teachers" minOccurs="0"/>
                <xsd:element ref="ns4:Students" minOccurs="0"/>
                <xsd:element ref="ns4:DefaultSectionNames" minOccurs="0"/>
                <xsd:element ref="ns4:AppVersion" minOccurs="0"/>
                <xsd:element ref="ns3:SharedWithDetails" minOccurs="0"/>
                <xsd:element ref="ns3:SharingHintHash" minOccurs="0"/>
                <xsd:element ref="ns4:Student_Groups" minOccurs="0"/>
                <xsd:element ref="ns4:CultureName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Template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TeamsChannelId" minOccurs="0"/>
                <xsd:element ref="ns4:IsNotebookLocked" minOccurs="0"/>
                <xsd:element ref="ns4:MediaServiceOCR" minOccurs="0"/>
                <xsd:element ref="ns4:Math_Settings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Teams_Channel_Section_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4122f-13d0-48d7-97dd-569fcd04e3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1dfe3-17ba-43e0-8fb9-571d7139a4ff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eachers" ma:index="1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MediaServiceLocation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Distribution_Groups" ma:index="3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6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2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D1C4E6-AB2C-4481-8B7B-F505660C184B}">
  <ds:schemaRefs>
    <ds:schemaRef ds:uri="http://schemas.openxmlformats.org/package/2006/metadata/core-properties"/>
    <ds:schemaRef ds:uri="http://purl.org/dc/elements/1.1/"/>
    <ds:schemaRef ds:uri="http://purl.org/dc/dcmitype/"/>
    <ds:schemaRef ds:uri="ee84122f-13d0-48d7-97dd-569fcd04e34b"/>
    <ds:schemaRef ds:uri="http://schemas.microsoft.com/office/2006/metadata/properties"/>
    <ds:schemaRef ds:uri="a471dfe3-17ba-43e0-8fb9-571d7139a4ff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C3C9466-8267-430C-9DCB-0B9FCEB06F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BD701C-7E0D-4F32-9E99-A8E0EA75F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4122f-13d0-48d7-97dd-569fcd04e34b"/>
    <ds:schemaRef ds:uri="a471dfe3-17ba-43e0-8fb9-571d7139a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28493</TotalTime>
  <Words>2243</Words>
  <Application>Microsoft Office PowerPoint</Application>
  <PresentationFormat>On-screen Show (4:3)</PresentationFormat>
  <Paragraphs>381</Paragraphs>
  <Slides>46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Welcome to Borrisokane Community  College</vt:lpstr>
      <vt:lpstr>20th September 2022</vt:lpstr>
      <vt:lpstr>   Mission Statement</vt:lpstr>
      <vt:lpstr>Classes</vt:lpstr>
      <vt:lpstr>Core Subjects</vt:lpstr>
      <vt:lpstr>Short Courses</vt:lpstr>
      <vt:lpstr>Class setup in Second Year</vt:lpstr>
      <vt:lpstr>Assessment</vt:lpstr>
      <vt:lpstr>Assessment</vt:lpstr>
      <vt:lpstr>New Junior Cycle - Grading of Subjects</vt:lpstr>
      <vt:lpstr>Grading of Classroom Based Assessments</vt:lpstr>
      <vt:lpstr>PowerPoint Presentation</vt:lpstr>
      <vt:lpstr>PowerPoint Presentation</vt:lpstr>
      <vt:lpstr>Year Head: Ms. Louise Ryan</vt:lpstr>
      <vt:lpstr>Class Mentors</vt:lpstr>
      <vt:lpstr>School Journal</vt:lpstr>
      <vt:lpstr>Attendance and Punctuality</vt:lpstr>
      <vt:lpstr>Attendance and Punctuality</vt:lpstr>
      <vt:lpstr>Homework - Study</vt:lpstr>
      <vt:lpstr>After School Study</vt:lpstr>
      <vt:lpstr>Student Supports</vt:lpstr>
      <vt:lpstr>Uniform</vt:lpstr>
      <vt:lpstr>Uniform</vt:lpstr>
      <vt:lpstr>Positive Discipline</vt:lpstr>
      <vt:lpstr>Extra Curricular Activities</vt:lpstr>
      <vt:lpstr>PowerPoint Presentation</vt:lpstr>
      <vt:lpstr>Ipads - </vt:lpstr>
      <vt:lpstr>Data Protection</vt:lpstr>
      <vt:lpstr>Management</vt:lpstr>
      <vt:lpstr>ETB Schools Core Values</vt:lpstr>
      <vt:lpstr>Board of Management</vt:lpstr>
      <vt:lpstr>Eportal</vt:lpstr>
      <vt:lpstr>Assessments</vt:lpstr>
      <vt:lpstr>Assessments</vt:lpstr>
      <vt:lpstr>EPortal</vt:lpstr>
      <vt:lpstr>EPortal – Reports</vt:lpstr>
      <vt:lpstr>School App</vt:lpstr>
      <vt:lpstr>Add a Student</vt:lpstr>
      <vt:lpstr>PowerPoint Presentation</vt:lpstr>
      <vt:lpstr>PowerPoint Presentation</vt:lpstr>
      <vt:lpstr>Parent Teacher Meetings</vt:lpstr>
      <vt:lpstr>Parents Committee</vt:lpstr>
      <vt:lpstr>Points  - Good Parenting</vt:lpstr>
      <vt:lpstr>IF I HAD MY CHILD TO  RAISE ALL OVER AGAIN</vt:lpstr>
      <vt:lpstr>Contact Details</vt:lpstr>
      <vt:lpstr>PowerPoint Presentation</vt:lpstr>
    </vt:vector>
  </TitlesOfParts>
  <Company>Tipperary North VEC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Borrisokane Community  College</dc:title>
  <dc:creator>Teacher</dc:creator>
  <cp:lastModifiedBy>Matthew Carr</cp:lastModifiedBy>
  <cp:revision>167</cp:revision>
  <cp:lastPrinted>2016-09-08T18:17:50Z</cp:lastPrinted>
  <dcterms:created xsi:type="dcterms:W3CDTF">2005-10-15T21:56:15Z</dcterms:created>
  <dcterms:modified xsi:type="dcterms:W3CDTF">2022-09-21T20:56:03Z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0x010100D31E3915DA5E2749B687BE8E8268F576</vt:lpwstr>
  </property>
</Properties>
</file>