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4"/>
  </p:sldMasterIdLst>
  <p:notesMasterIdLst>
    <p:notesMasterId r:id="rId54"/>
  </p:notesMasterIdLst>
  <p:handoutMasterIdLst>
    <p:handoutMasterId r:id="rId55"/>
  </p:handoutMasterIdLst>
  <p:sldIdLst>
    <p:sldId id="256" r:id="rId5"/>
    <p:sldId id="301" r:id="rId6"/>
    <p:sldId id="302" r:id="rId7"/>
    <p:sldId id="258" r:id="rId8"/>
    <p:sldId id="259" r:id="rId9"/>
    <p:sldId id="260" r:id="rId10"/>
    <p:sldId id="262" r:id="rId11"/>
    <p:sldId id="261" r:id="rId12"/>
    <p:sldId id="280" r:id="rId13"/>
    <p:sldId id="332" r:id="rId14"/>
    <p:sldId id="333" r:id="rId15"/>
    <p:sldId id="334" r:id="rId16"/>
    <p:sldId id="269" r:id="rId17"/>
    <p:sldId id="272" r:id="rId18"/>
    <p:sldId id="273" r:id="rId19"/>
    <p:sldId id="275" r:id="rId20"/>
    <p:sldId id="277" r:id="rId21"/>
    <p:sldId id="320" r:id="rId22"/>
    <p:sldId id="276" r:id="rId23"/>
    <p:sldId id="286" r:id="rId24"/>
    <p:sldId id="274" r:id="rId25"/>
    <p:sldId id="299" r:id="rId26"/>
    <p:sldId id="278" r:id="rId27"/>
    <p:sldId id="296" r:id="rId28"/>
    <p:sldId id="285" r:id="rId29"/>
    <p:sldId id="336" r:id="rId30"/>
    <p:sldId id="284" r:id="rId31"/>
    <p:sldId id="310" r:id="rId32"/>
    <p:sldId id="314" r:id="rId33"/>
    <p:sldId id="315" r:id="rId34"/>
    <p:sldId id="298" r:id="rId35"/>
    <p:sldId id="290" r:id="rId36"/>
    <p:sldId id="293" r:id="rId37"/>
    <p:sldId id="289" r:id="rId38"/>
    <p:sldId id="297" r:id="rId39"/>
    <p:sldId id="337" r:id="rId40"/>
    <p:sldId id="321" r:id="rId41"/>
    <p:sldId id="313" r:id="rId42"/>
    <p:sldId id="322" r:id="rId43"/>
    <p:sldId id="330" r:id="rId44"/>
    <p:sldId id="312" r:id="rId45"/>
    <p:sldId id="291" r:id="rId46"/>
    <p:sldId id="283" r:id="rId47"/>
    <p:sldId id="338" r:id="rId48"/>
    <p:sldId id="371" r:id="rId49"/>
    <p:sldId id="372" r:id="rId50"/>
    <p:sldId id="287" r:id="rId51"/>
    <p:sldId id="281" r:id="rId52"/>
    <p:sldId id="318" r:id="rId53"/>
  </p:sldIdLst>
  <p:sldSz cx="9144000" cy="6858000" type="screen4x3"/>
  <p:notesSz cx="6648450" cy="98504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6" autoAdjust="0"/>
  </p:normalViewPr>
  <p:slideViewPr>
    <p:cSldViewPr>
      <p:cViewPr varScale="1">
        <p:scale>
          <a:sx n="114" d="100"/>
          <a:sy n="114" d="100"/>
        </p:scale>
        <p:origin x="150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75E045-1B49-4E51-8A19-749A9BD0051C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7441737-450A-47B9-81D8-627AE4D0B520}">
      <dgm:prSet phldrT="[Text]"/>
      <dgm:spPr/>
      <dgm:t>
        <a:bodyPr/>
        <a:lstStyle/>
        <a:p>
          <a:r>
            <a:rPr lang="en-IE" dirty="0"/>
            <a:t>Department of Education &amp; Skills</a:t>
          </a:r>
        </a:p>
      </dgm:t>
    </dgm:pt>
    <dgm:pt modelId="{5F49650F-B3E6-4A8D-A57A-26BB40974B33}" type="parTrans" cxnId="{206F5CAA-EA05-49BB-9B60-4A4BC02591E8}">
      <dgm:prSet/>
      <dgm:spPr/>
      <dgm:t>
        <a:bodyPr/>
        <a:lstStyle/>
        <a:p>
          <a:endParaRPr lang="en-IE"/>
        </a:p>
      </dgm:t>
    </dgm:pt>
    <dgm:pt modelId="{FAD36A10-32A6-41BA-AD04-AA577C8C32B3}" type="sibTrans" cxnId="{206F5CAA-EA05-49BB-9B60-4A4BC02591E8}">
      <dgm:prSet/>
      <dgm:spPr/>
      <dgm:t>
        <a:bodyPr/>
        <a:lstStyle/>
        <a:p>
          <a:endParaRPr lang="en-IE"/>
        </a:p>
      </dgm:t>
    </dgm:pt>
    <dgm:pt modelId="{93F6C0AE-1192-4D57-809E-D36765139F9C}">
      <dgm:prSet phldrT="[Text]"/>
      <dgm:spPr/>
      <dgm:t>
        <a:bodyPr/>
        <a:lstStyle/>
        <a:p>
          <a:r>
            <a:rPr lang="en-IE" dirty="0"/>
            <a:t>Tipperary Education &amp; Training Board</a:t>
          </a:r>
        </a:p>
      </dgm:t>
    </dgm:pt>
    <dgm:pt modelId="{8CD973C5-DD21-4667-A53A-34BC17CFFB27}" type="parTrans" cxnId="{C740661D-2B8F-47F6-82DF-B8DD15033D23}">
      <dgm:prSet/>
      <dgm:spPr/>
      <dgm:t>
        <a:bodyPr/>
        <a:lstStyle/>
        <a:p>
          <a:endParaRPr lang="en-IE"/>
        </a:p>
      </dgm:t>
    </dgm:pt>
    <dgm:pt modelId="{7A12EC4A-154D-41AE-81C4-A834A5ABAA5A}" type="sibTrans" cxnId="{C740661D-2B8F-47F6-82DF-B8DD15033D23}">
      <dgm:prSet/>
      <dgm:spPr/>
      <dgm:t>
        <a:bodyPr/>
        <a:lstStyle/>
        <a:p>
          <a:endParaRPr lang="en-IE"/>
        </a:p>
      </dgm:t>
    </dgm:pt>
    <dgm:pt modelId="{B6814FFE-CE13-41D2-84ED-70F0C5A07BC7}">
      <dgm:prSet phldrT="[Text]"/>
      <dgm:spPr/>
      <dgm:t>
        <a:bodyPr/>
        <a:lstStyle/>
        <a:p>
          <a:r>
            <a:rPr lang="en-IE" dirty="0"/>
            <a:t>Board of Management</a:t>
          </a:r>
        </a:p>
      </dgm:t>
    </dgm:pt>
    <dgm:pt modelId="{CD54929E-3DD9-4690-9925-BB0E2E5A2A31}" type="parTrans" cxnId="{67110C22-0233-4FED-B151-715FEF5AB512}">
      <dgm:prSet/>
      <dgm:spPr/>
      <dgm:t>
        <a:bodyPr/>
        <a:lstStyle/>
        <a:p>
          <a:endParaRPr lang="en-IE"/>
        </a:p>
      </dgm:t>
    </dgm:pt>
    <dgm:pt modelId="{58F19DBF-9156-4654-9D53-1D20A6A51464}" type="sibTrans" cxnId="{67110C22-0233-4FED-B151-715FEF5AB512}">
      <dgm:prSet/>
      <dgm:spPr/>
      <dgm:t>
        <a:bodyPr/>
        <a:lstStyle/>
        <a:p>
          <a:endParaRPr lang="en-IE"/>
        </a:p>
      </dgm:t>
    </dgm:pt>
    <dgm:pt modelId="{5FD11B1B-680F-4188-A1EE-2D648562F62F}">
      <dgm:prSet phldrT="[Text]"/>
      <dgm:spPr/>
      <dgm:t>
        <a:bodyPr/>
        <a:lstStyle/>
        <a:p>
          <a:r>
            <a:rPr lang="en-IE" dirty="0"/>
            <a:t>Principal and Staff</a:t>
          </a:r>
        </a:p>
      </dgm:t>
    </dgm:pt>
    <dgm:pt modelId="{D1FD6218-09BE-4261-AF6F-B763150D15BB}" type="parTrans" cxnId="{B329C288-93C7-49D8-B940-78CFE770C3F8}">
      <dgm:prSet/>
      <dgm:spPr/>
      <dgm:t>
        <a:bodyPr/>
        <a:lstStyle/>
        <a:p>
          <a:endParaRPr lang="en-IE"/>
        </a:p>
      </dgm:t>
    </dgm:pt>
    <dgm:pt modelId="{B1B039BA-729C-43E2-A9E6-6E4FD043CBE8}" type="sibTrans" cxnId="{B329C288-93C7-49D8-B940-78CFE770C3F8}">
      <dgm:prSet/>
      <dgm:spPr/>
      <dgm:t>
        <a:bodyPr/>
        <a:lstStyle/>
        <a:p>
          <a:endParaRPr lang="en-IE"/>
        </a:p>
      </dgm:t>
    </dgm:pt>
    <dgm:pt modelId="{86A62C4E-1FB3-4774-A88A-C23B79C4817A}" type="pres">
      <dgm:prSet presAssocID="{7975E045-1B49-4E51-8A19-749A9BD0051C}" presName="Name0" presStyleCnt="0">
        <dgm:presLayoutVars>
          <dgm:dir/>
          <dgm:resizeHandles val="exact"/>
        </dgm:presLayoutVars>
      </dgm:prSet>
      <dgm:spPr/>
    </dgm:pt>
    <dgm:pt modelId="{A928B5E1-5FFF-4937-83C4-842880FE17EF}" type="pres">
      <dgm:prSet presAssocID="{C7441737-450A-47B9-81D8-627AE4D0B520}" presName="node" presStyleLbl="node1" presStyleIdx="0" presStyleCnt="4">
        <dgm:presLayoutVars>
          <dgm:bulletEnabled val="1"/>
        </dgm:presLayoutVars>
      </dgm:prSet>
      <dgm:spPr/>
    </dgm:pt>
    <dgm:pt modelId="{583E326B-0992-4F0C-8873-62FD66BC1832}" type="pres">
      <dgm:prSet presAssocID="{FAD36A10-32A6-41BA-AD04-AA577C8C32B3}" presName="sibTrans" presStyleLbl="sibTrans1D1" presStyleIdx="0" presStyleCnt="3"/>
      <dgm:spPr/>
    </dgm:pt>
    <dgm:pt modelId="{A6BA5E96-B0AB-46D3-BA94-F855C991A12F}" type="pres">
      <dgm:prSet presAssocID="{FAD36A10-32A6-41BA-AD04-AA577C8C32B3}" presName="connectorText" presStyleLbl="sibTrans1D1" presStyleIdx="0" presStyleCnt="3"/>
      <dgm:spPr/>
    </dgm:pt>
    <dgm:pt modelId="{47F029C7-A047-41DA-907E-9F936609069D}" type="pres">
      <dgm:prSet presAssocID="{93F6C0AE-1192-4D57-809E-D36765139F9C}" presName="node" presStyleLbl="node1" presStyleIdx="1" presStyleCnt="4">
        <dgm:presLayoutVars>
          <dgm:bulletEnabled val="1"/>
        </dgm:presLayoutVars>
      </dgm:prSet>
      <dgm:spPr/>
    </dgm:pt>
    <dgm:pt modelId="{1BEDBF5A-39D1-423C-9763-CD7267612AF6}" type="pres">
      <dgm:prSet presAssocID="{7A12EC4A-154D-41AE-81C4-A834A5ABAA5A}" presName="sibTrans" presStyleLbl="sibTrans1D1" presStyleIdx="1" presStyleCnt="3"/>
      <dgm:spPr/>
    </dgm:pt>
    <dgm:pt modelId="{6F977630-1EB3-4812-9D1D-B4C0EBBCBB84}" type="pres">
      <dgm:prSet presAssocID="{7A12EC4A-154D-41AE-81C4-A834A5ABAA5A}" presName="connectorText" presStyleLbl="sibTrans1D1" presStyleIdx="1" presStyleCnt="3"/>
      <dgm:spPr/>
    </dgm:pt>
    <dgm:pt modelId="{F91DBCDC-3CC9-482A-BB06-D40C489840A8}" type="pres">
      <dgm:prSet presAssocID="{B6814FFE-CE13-41D2-84ED-70F0C5A07BC7}" presName="node" presStyleLbl="node1" presStyleIdx="2" presStyleCnt="4">
        <dgm:presLayoutVars>
          <dgm:bulletEnabled val="1"/>
        </dgm:presLayoutVars>
      </dgm:prSet>
      <dgm:spPr/>
    </dgm:pt>
    <dgm:pt modelId="{EABD0727-3871-4C3C-8290-73009D864CBE}" type="pres">
      <dgm:prSet presAssocID="{58F19DBF-9156-4654-9D53-1D20A6A51464}" presName="sibTrans" presStyleLbl="sibTrans1D1" presStyleIdx="2" presStyleCnt="3"/>
      <dgm:spPr/>
    </dgm:pt>
    <dgm:pt modelId="{DFD6EBF5-66C8-4FE8-A992-ED9893CC65A3}" type="pres">
      <dgm:prSet presAssocID="{58F19DBF-9156-4654-9D53-1D20A6A51464}" presName="connectorText" presStyleLbl="sibTrans1D1" presStyleIdx="2" presStyleCnt="3"/>
      <dgm:spPr/>
    </dgm:pt>
    <dgm:pt modelId="{13932659-3563-420F-8981-CCE33EEC6B28}" type="pres">
      <dgm:prSet presAssocID="{5FD11B1B-680F-4188-A1EE-2D648562F62F}" presName="node" presStyleLbl="node1" presStyleIdx="3" presStyleCnt="4">
        <dgm:presLayoutVars>
          <dgm:bulletEnabled val="1"/>
        </dgm:presLayoutVars>
      </dgm:prSet>
      <dgm:spPr/>
    </dgm:pt>
  </dgm:ptLst>
  <dgm:cxnLst>
    <dgm:cxn modelId="{882B921C-2A51-7D46-AD44-AB36539C20F2}" type="presOf" srcId="{93F6C0AE-1192-4D57-809E-D36765139F9C}" destId="{47F029C7-A047-41DA-907E-9F936609069D}" srcOrd="0" destOrd="0" presId="urn:microsoft.com/office/officeart/2005/8/layout/bProcess3"/>
    <dgm:cxn modelId="{C740661D-2B8F-47F6-82DF-B8DD15033D23}" srcId="{7975E045-1B49-4E51-8A19-749A9BD0051C}" destId="{93F6C0AE-1192-4D57-809E-D36765139F9C}" srcOrd="1" destOrd="0" parTransId="{8CD973C5-DD21-4667-A53A-34BC17CFFB27}" sibTransId="{7A12EC4A-154D-41AE-81C4-A834A5ABAA5A}"/>
    <dgm:cxn modelId="{67110C22-0233-4FED-B151-715FEF5AB512}" srcId="{7975E045-1B49-4E51-8A19-749A9BD0051C}" destId="{B6814FFE-CE13-41D2-84ED-70F0C5A07BC7}" srcOrd="2" destOrd="0" parTransId="{CD54929E-3DD9-4690-9925-BB0E2E5A2A31}" sibTransId="{58F19DBF-9156-4654-9D53-1D20A6A51464}"/>
    <dgm:cxn modelId="{B1D5062A-8B6B-A849-97EA-5394B2CC8D5E}" type="presOf" srcId="{FAD36A10-32A6-41BA-AD04-AA577C8C32B3}" destId="{583E326B-0992-4F0C-8873-62FD66BC1832}" srcOrd="0" destOrd="0" presId="urn:microsoft.com/office/officeart/2005/8/layout/bProcess3"/>
    <dgm:cxn modelId="{A8A9E176-3AA0-2149-8339-9235C3692230}" type="presOf" srcId="{C7441737-450A-47B9-81D8-627AE4D0B520}" destId="{A928B5E1-5FFF-4937-83C4-842880FE17EF}" srcOrd="0" destOrd="0" presId="urn:microsoft.com/office/officeart/2005/8/layout/bProcess3"/>
    <dgm:cxn modelId="{B329C288-93C7-49D8-B940-78CFE770C3F8}" srcId="{7975E045-1B49-4E51-8A19-749A9BD0051C}" destId="{5FD11B1B-680F-4188-A1EE-2D648562F62F}" srcOrd="3" destOrd="0" parTransId="{D1FD6218-09BE-4261-AF6F-B763150D15BB}" sibTransId="{B1B039BA-729C-43E2-A9E6-6E4FD043CBE8}"/>
    <dgm:cxn modelId="{FB2A068D-145F-1746-861C-C9E2CEEDC37C}" type="presOf" srcId="{FAD36A10-32A6-41BA-AD04-AA577C8C32B3}" destId="{A6BA5E96-B0AB-46D3-BA94-F855C991A12F}" srcOrd="1" destOrd="0" presId="urn:microsoft.com/office/officeart/2005/8/layout/bProcess3"/>
    <dgm:cxn modelId="{206F5CAA-EA05-49BB-9B60-4A4BC02591E8}" srcId="{7975E045-1B49-4E51-8A19-749A9BD0051C}" destId="{C7441737-450A-47B9-81D8-627AE4D0B520}" srcOrd="0" destOrd="0" parTransId="{5F49650F-B3E6-4A8D-A57A-26BB40974B33}" sibTransId="{FAD36A10-32A6-41BA-AD04-AA577C8C32B3}"/>
    <dgm:cxn modelId="{581172B5-2CA7-504D-AC13-D56816B6F1BC}" type="presOf" srcId="{B6814FFE-CE13-41D2-84ED-70F0C5A07BC7}" destId="{F91DBCDC-3CC9-482A-BB06-D40C489840A8}" srcOrd="0" destOrd="0" presId="urn:microsoft.com/office/officeart/2005/8/layout/bProcess3"/>
    <dgm:cxn modelId="{609476B7-81F4-4A45-8223-83F5B2C03BA7}" type="presOf" srcId="{58F19DBF-9156-4654-9D53-1D20A6A51464}" destId="{DFD6EBF5-66C8-4FE8-A992-ED9893CC65A3}" srcOrd="1" destOrd="0" presId="urn:microsoft.com/office/officeart/2005/8/layout/bProcess3"/>
    <dgm:cxn modelId="{E7A3F4BA-C4F8-A045-9336-0046FD500F13}" type="presOf" srcId="{5FD11B1B-680F-4188-A1EE-2D648562F62F}" destId="{13932659-3563-420F-8981-CCE33EEC6B28}" srcOrd="0" destOrd="0" presId="urn:microsoft.com/office/officeart/2005/8/layout/bProcess3"/>
    <dgm:cxn modelId="{826915D3-57CD-0C4F-8739-6858C6AD8587}" type="presOf" srcId="{58F19DBF-9156-4654-9D53-1D20A6A51464}" destId="{EABD0727-3871-4C3C-8290-73009D864CBE}" srcOrd="0" destOrd="0" presId="urn:microsoft.com/office/officeart/2005/8/layout/bProcess3"/>
    <dgm:cxn modelId="{9F3224D3-FB41-0249-8EFF-9CDAE987A2DB}" type="presOf" srcId="{7A12EC4A-154D-41AE-81C4-A834A5ABAA5A}" destId="{6F977630-1EB3-4812-9D1D-B4C0EBBCBB84}" srcOrd="1" destOrd="0" presId="urn:microsoft.com/office/officeart/2005/8/layout/bProcess3"/>
    <dgm:cxn modelId="{C3E616D9-0525-D344-835D-64BC0844B95E}" type="presOf" srcId="{7A12EC4A-154D-41AE-81C4-A834A5ABAA5A}" destId="{1BEDBF5A-39D1-423C-9763-CD7267612AF6}" srcOrd="0" destOrd="0" presId="urn:microsoft.com/office/officeart/2005/8/layout/bProcess3"/>
    <dgm:cxn modelId="{C416D0DC-C3AC-034C-9ECB-3CFC9B7493CA}" type="presOf" srcId="{7975E045-1B49-4E51-8A19-749A9BD0051C}" destId="{86A62C4E-1FB3-4774-A88A-C23B79C4817A}" srcOrd="0" destOrd="0" presId="urn:microsoft.com/office/officeart/2005/8/layout/bProcess3"/>
    <dgm:cxn modelId="{64DFB040-B41A-764B-AF0D-711DC0B17992}" type="presParOf" srcId="{86A62C4E-1FB3-4774-A88A-C23B79C4817A}" destId="{A928B5E1-5FFF-4937-83C4-842880FE17EF}" srcOrd="0" destOrd="0" presId="urn:microsoft.com/office/officeart/2005/8/layout/bProcess3"/>
    <dgm:cxn modelId="{9F2E4E6B-80B9-0545-8DBD-1BB600B131D5}" type="presParOf" srcId="{86A62C4E-1FB3-4774-A88A-C23B79C4817A}" destId="{583E326B-0992-4F0C-8873-62FD66BC1832}" srcOrd="1" destOrd="0" presId="urn:microsoft.com/office/officeart/2005/8/layout/bProcess3"/>
    <dgm:cxn modelId="{102F7BAF-86E4-EC49-8328-0F8D8B2AD774}" type="presParOf" srcId="{583E326B-0992-4F0C-8873-62FD66BC1832}" destId="{A6BA5E96-B0AB-46D3-BA94-F855C991A12F}" srcOrd="0" destOrd="0" presId="urn:microsoft.com/office/officeart/2005/8/layout/bProcess3"/>
    <dgm:cxn modelId="{F9D08EBB-18B5-5B4C-B29D-BF530BB450E9}" type="presParOf" srcId="{86A62C4E-1FB3-4774-A88A-C23B79C4817A}" destId="{47F029C7-A047-41DA-907E-9F936609069D}" srcOrd="2" destOrd="0" presId="urn:microsoft.com/office/officeart/2005/8/layout/bProcess3"/>
    <dgm:cxn modelId="{3EA82669-713E-5F44-971C-A676859BE374}" type="presParOf" srcId="{86A62C4E-1FB3-4774-A88A-C23B79C4817A}" destId="{1BEDBF5A-39D1-423C-9763-CD7267612AF6}" srcOrd="3" destOrd="0" presId="urn:microsoft.com/office/officeart/2005/8/layout/bProcess3"/>
    <dgm:cxn modelId="{AEC990E8-2C1A-6141-8603-8D0474A3F191}" type="presParOf" srcId="{1BEDBF5A-39D1-423C-9763-CD7267612AF6}" destId="{6F977630-1EB3-4812-9D1D-B4C0EBBCBB84}" srcOrd="0" destOrd="0" presId="urn:microsoft.com/office/officeart/2005/8/layout/bProcess3"/>
    <dgm:cxn modelId="{9F32317A-FC9B-EE46-837D-FC1F9D8CAC8C}" type="presParOf" srcId="{86A62C4E-1FB3-4774-A88A-C23B79C4817A}" destId="{F91DBCDC-3CC9-482A-BB06-D40C489840A8}" srcOrd="4" destOrd="0" presId="urn:microsoft.com/office/officeart/2005/8/layout/bProcess3"/>
    <dgm:cxn modelId="{F861625C-5629-8D40-9DB6-125E86186A35}" type="presParOf" srcId="{86A62C4E-1FB3-4774-A88A-C23B79C4817A}" destId="{EABD0727-3871-4C3C-8290-73009D864CBE}" srcOrd="5" destOrd="0" presId="urn:microsoft.com/office/officeart/2005/8/layout/bProcess3"/>
    <dgm:cxn modelId="{5DEEE202-F9A0-6D4A-97CB-4C46841E63A0}" type="presParOf" srcId="{EABD0727-3871-4C3C-8290-73009D864CBE}" destId="{DFD6EBF5-66C8-4FE8-A992-ED9893CC65A3}" srcOrd="0" destOrd="0" presId="urn:microsoft.com/office/officeart/2005/8/layout/bProcess3"/>
    <dgm:cxn modelId="{3CAAAD94-8A6B-4A4C-B94E-4F181923846A}" type="presParOf" srcId="{86A62C4E-1FB3-4774-A88A-C23B79C4817A}" destId="{13932659-3563-420F-8981-CCE33EEC6B28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E326B-0992-4F0C-8873-62FD66BC1832}">
      <dsp:nvSpPr>
        <dsp:cNvPr id="0" name=""/>
        <dsp:cNvSpPr/>
      </dsp:nvSpPr>
      <dsp:spPr>
        <a:xfrm>
          <a:off x="3760409" y="876605"/>
          <a:ext cx="6745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458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4080070" y="918799"/>
        <a:ext cx="35259" cy="7051"/>
      </dsp:txXfrm>
    </dsp:sp>
    <dsp:sp modelId="{A928B5E1-5FFF-4937-83C4-842880FE17EF}">
      <dsp:nvSpPr>
        <dsp:cNvPr id="0" name=""/>
        <dsp:cNvSpPr/>
      </dsp:nvSpPr>
      <dsp:spPr>
        <a:xfrm>
          <a:off x="696200" y="2522"/>
          <a:ext cx="3066008" cy="183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Department of Education &amp; Skills</a:t>
          </a:r>
        </a:p>
      </dsp:txBody>
      <dsp:txXfrm>
        <a:off x="696200" y="2522"/>
        <a:ext cx="3066008" cy="1839604"/>
      </dsp:txXfrm>
    </dsp:sp>
    <dsp:sp modelId="{1BEDBF5A-39D1-423C-9763-CD7267612AF6}">
      <dsp:nvSpPr>
        <dsp:cNvPr id="0" name=""/>
        <dsp:cNvSpPr/>
      </dsp:nvSpPr>
      <dsp:spPr>
        <a:xfrm>
          <a:off x="2229204" y="1840327"/>
          <a:ext cx="3771190" cy="674581"/>
        </a:xfrm>
        <a:custGeom>
          <a:avLst/>
          <a:gdLst/>
          <a:ahLst/>
          <a:cxnLst/>
          <a:rect l="0" t="0" r="0" b="0"/>
          <a:pathLst>
            <a:path>
              <a:moveTo>
                <a:pt x="3771190" y="0"/>
              </a:moveTo>
              <a:lnTo>
                <a:pt x="3771190" y="354390"/>
              </a:lnTo>
              <a:lnTo>
                <a:pt x="0" y="354390"/>
              </a:lnTo>
              <a:lnTo>
                <a:pt x="0" y="674581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4018886" y="2174092"/>
        <a:ext cx="191827" cy="7051"/>
      </dsp:txXfrm>
    </dsp:sp>
    <dsp:sp modelId="{47F029C7-A047-41DA-907E-9F936609069D}">
      <dsp:nvSpPr>
        <dsp:cNvPr id="0" name=""/>
        <dsp:cNvSpPr/>
      </dsp:nvSpPr>
      <dsp:spPr>
        <a:xfrm>
          <a:off x="4467390" y="2522"/>
          <a:ext cx="3066008" cy="183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Tipperary Education &amp; Training Board</a:t>
          </a:r>
        </a:p>
      </dsp:txBody>
      <dsp:txXfrm>
        <a:off x="4467390" y="2522"/>
        <a:ext cx="3066008" cy="1839604"/>
      </dsp:txXfrm>
    </dsp:sp>
    <dsp:sp modelId="{EABD0727-3871-4C3C-8290-73009D864CBE}">
      <dsp:nvSpPr>
        <dsp:cNvPr id="0" name=""/>
        <dsp:cNvSpPr/>
      </dsp:nvSpPr>
      <dsp:spPr>
        <a:xfrm>
          <a:off x="3760409" y="3421391"/>
          <a:ext cx="6745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458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4080070" y="3463585"/>
        <a:ext cx="35259" cy="7051"/>
      </dsp:txXfrm>
    </dsp:sp>
    <dsp:sp modelId="{F91DBCDC-3CC9-482A-BB06-D40C489840A8}">
      <dsp:nvSpPr>
        <dsp:cNvPr id="0" name=""/>
        <dsp:cNvSpPr/>
      </dsp:nvSpPr>
      <dsp:spPr>
        <a:xfrm>
          <a:off x="696200" y="2547309"/>
          <a:ext cx="3066008" cy="183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Board of Management</a:t>
          </a:r>
        </a:p>
      </dsp:txBody>
      <dsp:txXfrm>
        <a:off x="696200" y="2547309"/>
        <a:ext cx="3066008" cy="1839604"/>
      </dsp:txXfrm>
    </dsp:sp>
    <dsp:sp modelId="{13932659-3563-420F-8981-CCE33EEC6B28}">
      <dsp:nvSpPr>
        <dsp:cNvPr id="0" name=""/>
        <dsp:cNvSpPr/>
      </dsp:nvSpPr>
      <dsp:spPr>
        <a:xfrm>
          <a:off x="4467390" y="2547309"/>
          <a:ext cx="3066008" cy="183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Principal and Staff</a:t>
          </a:r>
        </a:p>
      </dsp:txBody>
      <dsp:txXfrm>
        <a:off x="4467390" y="2547309"/>
        <a:ext cx="3066008" cy="1839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0995" cy="49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916" y="0"/>
            <a:ext cx="2880995" cy="49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6206"/>
            <a:ext cx="2880995" cy="49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916" y="9356206"/>
            <a:ext cx="2880995" cy="49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648A0AA-0479-1D44-80B5-56A4F59A32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E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0F849A-A5BE-144B-9BEC-A547E3471C03}" type="datetimeFigureOut">
              <a:rPr lang="en-US" altLang="en-US"/>
              <a:pPr/>
              <a:t>9/29/2020</a:t>
            </a:fld>
            <a:endParaRPr lang="en-IE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310C22-CC76-7743-9EDE-4D90F3EC8BA1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Community – you are a part of that community.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000EC15-4B85-5148-8708-B30A8E65DE6F}" type="slidenum">
              <a:rPr lang="en-IE" altLang="en-US"/>
              <a:pPr/>
              <a:t>1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Review of Code of Behaviour two years ago - charters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03AA441-D9A2-C343-BB24-2A6852E707BC}" type="slidenum">
              <a:rPr lang="en-IE" altLang="en-US"/>
              <a:pPr/>
              <a:t>25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Rewards – No homework, game in class, watch DVD, Taken on tours, given credits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8FE5BEF-C2F7-D04D-AFFF-543AD5DEFC07}" type="slidenum">
              <a:rPr lang="en-IE" altLang="en-US"/>
              <a:pPr/>
              <a:t>27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Mobile phones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Social networking websites – Bebo, Facebook.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929EAD-0885-EC42-9BE1-421CAF690E48}" type="slidenum">
              <a:rPr lang="en-IE" altLang="en-US"/>
              <a:pPr/>
              <a:t>32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Two thirds of group are part of scheme.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Purpose to reduce cost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€47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E63C49B-6495-D642-8588-93428BDA9086}" type="slidenum">
              <a:rPr lang="en-IE" altLang="en-US"/>
              <a:pPr/>
              <a:t>34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we live in the shadow of each other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CE0A2A8-B779-1E4B-A0CC-99EEB13D372A}" type="slidenum">
              <a:rPr lang="en-IE" altLang="en-US"/>
              <a:pPr/>
              <a:t>2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Classes formed so some students from same Primary School together.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English Maths Science, Options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85B404E-1FFC-C841-AA0B-D32F9391CC79}" type="slidenum">
              <a:rPr lang="en-IE" altLang="en-US"/>
              <a:pPr/>
              <a:t>3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Project Maths, Gaeilge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Number of periods for each subject.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Oral Irish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4C6C1F0-5CBC-E741-8083-1B8AAA514E05}" type="slidenum">
              <a:rPr lang="en-IE" altLang="en-US"/>
              <a:pPr/>
              <a:t>4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2 periods each subject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086B07A-68A2-E247-BA63-DFD0B8D63D9A}" type="slidenum">
              <a:rPr lang="en-IE" altLang="en-US"/>
              <a:pPr/>
              <a:t>5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No. Of periods of each subject.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C72586D-8561-F54E-BE6F-CADE0F03C8FC}" type="slidenum">
              <a:rPr lang="en-IE" altLang="en-US"/>
              <a:pPr/>
              <a:t>6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Records – behaviour, attendance.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8CA4F8-2530-FA4C-A939-CBD14C9E3355}" type="slidenum">
              <a:rPr lang="en-IE" altLang="en-US"/>
              <a:pPr/>
              <a:t>16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First years are welcome to take part in study – majority of students are 3</a:t>
            </a:r>
            <a:r>
              <a:rPr lang="en-IE" altLang="en-US" baseline="30000"/>
              <a:t>rd</a:t>
            </a:r>
            <a:r>
              <a:rPr lang="en-IE" altLang="en-US"/>
              <a:t> 5</a:t>
            </a:r>
            <a:r>
              <a:rPr lang="en-IE" altLang="en-US" baseline="30000"/>
              <a:t>th</a:t>
            </a:r>
            <a:r>
              <a:rPr lang="en-IE" altLang="en-US"/>
              <a:t> and 6</a:t>
            </a:r>
            <a:r>
              <a:rPr lang="en-IE" altLang="en-US" baseline="30000"/>
              <a:t>th</a:t>
            </a:r>
            <a:r>
              <a:rPr lang="en-IE" altLang="en-US"/>
              <a:t> years.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EBD099-5511-6146-88B6-467911A58A02}" type="slidenum">
              <a:rPr lang="en-IE" altLang="en-US"/>
              <a:pPr/>
              <a:t>20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No runners. If looks like runners then no. No canvas footwear.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D8F1CA2-AF5F-0749-B76B-70DD3113528C}" type="slidenum">
              <a:rPr lang="en-IE" altLang="en-US"/>
              <a:pPr/>
              <a:t>23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660BB0D-629A-7341-9AB4-3F04923B43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71EA4-F69F-3B40-B578-C6A01B5DF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26CC2-A8B6-5348-B4C9-EA3FA84098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2E269-B005-BB43-BFC3-311B3272E1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13A39F25-EDA5-484C-9871-5316574FB9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DFA47-F489-6A4A-BA84-756337B3D9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BAC9A-A956-D84C-A624-01B7715FB5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F167A-8DD4-4C49-8B48-EBF35FD26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656FC-EBCE-B34A-8CF5-C1061341F5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C931E-7C75-6046-9583-EE144B1082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19685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/>
          <a:p>
            <a:pPr algn="ctr" eaLnBrk="1" hangingPunct="1"/>
            <a:endParaRPr lang="en-US" altLang="en-US">
              <a:solidFill>
                <a:srgbClr val="FFFFFF"/>
              </a:solidFill>
              <a:latin typeface="Constantia" charset="0"/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6EB59CDA-9897-EF46-A76C-F109E659A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C9F01DD7-35F2-ED4E-8600-332E1D2C5C5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0" r:id="rId2"/>
    <p:sldLayoutId id="2147483879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80" r:id="rId9"/>
    <p:sldLayoutId id="2147483876" r:id="rId10"/>
    <p:sldLayoutId id="21474838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charset="0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tomas.maher@borrisokanecc.i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rrisokanecc.ie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maher@borrisokanecc.ie" TargetMode="External"/><Relationship Id="rId2" Type="http://schemas.openxmlformats.org/officeDocument/2006/relationships/hyperlink" Target="mailto:info@borrisokanecc.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tthew.carr@borrisokanecc.ie" TargetMode="External"/><Relationship Id="rId4" Type="http://schemas.openxmlformats.org/officeDocument/2006/relationships/hyperlink" Target="mailto:paula.molloy@borrisokanecc.ie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eportal.borrisokanecc.ie/eporta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tel:+35361203355" TargetMode="External"/><Relationship Id="rId2" Type="http://schemas.openxmlformats.org/officeDocument/2006/relationships/hyperlink" Target="http://www.way2pay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borrisokanecc.ie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/>
              <a:t>Welcome to Borrisokane</a:t>
            </a:r>
            <a:br>
              <a:rPr lang="en-US" sz="4800" dirty="0"/>
            </a:br>
            <a:r>
              <a:rPr lang="en-US" sz="4800" dirty="0"/>
              <a:t>Community </a:t>
            </a:r>
            <a:br>
              <a:rPr lang="en-US" sz="4800" dirty="0"/>
            </a:br>
            <a:r>
              <a:rPr lang="en-US" sz="4800" dirty="0"/>
              <a:t>College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4267200"/>
            <a:ext cx="785164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normAutofit fontScale="900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First year Parent Induction Evening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September 2020.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E0703-E3D5-4A60-9AD0-DD7572E5A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428750"/>
          </a:xfrm>
        </p:spPr>
        <p:txBody>
          <a:bodyPr/>
          <a:lstStyle/>
          <a:p>
            <a:r>
              <a:rPr lang="en-IE" sz="4800" dirty="0"/>
              <a:t>New Junior Cycle - Grading of Subjects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21A25BC-C36D-48C8-9ADD-82119A92B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462423"/>
              </p:ext>
            </p:extLst>
          </p:nvPr>
        </p:nvGraphicFramePr>
        <p:xfrm>
          <a:off x="622818" y="2732703"/>
          <a:ext cx="4939782" cy="2277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5854">
                  <a:extLst>
                    <a:ext uri="{9D8B030D-6E8A-4147-A177-3AD203B41FA5}">
                      <a16:colId xmlns:a16="http://schemas.microsoft.com/office/drawing/2014/main" val="1472259322"/>
                    </a:ext>
                  </a:extLst>
                </a:gridCol>
                <a:gridCol w="2133928">
                  <a:extLst>
                    <a:ext uri="{9D8B030D-6E8A-4147-A177-3AD203B41FA5}">
                      <a16:colId xmlns:a16="http://schemas.microsoft.com/office/drawing/2014/main" val="3734442769"/>
                    </a:ext>
                  </a:extLst>
                </a:gridCol>
              </a:tblGrid>
              <a:tr h="325350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b="1" u="none" strike="noStrike" dirty="0">
                          <a:effectLst/>
                        </a:rPr>
                        <a:t>Grade Descriptor</a:t>
                      </a:r>
                      <a:endParaRPr lang="en-I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b="1" u="none" strike="noStrike" dirty="0">
                          <a:effectLst/>
                        </a:rPr>
                        <a:t>Percentage</a:t>
                      </a:r>
                      <a:endParaRPr lang="en-IE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608345437"/>
                  </a:ext>
                </a:extLst>
              </a:tr>
              <a:tr h="325350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Distinction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≥ 90 to 100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338953850"/>
                  </a:ext>
                </a:extLst>
              </a:tr>
              <a:tr h="325350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Higher Merit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≥ 75 and &lt; 90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875464584"/>
                  </a:ext>
                </a:extLst>
              </a:tr>
              <a:tr h="325350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Merit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>
                          <a:effectLst/>
                        </a:rPr>
                        <a:t>≥ 55 and &lt;75</a:t>
                      </a:r>
                      <a:endParaRPr lang="en-IE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174076029"/>
                  </a:ext>
                </a:extLst>
              </a:tr>
              <a:tr h="325350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Achieved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≥ 40 and &lt; 55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778391632"/>
                  </a:ext>
                </a:extLst>
              </a:tr>
              <a:tr h="325350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Partially Achieved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≥ 20 and &lt; 40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940257402"/>
                  </a:ext>
                </a:extLst>
              </a:tr>
              <a:tr h="325350"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Not Graded (NG)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500" u="none" strike="noStrike" dirty="0">
                          <a:effectLst/>
                        </a:rPr>
                        <a:t>≥ 0 and &lt; 20</a:t>
                      </a:r>
                      <a:endParaRPr lang="en-I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579594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24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B82BE-5F64-49D7-9500-EF3F5693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Grading of Classroom Based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84BB7-4D30-417F-B75B-E43703634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Graded by Subject Teachers against nationally devised Success Criteria.</a:t>
            </a:r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B7AF698-C8AB-4F11-AF0D-4C3221DE9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673957"/>
              </p:ext>
            </p:extLst>
          </p:nvPr>
        </p:nvGraphicFramePr>
        <p:xfrm>
          <a:off x="762000" y="3124200"/>
          <a:ext cx="6228184" cy="2316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28184">
                  <a:extLst>
                    <a:ext uri="{9D8B030D-6E8A-4147-A177-3AD203B41FA5}">
                      <a16:colId xmlns:a16="http://schemas.microsoft.com/office/drawing/2014/main" val="2854794868"/>
                    </a:ext>
                  </a:extLst>
                </a:gridCol>
              </a:tblGrid>
              <a:tr h="579081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Exceptional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298655438"/>
                  </a:ext>
                </a:extLst>
              </a:tr>
              <a:tr h="579081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>
                          <a:effectLst/>
                        </a:rPr>
                        <a:t>Above Expectations</a:t>
                      </a:r>
                      <a:endParaRPr lang="en-I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4073270073"/>
                  </a:ext>
                </a:extLst>
              </a:tr>
              <a:tr h="579081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>
                          <a:effectLst/>
                        </a:rPr>
                        <a:t>In Line with Expectations</a:t>
                      </a:r>
                      <a:endParaRPr lang="en-I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055424207"/>
                  </a:ext>
                </a:extLst>
              </a:tr>
              <a:tr h="579081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Yet to Meet Expectations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66400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853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EFF8-6E5D-42BF-94CF-183092B72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42" y="1131094"/>
            <a:ext cx="7917023" cy="990600"/>
          </a:xfrm>
        </p:spPr>
        <p:txBody>
          <a:bodyPr/>
          <a:lstStyle/>
          <a:p>
            <a:r>
              <a:rPr lang="en-IE" dirty="0"/>
              <a:t>Junior Cycle Profile of Achievement (JCPA)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3C0350-6B76-4EE4-B0CC-C007F97F8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Sample on next slide</a:t>
            </a:r>
          </a:p>
        </p:txBody>
      </p:sp>
    </p:spTree>
    <p:extLst>
      <p:ext uri="{BB962C8B-B14F-4D97-AF65-F5344CB8AC3E}">
        <p14:creationId xmlns:p14="http://schemas.microsoft.com/office/powerpoint/2010/main" val="1784328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BBF20C0-D770-4FDC-BDAA-65B244DB0F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001" y="1053194"/>
            <a:ext cx="8057501" cy="48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5208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Year Head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Mr. Maher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Available to students and parents if you wish to discuss your child’s progress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Role in the discipline and care structure – contact for parents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Class Mentors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Contact person </a:t>
            </a:r>
            <a:r>
              <a:rPr lang="en-IE" altLang="en-US" dirty="0"/>
              <a:t>for</a:t>
            </a:r>
            <a:r>
              <a:rPr lang="en-US" altLang="en-US" dirty="0"/>
              <a:t> students </a:t>
            </a:r>
            <a:r>
              <a:rPr lang="en-IE" altLang="en-US" dirty="0"/>
              <a:t>who </a:t>
            </a:r>
            <a:r>
              <a:rPr lang="en-US" altLang="en-US" dirty="0"/>
              <a:t>need to discuss issues they may encounter at school</a:t>
            </a:r>
          </a:p>
          <a:p>
            <a:pPr eaLnBrk="1" hangingPunct="1"/>
            <a:endParaRPr lang="en-US" altLang="en-US" dirty="0"/>
          </a:p>
          <a:p>
            <a:pPr>
              <a:tabLst>
                <a:tab pos="3771900" algn="l"/>
                <a:tab pos="4657725" algn="r"/>
              </a:tabLst>
            </a:pP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1A                     Ms.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Orlagh Heavey, Mr. 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Tomas Maher</a:t>
            </a:r>
            <a:endParaRPr lang="en-I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3771900" algn="l"/>
                <a:tab pos="4657725" algn="r"/>
              </a:tabLst>
            </a:pP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1B                     Ms. Aoife Forde, Ms. Joanne Maybury </a:t>
            </a:r>
            <a:endParaRPr lang="en-I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3771900" algn="l"/>
                <a:tab pos="4657725" algn="r"/>
              </a:tabLst>
            </a:pP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1C                     Ms.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Eileen Forde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Ms. Niamh Marks</a:t>
            </a:r>
            <a:endParaRPr lang="en-I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3771900" algn="l"/>
                <a:tab pos="4657725" algn="r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1D                     Mr. 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Peter Dillon, Ms. Ramona Morgan</a:t>
            </a:r>
            <a:endParaRPr lang="en-I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3771900" algn="l"/>
                <a:tab pos="4657725" algn="r"/>
              </a:tabLst>
            </a:pP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fr-FR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Ms. Elaine Linehan, Ms. Roisin Ryan</a:t>
            </a:r>
            <a:endParaRPr lang="en-I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78654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School Journal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Record Homework.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Keeps records in relation to students.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Notes from teacher to parents and from parents to teachers and Absence/Late Leaving Early.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Email can be used for notes to school.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Code of Behaviour.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Anti Bullying Policy.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Parents should check the journal daily.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Sign each evening.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Centre Pages – Study tips, Revision Points, Setting Goals.</a:t>
            </a:r>
          </a:p>
          <a:p>
            <a:pPr eaLnBrk="1" hangingPunct="1">
              <a:lnSpc>
                <a:spcPct val="90000"/>
              </a:lnSpc>
              <a:buFont typeface="Wingdings 2" charset="0"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Attendance and Punctuality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Attendance Key to Success in school.</a:t>
            </a:r>
          </a:p>
          <a:p>
            <a:pPr eaLnBrk="1" hangingPunct="1"/>
            <a:r>
              <a:rPr lang="en-US" altLang="en-US" sz="2400" dirty="0"/>
              <a:t>When absent – find out what was covered in class and complete homework – Use TEAMS.</a:t>
            </a:r>
          </a:p>
          <a:p>
            <a:pPr eaLnBrk="1" hangingPunct="1"/>
            <a:r>
              <a:rPr lang="en-US" altLang="en-US" sz="2400" dirty="0"/>
              <a:t>A note explaining absence/late must be produced in the journal on the day the child returns to school or emailed to Year Head – </a:t>
            </a:r>
            <a:r>
              <a:rPr lang="en-US" altLang="en-US" sz="2400" dirty="0">
                <a:hlinkClick r:id="rId2"/>
              </a:rPr>
              <a:t>tomas.maher@borrisokanecc.ie</a:t>
            </a:r>
            <a:r>
              <a:rPr lang="en-US" altLang="en-US" sz="2400" dirty="0"/>
              <a:t> </a:t>
            </a:r>
          </a:p>
          <a:p>
            <a:pPr eaLnBrk="1" hangingPunct="1"/>
            <a:r>
              <a:rPr lang="en-US" altLang="en-US" sz="2400" dirty="0" err="1"/>
              <a:t>Tusla</a:t>
            </a:r>
            <a:r>
              <a:rPr lang="en-US" altLang="en-US" sz="2400" dirty="0"/>
              <a:t> – over 20 days absent.</a:t>
            </a:r>
          </a:p>
          <a:p>
            <a:pPr eaLnBrk="1" hangingPunct="1"/>
            <a:r>
              <a:rPr lang="en-US" altLang="en-US" sz="2400" dirty="0"/>
              <a:t>Medical Certificate where possible</a:t>
            </a:r>
          </a:p>
          <a:p>
            <a:pPr eaLnBrk="1" hangingPunct="1"/>
            <a:r>
              <a:rPr lang="en-US" altLang="en-US" sz="2400" dirty="0"/>
              <a:t>Records of each month in Journal.</a:t>
            </a:r>
          </a:p>
          <a:p>
            <a:pPr eaLnBrk="1" hangingPunct="1">
              <a:buFont typeface="Wingdings 2" charset="0"/>
              <a:buNone/>
            </a:pPr>
            <a:r>
              <a:rPr lang="en-IE" altLang="en-US" sz="2000" dirty="0">
                <a:solidFill>
                  <a:schemeClr val="tx2"/>
                </a:solidFill>
                <a:latin typeface="Calibri" charset="0"/>
              </a:rPr>
              <a:t>Arriving Late or Leaving Early</a:t>
            </a:r>
          </a:p>
          <a:p>
            <a:pPr eaLnBrk="1" hangingPunct="1"/>
            <a:r>
              <a:rPr lang="en-IE" altLang="en-US" sz="2400" dirty="0"/>
              <a:t>Note in journal – Pages at back of Journal. Must sign out with Year Head and Parent must sign out with child at the School Office.  Email both Year Head and School Office.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IE" dirty="0"/>
              <a:t>Parent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00600"/>
          </a:xfrm>
        </p:spPr>
        <p:txBody>
          <a:bodyPr/>
          <a:lstStyle/>
          <a:p>
            <a:r>
              <a:rPr lang="en-IE" b="1" dirty="0"/>
              <a:t>P</a:t>
            </a:r>
            <a:r>
              <a:rPr lang="en-IE" dirty="0"/>
              <a:t>repare bag and uniform with child – study area</a:t>
            </a:r>
          </a:p>
          <a:p>
            <a:r>
              <a:rPr lang="en-IE" b="1" dirty="0"/>
              <a:t>A</a:t>
            </a:r>
            <a:r>
              <a:rPr lang="en-IE" dirty="0"/>
              <a:t>ttendance (Child at school and parent at Parent/ Teacher Meeting) - is key to school and exam success</a:t>
            </a:r>
          </a:p>
          <a:p>
            <a:r>
              <a:rPr lang="en-IE" b="1" dirty="0"/>
              <a:t>R</a:t>
            </a:r>
            <a:r>
              <a:rPr lang="en-IE" dirty="0"/>
              <a:t>ead journal and sign daily to monitor and assist with Homework</a:t>
            </a:r>
          </a:p>
          <a:p>
            <a:r>
              <a:rPr lang="en-IE" b="1" dirty="0"/>
              <a:t>E</a:t>
            </a:r>
            <a:r>
              <a:rPr lang="en-IE" dirty="0"/>
              <a:t>ncourage full participation in all school activities</a:t>
            </a:r>
          </a:p>
          <a:p>
            <a:r>
              <a:rPr lang="en-IE" b="1" dirty="0"/>
              <a:t>N</a:t>
            </a:r>
            <a:r>
              <a:rPr lang="en-IE" dirty="0"/>
              <a:t>ever hesitate to contact the school if your child needs support</a:t>
            </a:r>
          </a:p>
          <a:p>
            <a:r>
              <a:rPr lang="en-IE" b="1" dirty="0"/>
              <a:t>T</a:t>
            </a:r>
            <a:r>
              <a:rPr lang="en-IE" dirty="0"/>
              <a:t>ime- support and encourage good time keeping. Give your child TIME.</a:t>
            </a:r>
          </a:p>
          <a:p>
            <a:r>
              <a:rPr lang="en-IE" b="1" dirty="0"/>
              <a:t>S</a:t>
            </a:r>
            <a:r>
              <a:rPr lang="en-IE" dirty="0"/>
              <a:t>et realistic goals with your child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32700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Homework - Study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Help your child to plan their homework – place to study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Study includes Revision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Encourage reading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Time for homework/study – one to one and a half hours each night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Each night check timetable for tomorrow to ensure that all books, materials, uniform, lunch, etc. are ready for the next day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Ensure </a:t>
            </a:r>
            <a:r>
              <a:rPr lang="en-US" altLang="en-US" sz="2800" dirty="0" err="1"/>
              <a:t>Ipad</a:t>
            </a:r>
            <a:r>
              <a:rPr lang="en-US" altLang="en-US" sz="2800" dirty="0"/>
              <a:t> is charged and in schoolbag each morning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br>
              <a:rPr lang="en-US" altLang="en-US" b="1"/>
            </a:br>
            <a:br>
              <a:rPr lang="en-US" altLang="en-US" b="1"/>
            </a:br>
            <a:br>
              <a:rPr lang="en-IE" altLang="en-US"/>
            </a:br>
            <a:r>
              <a:rPr lang="en-US" altLang="en-US" b="1"/>
              <a:t>Mission Statement</a:t>
            </a:r>
            <a:endParaRPr lang="en-IE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charset="0"/>
              <a:buNone/>
            </a:pPr>
            <a:endParaRPr lang="en-IE" altLang="en-US" i="1"/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We seek to promote a caring and </a:t>
            </a:r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committed school community</a:t>
            </a:r>
            <a:endParaRPr lang="en-IE" altLang="en-US" i="1"/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which will facilitate the education of our students</a:t>
            </a:r>
            <a:endParaRPr lang="en-IE" altLang="en-US" i="1"/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and where each individual is valued </a:t>
            </a:r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as a unique human being.</a:t>
            </a:r>
            <a:endParaRPr lang="en-IE" altLang="en-US" i="1"/>
          </a:p>
          <a:p>
            <a:pPr algn="ctr" eaLnBrk="1" hangingPunct="1">
              <a:buFont typeface="Wingdings 2" charset="0"/>
              <a:buNone/>
            </a:pPr>
            <a:r>
              <a:rPr lang="en-US" altLang="en-US"/>
              <a:t> </a:t>
            </a:r>
            <a:endParaRPr lang="en-IE" altLang="en-US"/>
          </a:p>
          <a:p>
            <a:pPr algn="ctr" eaLnBrk="1" hangingPunct="1">
              <a:buFont typeface="Wingdings 2" charset="0"/>
              <a:buNone/>
            </a:pPr>
            <a:r>
              <a:rPr lang="en-US" altLang="en-US" i="1">
                <a:solidFill>
                  <a:srgbClr val="004E6D"/>
                </a:solidFill>
              </a:rPr>
              <a:t>“Is ar scáth a chéile a mhairimid”</a:t>
            </a:r>
            <a:endParaRPr lang="en-IE" altLang="en-US">
              <a:solidFill>
                <a:srgbClr val="004E6D"/>
              </a:solidFill>
            </a:endParaRPr>
          </a:p>
          <a:p>
            <a:pPr eaLnBrk="1" hangingPunct="1"/>
            <a:endParaRPr lang="en-IE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After School Study</a:t>
            </a:r>
            <a:endParaRPr lang="en-IE" altLang="en-US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>
              <a:spcBef>
                <a:spcPct val="0"/>
              </a:spcBef>
            </a:pPr>
            <a:r>
              <a:rPr lang="en-GB" altLang="en-US" dirty="0"/>
              <a:t>Monday to Thursday 4.00pm to 6.15pm.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/>
          </a:p>
          <a:p>
            <a:pPr eaLnBrk="1" hangingPunct="1">
              <a:spcBef>
                <a:spcPct val="0"/>
              </a:spcBef>
            </a:pPr>
            <a:r>
              <a:rPr lang="en-GB" altLang="en-US" dirty="0"/>
              <a:t>Cost €3 per evening – Subsidised by Parents Association.</a:t>
            </a:r>
            <a:endParaRPr lang="en-IE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Student Supports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Student Support Team</a:t>
            </a:r>
          </a:p>
          <a:p>
            <a:pPr eaLnBrk="1" hangingPunct="1"/>
            <a:r>
              <a:rPr lang="en-US" altLang="en-US" dirty="0" err="1"/>
              <a:t>Cairde</a:t>
            </a:r>
            <a:endParaRPr lang="en-US" altLang="en-US" dirty="0"/>
          </a:p>
          <a:p>
            <a:r>
              <a:rPr lang="en-US" altLang="en-US" dirty="0"/>
              <a:t>Student Council</a:t>
            </a:r>
          </a:p>
          <a:p>
            <a:pPr eaLnBrk="1" hangingPunct="1"/>
            <a:r>
              <a:rPr lang="en-US" altLang="en-US" dirty="0"/>
              <a:t>Homework Club</a:t>
            </a:r>
          </a:p>
          <a:p>
            <a:pPr eaLnBrk="1" hangingPunct="1"/>
            <a:r>
              <a:rPr lang="en-US" altLang="en-US" dirty="0"/>
              <a:t>SEN Department</a:t>
            </a:r>
          </a:p>
          <a:p>
            <a:pPr eaLnBrk="1" hangingPunct="1"/>
            <a:r>
              <a:rPr lang="en-US" altLang="en-US" dirty="0"/>
              <a:t>Year Head</a:t>
            </a:r>
          </a:p>
          <a:p>
            <a:pPr eaLnBrk="1" hangingPunct="1"/>
            <a:r>
              <a:rPr lang="en-US" altLang="en-US" dirty="0"/>
              <a:t>Guidance Counsellors</a:t>
            </a:r>
          </a:p>
          <a:p>
            <a:pPr eaLnBrk="1" hangingPunct="1"/>
            <a:r>
              <a:rPr lang="en-US" altLang="en-US" dirty="0"/>
              <a:t>Principal and Deputy Principal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IE" altLang="en-US" dirty="0"/>
              <a:t>Homework Club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00600"/>
          </a:xfrm>
        </p:spPr>
        <p:txBody>
          <a:bodyPr/>
          <a:lstStyle/>
          <a:p>
            <a:pPr eaLnBrk="1" hangingPunct="1"/>
            <a:r>
              <a:rPr lang="en-IE" altLang="en-US" dirty="0"/>
              <a:t>Teachers, Students and SNA’s volunteer to assist students with their homework.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One evening per week 4pm to 5.00pm.  Commencing on Mon 5th Oct.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€5 per term to cover a snack.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Letter and sign up slip given to students.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Number limited.</a:t>
            </a:r>
          </a:p>
          <a:p>
            <a:pPr marL="0" indent="0" eaLnBrk="1" hangingPunct="1">
              <a:buNone/>
            </a:pPr>
            <a:endParaRPr lang="en-IE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Uniform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447800"/>
            <a:ext cx="8229600" cy="4389437"/>
          </a:xfrm>
        </p:spPr>
        <p:txBody>
          <a:bodyPr/>
          <a:lstStyle/>
          <a:p>
            <a:pPr eaLnBrk="1" hangingPunct="1"/>
            <a:r>
              <a:rPr lang="en-US" altLang="en-US" sz="2700" dirty="0"/>
              <a:t>Must be worn everyday with exception of PE day.</a:t>
            </a:r>
          </a:p>
          <a:p>
            <a:pPr eaLnBrk="1" hangingPunct="1"/>
            <a:r>
              <a:rPr lang="en-US" altLang="en-US" sz="2700" dirty="0"/>
              <a:t>T- Shirts worn under uniform must be white with no collar</a:t>
            </a:r>
            <a:endParaRPr lang="en-IE" altLang="en-US" sz="2700" dirty="0"/>
          </a:p>
          <a:p>
            <a:pPr eaLnBrk="1" hangingPunct="1"/>
            <a:r>
              <a:rPr lang="en-IE" altLang="en-US" sz="2700" dirty="0"/>
              <a:t>Girls Trousers – Hunter Brand  or similar.  63 style not uniform.</a:t>
            </a:r>
          </a:p>
          <a:p>
            <a:pPr eaLnBrk="1" hangingPunct="1"/>
            <a:r>
              <a:rPr lang="en-IE" altLang="en-US" sz="2700" dirty="0"/>
              <a:t>Skirts must not be shortened – worn below the knee.</a:t>
            </a:r>
          </a:p>
          <a:p>
            <a:pPr eaLnBrk="1" hangingPunct="1"/>
            <a:r>
              <a:rPr lang="en-IE" altLang="en-US" sz="2700" dirty="0"/>
              <a:t>Footwear – Black or brown shoes or boots. Black runners allowed – Complete Black.</a:t>
            </a:r>
          </a:p>
          <a:p>
            <a:pPr eaLnBrk="1" hangingPunct="1"/>
            <a:r>
              <a:rPr lang="en-IE" altLang="en-US" sz="2700" dirty="0"/>
              <a:t>School Jacket</a:t>
            </a:r>
          </a:p>
          <a:p>
            <a:pPr marL="0" indent="0" eaLnBrk="1" hangingPunct="1">
              <a:buNone/>
            </a:pPr>
            <a:endParaRPr lang="en-IE" altLang="en-US" sz="2800" dirty="0"/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Uniform – contd.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IE" altLang="en-US" dirty="0"/>
              <a:t>Sport and PE classes – any tracksuit and runners or boots for field games.</a:t>
            </a:r>
          </a:p>
          <a:p>
            <a:pPr eaLnBrk="1" hangingPunct="1"/>
            <a:r>
              <a:rPr lang="en-IE" altLang="en-US" dirty="0"/>
              <a:t>Wear PE Gear to school on PE Day.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Identification tags.</a:t>
            </a:r>
          </a:p>
          <a:p>
            <a:pPr eaLnBrk="1" hangingPunct="1"/>
            <a:r>
              <a:rPr lang="en-IE" altLang="en-US" dirty="0"/>
              <a:t>Protect valuables</a:t>
            </a:r>
          </a:p>
          <a:p>
            <a:pPr eaLnBrk="1" hangingPunct="1"/>
            <a:r>
              <a:rPr lang="en-IE" altLang="en-US" dirty="0"/>
              <a:t>Note if issue – accidents etc. – Keep to minimum.</a:t>
            </a:r>
          </a:p>
          <a:p>
            <a:pPr eaLnBrk="1" hangingPunct="1">
              <a:buFont typeface="Wingdings 2" charset="0"/>
              <a:buNone/>
            </a:pPr>
            <a:endParaRPr lang="en-IE" altLang="en-US" dirty="0"/>
          </a:p>
          <a:p>
            <a:pPr eaLnBrk="1" hangingPunct="1"/>
            <a:endParaRPr lang="en-IE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71550"/>
          </a:xfrm>
        </p:spPr>
        <p:txBody>
          <a:bodyPr/>
          <a:lstStyle/>
          <a:p>
            <a:pPr eaLnBrk="1" hangingPunct="1"/>
            <a:r>
              <a:rPr lang="en-IE" altLang="en-US"/>
              <a:t>Code of Behaviour –Journal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/>
          <a:lstStyle/>
          <a:p>
            <a:pPr eaLnBrk="1" hangingPunct="1"/>
            <a:r>
              <a:rPr lang="en-IE" altLang="en-US"/>
              <a:t>Document which tells students how to behave in school to allow Teaching and Learning to take place.</a:t>
            </a:r>
          </a:p>
          <a:p>
            <a:pPr eaLnBrk="1" hangingPunct="1"/>
            <a:endParaRPr lang="en-IE" altLang="en-US"/>
          </a:p>
          <a:p>
            <a:pPr eaLnBrk="1" hangingPunct="1">
              <a:buFont typeface="Wingdings 2" charset="0"/>
              <a:buNone/>
            </a:pPr>
            <a:r>
              <a:rPr lang="en-IE" altLang="en-US" sz="3600" b="1">
                <a:solidFill>
                  <a:srgbClr val="7030A0"/>
                </a:solidFill>
              </a:rPr>
              <a:t>Teaching – Learning - Respect</a:t>
            </a:r>
          </a:p>
          <a:p>
            <a:pPr eaLnBrk="1" hangingPunct="1"/>
            <a:endParaRPr lang="en-IE" altLang="en-US"/>
          </a:p>
          <a:p>
            <a:pPr eaLnBrk="1" hangingPunct="1"/>
            <a:r>
              <a:rPr lang="en-IE" altLang="en-US"/>
              <a:t>Charters – Journal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5848D-88CB-4CB2-8F75-E01E2EE07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Charters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90E4B-545E-4644-BFC0-5B832C80C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Students</a:t>
            </a:r>
          </a:p>
          <a:p>
            <a:r>
              <a:rPr lang="en-IE" dirty="0"/>
              <a:t>Staff</a:t>
            </a:r>
          </a:p>
          <a:p>
            <a:r>
              <a:rPr lang="en-IE" dirty="0"/>
              <a:t>Parents</a:t>
            </a:r>
          </a:p>
          <a:p>
            <a:endParaRPr lang="en-IE" dirty="0"/>
          </a:p>
          <a:p>
            <a:r>
              <a:rPr lang="en-IE" dirty="0"/>
              <a:t>Rights and Responsibilities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161068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Positive Discipline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IE" altLang="en-US" dirty="0"/>
              <a:t>Positive Comments –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Catch students doing right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Praise, Thank you.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Reward good behaviour.</a:t>
            </a:r>
          </a:p>
          <a:p>
            <a:pPr eaLnBrk="1" hangingPunct="1"/>
            <a:endParaRPr lang="en-IE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sz="4800"/>
              <a:t>Implementing Code of Behaviour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en-IE" altLang="en-US" dirty="0"/>
          </a:p>
          <a:p>
            <a:pPr lvl="1" eaLnBrk="1" hangingPunct="1"/>
            <a:r>
              <a:rPr lang="en-IE" altLang="en-US" dirty="0"/>
              <a:t>Class Teacher</a:t>
            </a:r>
          </a:p>
          <a:p>
            <a:pPr lvl="1" eaLnBrk="1" hangingPunct="1"/>
            <a:r>
              <a:rPr lang="en-IE" altLang="en-US" dirty="0"/>
              <a:t>Year Head</a:t>
            </a:r>
          </a:p>
          <a:p>
            <a:pPr lvl="1" eaLnBrk="1" hangingPunct="1"/>
            <a:r>
              <a:rPr lang="en-IE" altLang="en-US" dirty="0"/>
              <a:t>Deputy Principal</a:t>
            </a:r>
          </a:p>
          <a:p>
            <a:pPr lvl="1" eaLnBrk="1" hangingPunct="1"/>
            <a:r>
              <a:rPr lang="en-IE" altLang="en-US" dirty="0"/>
              <a:t>Principal</a:t>
            </a:r>
          </a:p>
          <a:p>
            <a:pPr lvl="1" eaLnBrk="1" hangingPunct="1"/>
            <a:r>
              <a:rPr lang="en-IE" altLang="en-US" dirty="0"/>
              <a:t>Board of Management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Parents informed – </a:t>
            </a:r>
            <a:r>
              <a:rPr lang="en-IE" altLang="en-US" dirty="0" err="1"/>
              <a:t>Eportal</a:t>
            </a:r>
            <a:r>
              <a:rPr lang="en-IE" altLang="en-US" dirty="0"/>
              <a:t>, Journal, Phone, Letter, Email.</a:t>
            </a:r>
          </a:p>
          <a:p>
            <a:pPr eaLnBrk="1" hangingPunct="1"/>
            <a:endParaRPr lang="en-IE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Ladder of Intervention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altLang="en-US" dirty="0"/>
          </a:p>
          <a:p>
            <a:r>
              <a:rPr lang="en-IE" altLang="en-US" dirty="0"/>
              <a:t>Copy in Journal.</a:t>
            </a:r>
          </a:p>
          <a:p>
            <a:endParaRPr lang="en-IE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Classes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IE" altLang="en-US" dirty="0"/>
              <a:t>Five class groups for most subjects</a:t>
            </a:r>
          </a:p>
          <a:p>
            <a:pPr eaLnBrk="1" hangingPunct="1"/>
            <a:r>
              <a:rPr lang="en-IE" altLang="en-US" dirty="0"/>
              <a:t>1A</a:t>
            </a:r>
          </a:p>
          <a:p>
            <a:pPr eaLnBrk="1" hangingPunct="1"/>
            <a:r>
              <a:rPr lang="en-IE" altLang="en-US" dirty="0"/>
              <a:t>1B</a:t>
            </a:r>
          </a:p>
          <a:p>
            <a:pPr eaLnBrk="1" hangingPunct="1"/>
            <a:r>
              <a:rPr lang="en-IE" altLang="en-US" dirty="0"/>
              <a:t>1C</a:t>
            </a:r>
          </a:p>
          <a:p>
            <a:pPr eaLnBrk="1" hangingPunct="1"/>
            <a:r>
              <a:rPr lang="en-IE" altLang="en-US" dirty="0"/>
              <a:t>1D </a:t>
            </a:r>
          </a:p>
          <a:p>
            <a:pPr eaLnBrk="1" hangingPunct="1"/>
            <a:r>
              <a:rPr lang="en-IE" altLang="en-US" dirty="0"/>
              <a:t>1E</a:t>
            </a:r>
          </a:p>
          <a:p>
            <a:pPr eaLnBrk="1" hangingPunct="1">
              <a:buFont typeface="Wingdings 2" charset="0"/>
              <a:buNone/>
            </a:pPr>
            <a:endParaRPr lang="en-IE" altLang="en-US" dirty="0"/>
          </a:p>
          <a:p>
            <a:pPr eaLnBrk="1" hangingPunct="1">
              <a:buFont typeface="Wingdings 2" charset="0"/>
              <a:buNone/>
            </a:pPr>
            <a:r>
              <a:rPr lang="en-IE" altLang="en-US" dirty="0"/>
              <a:t> 22 - 24 students in each class</a:t>
            </a:r>
          </a:p>
          <a:p>
            <a:pPr eaLnBrk="1" hangingPunct="1">
              <a:buFont typeface="Wingdings 2" charset="0"/>
              <a:buNone/>
            </a:pPr>
            <a:endParaRPr lang="en-IE" altLang="en-US" dirty="0"/>
          </a:p>
          <a:p>
            <a:pPr eaLnBrk="1" hangingPunct="1">
              <a:buFont typeface="Wingdings 2" charset="0"/>
              <a:buNone/>
            </a:pPr>
            <a:endParaRPr lang="en-IE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" descr="Ladder Sept 201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13" y="0"/>
            <a:ext cx="4879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dirty="0"/>
              <a:t>Code of Behaviour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IE" altLang="en-US" dirty="0"/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Sanctions.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Suspension Policy.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Expulsion Policy.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eaLnBrk="1" hangingPunct="1"/>
            <a:r>
              <a:rPr lang="en-IE" altLang="en-US" dirty="0"/>
              <a:t>Anti – Bullying Policy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00600"/>
          </a:xfrm>
        </p:spPr>
        <p:txBody>
          <a:bodyPr/>
          <a:lstStyle/>
          <a:p>
            <a:pPr eaLnBrk="1" hangingPunct="1"/>
            <a:r>
              <a:rPr lang="en-IE" altLang="en-US" dirty="0"/>
              <a:t>Summary in Journal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Tell someone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Notes system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Mobile phones – Social Network Sites e.g. Facebook, Snapchat, Instagram, etc.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Monitor</a:t>
            </a:r>
          </a:p>
          <a:p>
            <a:pPr eaLnBrk="1" hangingPunct="1"/>
            <a:endParaRPr lang="en-IE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Extra Curricular Activities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Permission to take part in activities – Note in Journal to be signed </a:t>
            </a:r>
            <a:r>
              <a:rPr lang="en-IE" altLang="en-US" dirty="0" err="1">
                <a:highlight>
                  <a:srgbClr val="FFFF00"/>
                </a:highlight>
              </a:rPr>
              <a:t>Pg</a:t>
            </a:r>
            <a:r>
              <a:rPr lang="en-IE" altLang="en-US" dirty="0">
                <a:highlight>
                  <a:srgbClr val="FFFF00"/>
                </a:highlight>
              </a:rPr>
              <a:t> 31a.</a:t>
            </a:r>
          </a:p>
          <a:p>
            <a:pPr eaLnBrk="1" hangingPunct="1"/>
            <a:r>
              <a:rPr lang="en-IE" altLang="en-US" dirty="0"/>
              <a:t>Basketball, Hurling, Soccer, Camogie, Badminton.</a:t>
            </a:r>
          </a:p>
          <a:p>
            <a:pPr lvl="1" eaLnBrk="1" hangingPunct="1"/>
            <a:r>
              <a:rPr lang="en-IE" altLang="en-US" dirty="0"/>
              <a:t>On hold at the moment.</a:t>
            </a:r>
          </a:p>
          <a:p>
            <a:pPr eaLnBrk="1" hangingPunct="1"/>
            <a:r>
              <a:rPr lang="en-IE" altLang="en-US" dirty="0"/>
              <a:t>Groups play hurling, soccer, basketball at lunchtime</a:t>
            </a:r>
          </a:p>
          <a:p>
            <a:pPr eaLnBrk="1" hangingPunct="1"/>
            <a:r>
              <a:rPr lang="en-IE" altLang="en-US" dirty="0"/>
              <a:t>Walkway used by students at breaks</a:t>
            </a:r>
          </a:p>
          <a:p>
            <a:pPr eaLnBrk="1" hangingPunct="1"/>
            <a:endParaRPr lang="en-IE" altLang="en-US" dirty="0"/>
          </a:p>
          <a:p>
            <a:pPr eaLnBrk="1" hangingPunct="1"/>
            <a:endParaRPr lang="en-IE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eaLnBrk="1" hangingPunct="1"/>
            <a:r>
              <a:rPr lang="en-IE" altLang="en-US" dirty="0" err="1"/>
              <a:t>Ipads</a:t>
            </a:r>
            <a:r>
              <a:rPr lang="en-IE" altLang="en-US" dirty="0"/>
              <a:t> -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876800"/>
          </a:xfrm>
        </p:spPr>
        <p:txBody>
          <a:bodyPr/>
          <a:lstStyle/>
          <a:p>
            <a:pPr eaLnBrk="1" hangingPunct="1"/>
            <a:r>
              <a:rPr lang="en-IE" altLang="en-US" dirty="0"/>
              <a:t>All students are required to have an iPad.</a:t>
            </a:r>
          </a:p>
          <a:p>
            <a:pPr eaLnBrk="1" hangingPunct="1"/>
            <a:r>
              <a:rPr lang="en-IE" altLang="en-US" dirty="0"/>
              <a:t>Books etc purchased through school- €350.   Final instalment €50 in December for those not paid in full.</a:t>
            </a:r>
          </a:p>
          <a:p>
            <a:pPr eaLnBrk="1" hangingPunct="1"/>
            <a:r>
              <a:rPr lang="en-IE" altLang="en-US" dirty="0"/>
              <a:t>Includes E-books, Personal Accident Insurance, Journal, Locker, CAT Tests for three years, </a:t>
            </a:r>
            <a:r>
              <a:rPr lang="en-IE" altLang="en-US" dirty="0" err="1"/>
              <a:t>Ipad</a:t>
            </a:r>
            <a:r>
              <a:rPr lang="en-IE" altLang="en-US" dirty="0"/>
              <a:t> Insurance year one.</a:t>
            </a:r>
          </a:p>
          <a:p>
            <a:pPr eaLnBrk="1" hangingPunct="1"/>
            <a:r>
              <a:rPr lang="en-IE" altLang="en-US" dirty="0"/>
              <a:t>Payment for iPad Insurance each year €25. </a:t>
            </a:r>
          </a:p>
          <a:p>
            <a:pPr eaLnBrk="1" hangingPunct="1"/>
            <a:r>
              <a:rPr lang="en-IE" altLang="en-US" dirty="0"/>
              <a:t>Take care of </a:t>
            </a:r>
            <a:r>
              <a:rPr lang="en-IE" altLang="en-US" dirty="0" err="1"/>
              <a:t>Ipad</a:t>
            </a:r>
            <a:r>
              <a:rPr lang="en-IE" altLang="en-US" dirty="0"/>
              <a:t>. Charge each night.</a:t>
            </a:r>
          </a:p>
          <a:p>
            <a:pPr eaLnBrk="1" hangingPunct="1"/>
            <a:r>
              <a:rPr lang="en-IE" altLang="en-US" dirty="0"/>
              <a:t>Teachers will be uploading class notes to TEAMS and other Apps.</a:t>
            </a:r>
          </a:p>
          <a:p>
            <a:pPr eaLnBrk="1" hangingPunct="1"/>
            <a:r>
              <a:rPr lang="en-IE" altLang="en-US" dirty="0"/>
              <a:t>Assignments and Projects</a:t>
            </a:r>
          </a:p>
          <a:p>
            <a:pPr marL="0" indent="0" eaLnBrk="1" hangingPunct="1">
              <a:buNone/>
            </a:pPr>
            <a:endParaRPr lang="en-IE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/>
            <a:r>
              <a:rPr lang="en-IE" altLang="en-US" dirty="0"/>
              <a:t>Communication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1"/>
          </a:xfrm>
        </p:spPr>
        <p:txBody>
          <a:bodyPr/>
          <a:lstStyle/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 err="1"/>
              <a:t>Eportal</a:t>
            </a:r>
            <a:endParaRPr lang="en-IE" dirty="0"/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/>
              <a:t>Journal – Notes Pages back of journal.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/>
              <a:t>Phone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/>
              <a:t>Email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/>
              <a:t>Website –</a:t>
            </a:r>
            <a:r>
              <a:rPr lang="en-IE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E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www.borrisokanecc.ie</a:t>
            </a:r>
            <a:r>
              <a:rPr lang="en-IE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/>
              <a:t>Student email.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/>
              <a:t>Parents email 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/>
              <a:t>Letters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/>
              <a:t>Text messages</a:t>
            </a:r>
          </a:p>
          <a:p>
            <a:pPr eaLnBrk="1" hangingPunct="1">
              <a:buFont typeface="Wingdings 2" pitchFamily="18" charset="2"/>
              <a:buChar char=""/>
              <a:defRPr/>
            </a:pPr>
            <a:r>
              <a:rPr lang="en-IE" dirty="0"/>
              <a:t>Please contact us if you have any issues or concerns in relation to your child or the school in general.</a:t>
            </a:r>
          </a:p>
          <a:p>
            <a:pPr marL="0" indent="0" eaLnBrk="1" hangingPunct="1">
              <a:buNone/>
              <a:defRPr/>
            </a:pPr>
            <a:endParaRPr lang="en-IE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7AD3C-3034-4B26-B8AB-4939A15F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EEAA7-7F0C-42D6-A509-66086EAA7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Telephone – 067 27268</a:t>
            </a:r>
          </a:p>
          <a:p>
            <a:endParaRPr lang="en-IE" dirty="0"/>
          </a:p>
          <a:p>
            <a:r>
              <a:rPr lang="en-IE" dirty="0"/>
              <a:t>Email</a:t>
            </a:r>
          </a:p>
          <a:p>
            <a:r>
              <a:rPr lang="en-IE" dirty="0"/>
              <a:t>School – </a:t>
            </a:r>
            <a:r>
              <a:rPr lang="en-IE" dirty="0">
                <a:hlinkClick r:id="rId2"/>
              </a:rPr>
              <a:t>info@borrisokanecc.ie</a:t>
            </a:r>
            <a:endParaRPr lang="en-IE" dirty="0"/>
          </a:p>
          <a:p>
            <a:r>
              <a:rPr lang="en-IE" dirty="0"/>
              <a:t>Year Head – </a:t>
            </a:r>
            <a:r>
              <a:rPr lang="en-IE" dirty="0">
                <a:hlinkClick r:id="rId3"/>
              </a:rPr>
              <a:t>tomas.maher@borrisokanecc.ie</a:t>
            </a:r>
            <a:endParaRPr lang="en-IE" dirty="0"/>
          </a:p>
          <a:p>
            <a:r>
              <a:rPr lang="en-IE" dirty="0"/>
              <a:t>Deputy Principal – </a:t>
            </a:r>
            <a:r>
              <a:rPr lang="en-IE" dirty="0">
                <a:hlinkClick r:id="rId4"/>
              </a:rPr>
              <a:t>paula.molloy@borrisokanecc.ie</a:t>
            </a:r>
            <a:endParaRPr lang="en-IE" dirty="0"/>
          </a:p>
          <a:p>
            <a:r>
              <a:rPr lang="en-IE" dirty="0"/>
              <a:t>Principal – </a:t>
            </a:r>
            <a:r>
              <a:rPr lang="en-IE" dirty="0">
                <a:hlinkClick r:id="rId5"/>
              </a:rPr>
              <a:t>matthew.carr@borrisokanecc.ie</a:t>
            </a:r>
            <a:r>
              <a:rPr lang="en-IE" dirty="0"/>
              <a:t> </a:t>
            </a:r>
          </a:p>
          <a:p>
            <a:r>
              <a:rPr lang="en-IE" dirty="0"/>
              <a:t>Class teachers – Student will know email address, normally – </a:t>
            </a:r>
            <a:r>
              <a:rPr lang="en-IE" dirty="0" err="1"/>
              <a:t>firstname.surname@</a:t>
            </a:r>
            <a:r>
              <a:rPr lang="en-IE" err="1"/>
              <a:t>borrisokanecc</a:t>
            </a:r>
            <a:r>
              <a:rPr lang="en-IE"/>
              <a:t>.ie</a:t>
            </a:r>
          </a:p>
        </p:txBody>
      </p:sp>
    </p:spTree>
    <p:extLst>
      <p:ext uri="{BB962C8B-B14F-4D97-AF65-F5344CB8AC3E}">
        <p14:creationId xmlns:p14="http://schemas.microsoft.com/office/powerpoint/2010/main" val="30746391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/>
              <a:t>Eportal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School System to record student information</a:t>
            </a:r>
          </a:p>
          <a:p>
            <a:pPr lvl="1"/>
            <a:r>
              <a:rPr lang="en-IE" dirty="0"/>
              <a:t>Timetable</a:t>
            </a:r>
          </a:p>
          <a:p>
            <a:pPr lvl="1"/>
            <a:r>
              <a:rPr lang="en-IE" dirty="0"/>
              <a:t>Attendance</a:t>
            </a:r>
          </a:p>
          <a:p>
            <a:pPr lvl="1"/>
            <a:r>
              <a:rPr lang="en-IE" dirty="0"/>
              <a:t>Calendar of School Activities/Events</a:t>
            </a:r>
          </a:p>
          <a:p>
            <a:pPr lvl="1"/>
            <a:r>
              <a:rPr lang="en-IE" dirty="0"/>
              <a:t>Positive Comments</a:t>
            </a:r>
          </a:p>
          <a:p>
            <a:pPr lvl="1"/>
            <a:r>
              <a:rPr lang="en-IE" dirty="0"/>
              <a:t>Behaviour Record</a:t>
            </a:r>
          </a:p>
          <a:p>
            <a:pPr lvl="1"/>
            <a:r>
              <a:rPr lang="en-IE" dirty="0"/>
              <a:t>Examination Results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Letter in June with Log on details – link, username and password.</a:t>
            </a:r>
          </a:p>
          <a:p>
            <a:pPr lvl="1"/>
            <a:r>
              <a:rPr lang="en-IE" dirty="0">
                <a:hlinkClick r:id="rId2"/>
              </a:rPr>
              <a:t>https://eportal.borrisokanecc.ie/eportal</a:t>
            </a:r>
            <a:r>
              <a:rPr lang="en-IE" dirty="0"/>
              <a:t> or access from school website.</a:t>
            </a:r>
          </a:p>
        </p:txBody>
      </p:sp>
    </p:spTree>
    <p:extLst>
      <p:ext uri="{BB962C8B-B14F-4D97-AF65-F5344CB8AC3E}">
        <p14:creationId xmlns:p14="http://schemas.microsoft.com/office/powerpoint/2010/main" val="19952373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/>
              <a:t>Car Park – Health &amp; Safety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charset="0"/>
              <a:buNone/>
            </a:pPr>
            <a:r>
              <a:rPr lang="en-IE" altLang="en-US" dirty="0"/>
              <a:t>Parents who drive children to school</a:t>
            </a:r>
          </a:p>
          <a:p>
            <a:r>
              <a:rPr lang="en-IE" altLang="en-US" b="1" dirty="0"/>
              <a:t>One way system while road works taking place.</a:t>
            </a:r>
          </a:p>
          <a:p>
            <a:endParaRPr lang="en-IE" altLang="en-US" dirty="0"/>
          </a:p>
          <a:p>
            <a:r>
              <a:rPr lang="en-IE" altLang="en-US" dirty="0"/>
              <a:t>Drop off students at Bus Park in the morning</a:t>
            </a:r>
          </a:p>
          <a:p>
            <a:endParaRPr lang="en-IE" altLang="en-US" dirty="0"/>
          </a:p>
          <a:p>
            <a:r>
              <a:rPr lang="en-IE" altLang="en-US" dirty="0"/>
              <a:t>Can use main carpark in evening and carpark east of  the bus park.</a:t>
            </a:r>
          </a:p>
          <a:p>
            <a:endParaRPr lang="en-IE" altLang="en-US" dirty="0"/>
          </a:p>
          <a:p>
            <a:r>
              <a:rPr lang="en-IE" altLang="en-US" dirty="0"/>
              <a:t>Please do not park on road.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Electronic Payment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>
              <a:hlinkClick r:id="rId2"/>
            </a:endParaRPr>
          </a:p>
          <a:p>
            <a:endParaRPr lang="en-IE" dirty="0">
              <a:hlinkClick r:id="rId2"/>
            </a:endParaRPr>
          </a:p>
          <a:p>
            <a:r>
              <a:rPr lang="en-IE" dirty="0">
                <a:hlinkClick r:id="rId2"/>
              </a:rPr>
              <a:t>www.way2pay.org</a:t>
            </a:r>
            <a:endParaRPr lang="en-IE" dirty="0"/>
          </a:p>
          <a:p>
            <a:endParaRPr lang="en-IE" dirty="0"/>
          </a:p>
          <a:p>
            <a:r>
              <a:rPr lang="en-IE" dirty="0"/>
              <a:t>Helpline for Support: </a:t>
            </a:r>
            <a:r>
              <a:rPr lang="en-IE" dirty="0">
                <a:hlinkClick r:id="rId3"/>
              </a:rPr>
              <a:t>061 203355</a:t>
            </a:r>
          </a:p>
          <a:p>
            <a:endParaRPr lang="en-IE" dirty="0">
              <a:hlinkClick r:id="rId3"/>
            </a:endParaRPr>
          </a:p>
          <a:p>
            <a:r>
              <a:rPr lang="en-I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Email: </a:t>
            </a:r>
            <a:r>
              <a:rPr lang="en-IE" dirty="0">
                <a:hlinkClick r:id="rId3"/>
              </a:rPr>
              <a:t>way2payparents@three.ie  </a:t>
            </a:r>
            <a:endParaRPr lang="en-IE" b="1" dirty="0"/>
          </a:p>
          <a:p>
            <a:endParaRPr lang="en-IE" b="1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94949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Core Subjects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en-US" altLang="en-US" dirty="0"/>
          </a:p>
          <a:p>
            <a:pPr eaLnBrk="1" hangingPunct="1">
              <a:buFont typeface="Wingdings" charset="0"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Irish, English, </a:t>
            </a:r>
            <a:r>
              <a:rPr lang="en-US" altLang="en-US" dirty="0" err="1"/>
              <a:t>Maths</a:t>
            </a:r>
            <a:r>
              <a:rPr lang="en-US" altLang="en-US" dirty="0"/>
              <a:t>, History, Science.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1EE4E-7FDF-4BFE-A256-FBA8A36B9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E7A3F-262F-4ED9-848D-6DF615866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Photos – Need permission to use photos  - Newspapers, Website, Social Media, Prospectus.</a:t>
            </a:r>
          </a:p>
          <a:p>
            <a:endParaRPr lang="en-US" dirty="0"/>
          </a:p>
          <a:p>
            <a:r>
              <a:rPr lang="en-US" dirty="0"/>
              <a:t>Forms available if not completed previously.</a:t>
            </a:r>
          </a:p>
          <a:p>
            <a:r>
              <a:rPr lang="en-US" dirty="0"/>
              <a:t>Will be given to students.</a:t>
            </a:r>
          </a:p>
          <a:p>
            <a:endParaRPr lang="en-US" dirty="0"/>
          </a:p>
          <a:p>
            <a:r>
              <a:rPr lang="en-US" dirty="0"/>
              <a:t>Don’t name students in photos on Social Media, Name Group only.</a:t>
            </a:r>
          </a:p>
        </p:txBody>
      </p:sp>
    </p:spTree>
    <p:extLst>
      <p:ext uri="{BB962C8B-B14F-4D97-AF65-F5344CB8AC3E}">
        <p14:creationId xmlns:p14="http://schemas.microsoft.com/office/powerpoint/2010/main" val="42745500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Management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Board of Management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IE" altLang="en-US" u="sng" dirty="0"/>
              <a:t>Members</a:t>
            </a:r>
          </a:p>
          <a:p>
            <a:pPr eaLnBrk="1" hangingPunct="1"/>
            <a:r>
              <a:rPr lang="en-IE" altLang="en-US" dirty="0"/>
              <a:t>ETB members – Virginia O’Dowd, Shane Lee</a:t>
            </a:r>
          </a:p>
          <a:p>
            <a:pPr eaLnBrk="1" hangingPunct="1"/>
            <a:r>
              <a:rPr lang="en-IE" altLang="en-US" dirty="0"/>
              <a:t>Parent Reps. –Chris Young, Deirdre O’Brolchain.</a:t>
            </a:r>
          </a:p>
          <a:p>
            <a:pPr eaLnBrk="1" hangingPunct="1"/>
            <a:r>
              <a:rPr lang="en-IE" altLang="en-US" dirty="0"/>
              <a:t>Teacher Reps. – Ms. Marie D’Arcy, Mr. Mark McGinn.</a:t>
            </a:r>
          </a:p>
          <a:p>
            <a:pPr eaLnBrk="1" hangingPunct="1"/>
            <a:r>
              <a:rPr lang="en-IE" altLang="en-US" dirty="0"/>
              <a:t>Community Reps. – John O’Farrell, Joe Murphy, Tony McKenna, Maura Kennedy, Ann Tierney.</a:t>
            </a:r>
          </a:p>
          <a:p>
            <a:pPr eaLnBrk="1" hangingPunct="1"/>
            <a:r>
              <a:rPr lang="en-IE" altLang="en-US" dirty="0"/>
              <a:t>Chairperson – Joe Murphy.</a:t>
            </a:r>
          </a:p>
          <a:p>
            <a:pPr eaLnBrk="1" hangingPunct="1"/>
            <a:r>
              <a:rPr lang="en-IE" altLang="en-US" dirty="0"/>
              <a:t>Secretary – Matthew Carr.</a:t>
            </a:r>
          </a:p>
          <a:p>
            <a:pPr eaLnBrk="1" hangingPunct="1"/>
            <a:r>
              <a:rPr lang="en-IE" altLang="en-US" dirty="0"/>
              <a:t>Recording Secretary: Ms Paula Molloy</a:t>
            </a:r>
          </a:p>
          <a:p>
            <a:pPr eaLnBrk="1" hangingPunct="1"/>
            <a:endParaRPr lang="en-IE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Parents Association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8"/>
          </a:xfrm>
        </p:spPr>
        <p:txBody>
          <a:bodyPr/>
          <a:lstStyle/>
          <a:p>
            <a:pPr eaLnBrk="1" hangingPunct="1"/>
            <a:r>
              <a:rPr lang="en-IE" altLang="en-US" dirty="0"/>
              <a:t>AGM October.</a:t>
            </a:r>
          </a:p>
          <a:p>
            <a:pPr eaLnBrk="1" hangingPunct="1"/>
            <a:r>
              <a:rPr lang="en-IE" altLang="en-US" dirty="0"/>
              <a:t>Parents Committee elected AGM</a:t>
            </a:r>
          </a:p>
          <a:p>
            <a:pPr lvl="2" eaLnBrk="1" hangingPunct="1"/>
            <a:r>
              <a:rPr lang="en-IE" altLang="en-US" dirty="0"/>
              <a:t>Meet monthly</a:t>
            </a:r>
          </a:p>
          <a:p>
            <a:pPr lvl="2" eaLnBrk="1" hangingPunct="1"/>
            <a:r>
              <a:rPr lang="en-IE" altLang="en-US" dirty="0"/>
              <a:t>Put forward ideas</a:t>
            </a:r>
          </a:p>
          <a:p>
            <a:pPr lvl="2" eaLnBrk="1" hangingPunct="1"/>
            <a:r>
              <a:rPr lang="en-IE" altLang="en-US" dirty="0"/>
              <a:t>Involved in policy development</a:t>
            </a:r>
          </a:p>
          <a:p>
            <a:pPr lvl="2" eaLnBrk="1" hangingPunct="1"/>
            <a:r>
              <a:rPr lang="en-IE" altLang="en-US" dirty="0"/>
              <a:t>Supports after school study, book scheme, student activities etc.</a:t>
            </a:r>
          </a:p>
          <a:p>
            <a:pPr lvl="2" eaLnBrk="1" hangingPunct="1"/>
            <a:r>
              <a:rPr lang="en-IE" altLang="en-US" dirty="0"/>
              <a:t>Collect family levy €50 reduced to €30 this year.</a:t>
            </a:r>
          </a:p>
          <a:p>
            <a:pPr lvl="2" eaLnBrk="1" hangingPunct="1"/>
            <a:r>
              <a:rPr lang="en-IE" altLang="en-US" dirty="0"/>
              <a:t>Provided wide range of facilities over the years</a:t>
            </a:r>
          </a:p>
          <a:p>
            <a:pPr eaLnBrk="1" hangingPunct="1"/>
            <a:r>
              <a:rPr lang="en-IE" altLang="en-US" dirty="0"/>
              <a:t>Encourage you to join committee.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28A54-9FEE-4829-A3DF-8D04ABE1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School with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459C5-9413-4003-8CC1-971813397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New Procedures</a:t>
            </a:r>
          </a:p>
          <a:p>
            <a:pPr lvl="1"/>
            <a:r>
              <a:rPr lang="en-IE" dirty="0"/>
              <a:t>Base rooms except for practical subjects</a:t>
            </a:r>
          </a:p>
          <a:p>
            <a:pPr lvl="1"/>
            <a:r>
              <a:rPr lang="en-IE" dirty="0"/>
              <a:t>One way system on corridors</a:t>
            </a:r>
          </a:p>
          <a:p>
            <a:pPr lvl="1"/>
            <a:r>
              <a:rPr lang="en-IE" dirty="0"/>
              <a:t>Staggered breaks – break in the evening if in </a:t>
            </a:r>
            <a:r>
              <a:rPr lang="en-IE"/>
              <a:t>same room.</a:t>
            </a:r>
            <a:endParaRPr lang="en-IE" dirty="0"/>
          </a:p>
          <a:p>
            <a:pPr lvl="1"/>
            <a:r>
              <a:rPr lang="en-IE" dirty="0"/>
              <a:t>Face Masks</a:t>
            </a:r>
          </a:p>
          <a:p>
            <a:pPr lvl="1"/>
            <a:r>
              <a:rPr lang="en-IE" dirty="0"/>
              <a:t>Goggles for practical subjects</a:t>
            </a:r>
          </a:p>
          <a:p>
            <a:r>
              <a:rPr lang="en-IE" dirty="0"/>
              <a:t>Students should not attend school if symptoms</a:t>
            </a:r>
          </a:p>
          <a:p>
            <a:r>
              <a:rPr lang="en-IE" dirty="0"/>
              <a:t>Family members restrict movement while family member waiting on test</a:t>
            </a:r>
          </a:p>
          <a:p>
            <a:r>
              <a:rPr lang="en-IE" dirty="0"/>
              <a:t>Follow GP guidance</a:t>
            </a:r>
          </a:p>
        </p:txBody>
      </p:sp>
    </p:spTree>
    <p:extLst>
      <p:ext uri="{BB962C8B-B14F-4D97-AF65-F5344CB8AC3E}">
        <p14:creationId xmlns:p14="http://schemas.microsoft.com/office/powerpoint/2010/main" val="33138106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2B578B-F887-43EC-94F6-F9F311CD2A0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152636"/>
            <a:ext cx="8352927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5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73FAF-8E97-4DB1-8537-CC13CA69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E35DC-CEA7-4AAB-AAFE-ACEFEC839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229600" cy="4434840"/>
          </a:xfrm>
        </p:spPr>
        <p:txBody>
          <a:bodyPr/>
          <a:lstStyle/>
          <a:p>
            <a:r>
              <a:rPr lang="en-IE" dirty="0"/>
              <a:t>If students out of school follow class materials on TEAMS.</a:t>
            </a:r>
          </a:p>
          <a:p>
            <a:endParaRPr lang="en-IE" dirty="0"/>
          </a:p>
          <a:p>
            <a:r>
              <a:rPr lang="en-IE" dirty="0"/>
              <a:t>Follow a structure using timetable.</a:t>
            </a:r>
          </a:p>
          <a:p>
            <a:endParaRPr lang="en-IE" dirty="0"/>
          </a:p>
          <a:p>
            <a:r>
              <a:rPr lang="en-IE" dirty="0"/>
              <a:t>Any queries email subject teachers.</a:t>
            </a:r>
          </a:p>
        </p:txBody>
      </p:sp>
    </p:spTree>
    <p:extLst>
      <p:ext uri="{BB962C8B-B14F-4D97-AF65-F5344CB8AC3E}">
        <p14:creationId xmlns:p14="http://schemas.microsoft.com/office/powerpoint/2010/main" val="3170635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Parent Teacher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8"/>
          </a:xfrm>
        </p:spPr>
        <p:txBody>
          <a:bodyPr/>
          <a:lstStyle/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If you need to speak to an individual teacher please contact the teacher or school office – 067 27268 or email </a:t>
            </a:r>
            <a:r>
              <a:rPr lang="en-GB" altLang="en-US" dirty="0">
                <a:hlinkClick r:id="rId2"/>
              </a:rPr>
              <a:t>info@borrisokanecc.ie</a:t>
            </a:r>
            <a:r>
              <a:rPr lang="en-GB" altLang="en-US" dirty="0"/>
              <a:t> 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Contact Year Head, Principal and Deputy Principal.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We are awaiting guidance in relation to holding year group parent/teacher meetings.</a:t>
            </a:r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IE" altLang="en-US" dirty="0"/>
          </a:p>
          <a:p>
            <a:pPr eaLnBrk="1" hangingPunct="1">
              <a:buFont typeface="Wingdings 2" charset="0"/>
              <a:buNone/>
            </a:pPr>
            <a:r>
              <a:rPr lang="en-IE" altLang="en-US" dirty="0"/>
              <a:t>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Points  - Good Parenting</a:t>
            </a:r>
            <a:endParaRPr lang="en-US" altLang="en-US"/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IE" altLang="en-US" sz="2800"/>
              <a:t>Work with your child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Give them time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Listen to them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Be firm and fair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Be positive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Get them involved in activities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Know where they are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Practice what you preach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Respect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Look to self for solutions</a:t>
            </a:r>
            <a:endParaRPr lang="en-US" altLang="en-US" sz="28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IE" sz="4000" b="1" dirty="0"/>
              <a:t>IF I HAD MY CHILD TO </a:t>
            </a:r>
            <a:br>
              <a:rPr lang="en-IE" sz="4000" b="1" dirty="0"/>
            </a:br>
            <a:r>
              <a:rPr lang="en-IE" sz="4000" b="1" dirty="0"/>
              <a:t>RAISE ALL OVER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en-IE" dirty="0"/>
              <a:t>I’d </a:t>
            </a:r>
            <a:r>
              <a:rPr lang="en-IE" b="1" dirty="0"/>
              <a:t>finger-paint</a:t>
            </a:r>
            <a:r>
              <a:rPr lang="en-IE" dirty="0"/>
              <a:t> more and point the finger less.</a:t>
            </a:r>
          </a:p>
          <a:p>
            <a:r>
              <a:rPr lang="en-IE" dirty="0"/>
              <a:t>I’d do less correcting and more </a:t>
            </a:r>
            <a:r>
              <a:rPr lang="en-IE" b="1" dirty="0"/>
              <a:t>connecting</a:t>
            </a:r>
            <a:r>
              <a:rPr lang="en-IE" dirty="0"/>
              <a:t>.</a:t>
            </a:r>
          </a:p>
          <a:p>
            <a:r>
              <a:rPr lang="en-IE" dirty="0"/>
              <a:t>I’d take my eyes off my watch, and watch with my eyes.</a:t>
            </a:r>
          </a:p>
          <a:p>
            <a:r>
              <a:rPr lang="en-IE" dirty="0"/>
              <a:t>I would care to know less and know to care more.</a:t>
            </a:r>
          </a:p>
          <a:p>
            <a:r>
              <a:rPr lang="en-IE" dirty="0"/>
              <a:t>I’d take more hikes and </a:t>
            </a:r>
            <a:r>
              <a:rPr lang="en-IE" b="1" dirty="0"/>
              <a:t>fly more kites</a:t>
            </a:r>
            <a:r>
              <a:rPr lang="en-IE" dirty="0"/>
              <a:t>.</a:t>
            </a:r>
          </a:p>
          <a:p>
            <a:r>
              <a:rPr lang="en-IE" dirty="0"/>
              <a:t>I’d stop playing serious, and seriously play.</a:t>
            </a:r>
          </a:p>
          <a:p>
            <a:r>
              <a:rPr lang="en-IE" dirty="0"/>
              <a:t>I’d </a:t>
            </a:r>
            <a:r>
              <a:rPr lang="en-IE" b="1" dirty="0"/>
              <a:t>run through more fields </a:t>
            </a:r>
            <a:r>
              <a:rPr lang="en-IE" dirty="0"/>
              <a:t>and gaze at more stars.</a:t>
            </a:r>
          </a:p>
          <a:p>
            <a:r>
              <a:rPr lang="en-IE" dirty="0"/>
              <a:t>I’d do more hugging and less tugging.</a:t>
            </a:r>
          </a:p>
          <a:p>
            <a:r>
              <a:rPr lang="en-IE" dirty="0"/>
              <a:t>I would be firm less often and </a:t>
            </a:r>
            <a:r>
              <a:rPr lang="en-IE" b="1" dirty="0"/>
              <a:t>affirm</a:t>
            </a:r>
            <a:r>
              <a:rPr lang="en-IE" dirty="0"/>
              <a:t> much more.</a:t>
            </a:r>
          </a:p>
          <a:p>
            <a:r>
              <a:rPr lang="en-IE" dirty="0"/>
              <a:t>I’d build self-esteem first , and the house later.</a:t>
            </a:r>
          </a:p>
          <a:p>
            <a:r>
              <a:rPr lang="en-IE" dirty="0"/>
              <a:t>I’d teach less about the love of power, and more about the </a:t>
            </a:r>
            <a:r>
              <a:rPr lang="en-IE" b="1" dirty="0"/>
              <a:t>power of love.		(Diane </a:t>
            </a:r>
            <a:r>
              <a:rPr lang="en-IE" b="1" dirty="0" err="1"/>
              <a:t>Loomans</a:t>
            </a:r>
            <a:r>
              <a:rPr lang="en-IE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5735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Option Subjects 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Geography, French, German, Business Studies, Art, Home Economics, Music, Engineering, Wood Technology, Graphics.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Choose three towards end of First Year to commence studying in Second Year.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Short Courses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Wellbeing</a:t>
            </a:r>
          </a:p>
          <a:p>
            <a:pPr lvl="1" eaLnBrk="1" hangingPunct="1"/>
            <a:r>
              <a:rPr lang="en-US" altLang="en-US" dirty="0"/>
              <a:t>Physical Education</a:t>
            </a:r>
          </a:p>
          <a:p>
            <a:pPr lvl="1" eaLnBrk="1" hangingPunct="1"/>
            <a:r>
              <a:rPr lang="en-US" altLang="en-US" dirty="0"/>
              <a:t>Social, Personal and Health Education, (S.P.H.E.)</a:t>
            </a:r>
          </a:p>
          <a:p>
            <a:pPr lvl="1" eaLnBrk="1" hangingPunct="1"/>
            <a:r>
              <a:rPr lang="en-US" altLang="en-US" dirty="0"/>
              <a:t>Civic Social &amp; Political Education (CSPE) 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Digital Skills/Coding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Additional Subjects</a:t>
            </a:r>
          </a:p>
          <a:p>
            <a:pPr lvl="1" eaLnBrk="1" hangingPunct="1"/>
            <a:r>
              <a:rPr lang="en-US" altLang="en-US" dirty="0"/>
              <a:t>Religious Education</a:t>
            </a:r>
          </a:p>
          <a:p>
            <a:pPr lvl="1" eaLnBrk="1" hangingPunct="1"/>
            <a:r>
              <a:rPr lang="en-US" altLang="en-US" dirty="0"/>
              <a:t>Guidance – (6 week Block)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Class setup in Second Year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Irish, English and </a:t>
            </a:r>
            <a:r>
              <a:rPr lang="en-US" altLang="en-US" dirty="0" err="1"/>
              <a:t>Maths</a:t>
            </a:r>
            <a:r>
              <a:rPr lang="en-US" altLang="en-US" dirty="0"/>
              <a:t> – students placed in Higher or Ordinary Level Classes.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Students will remain in their current classes for Science and History.</a:t>
            </a:r>
          </a:p>
          <a:p>
            <a:pPr eaLnBrk="1" hangingPunct="1"/>
            <a:r>
              <a:rPr lang="en-US" altLang="en-US" dirty="0"/>
              <a:t>New classes formed for </a:t>
            </a:r>
            <a:r>
              <a:rPr lang="en-IE" altLang="en-US" dirty="0"/>
              <a:t>option</a:t>
            </a:r>
            <a:r>
              <a:rPr lang="en-US" altLang="en-US" dirty="0"/>
              <a:t> subjects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Further meeting on how students pick subjects will take place in February. Input from Career Guidance Teacher.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Assessment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IE" altLang="en-US" dirty="0"/>
              <a:t>Class tests from time to time.  Also homework and classwork.</a:t>
            </a:r>
            <a:endParaRPr lang="en-US" altLang="en-US" dirty="0"/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altLang="en-US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Screening Tests in next few weeks.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CAT4 Test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Reading Test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Maths</a:t>
            </a:r>
            <a:r>
              <a:rPr lang="en-US" altLang="en-US" dirty="0"/>
              <a:t> Test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Later in the year: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PASS Test – Pupils Attitude to Self and School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Assessment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Results of tests can be used to help students set targets for various subjects.</a:t>
            </a:r>
          </a:p>
          <a:p>
            <a:pPr eaLnBrk="1" hangingPunct="1"/>
            <a:r>
              <a:rPr lang="en-US" altLang="en-US" dirty="0"/>
              <a:t>After screening test we will contact parents if it is felt further assessment is required</a:t>
            </a:r>
          </a:p>
          <a:p>
            <a:pPr lvl="2" eaLnBrk="1" hangingPunct="1"/>
            <a:r>
              <a:rPr lang="en-US" altLang="en-US" dirty="0"/>
              <a:t>Learning Difficulties</a:t>
            </a:r>
          </a:p>
          <a:p>
            <a:pPr lvl="2" eaLnBrk="1" hangingPunct="1"/>
            <a:r>
              <a:rPr lang="en-US" altLang="en-US" dirty="0"/>
              <a:t>Psychological Assessment</a:t>
            </a:r>
          </a:p>
          <a:p>
            <a:pPr lvl="2" eaLnBrk="1" hangingPunct="1"/>
            <a:r>
              <a:rPr lang="en-US" altLang="en-US" dirty="0"/>
              <a:t>Resource / Learning Support Teaching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Results of Assessment Test can be made available to parents on request.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1E3915DA5E2749B687BE8E8268F576" ma:contentTypeVersion="33" ma:contentTypeDescription="Create a new document." ma:contentTypeScope="" ma:versionID="a77eca16108e7cf8bd45a6c7b03c39da">
  <xsd:schema xmlns:xsd="http://www.w3.org/2001/XMLSchema" xmlns:xs="http://www.w3.org/2001/XMLSchema" xmlns:p="http://schemas.microsoft.com/office/2006/metadata/properties" xmlns:ns3="ee84122f-13d0-48d7-97dd-569fcd04e34b" xmlns:ns4="a471dfe3-17ba-43e0-8fb9-571d7139a4ff" targetNamespace="http://schemas.microsoft.com/office/2006/metadata/properties" ma:root="true" ma:fieldsID="fe34dac9f8b696699d84c8f74d4d5a80" ns3:_="" ns4:_="">
    <xsd:import namespace="ee84122f-13d0-48d7-97dd-569fcd04e34b"/>
    <xsd:import namespace="a471dfe3-17ba-43e0-8fb9-571d7139a4f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NotebookType" minOccurs="0"/>
                <xsd:element ref="ns4:FolderType" minOccurs="0"/>
                <xsd:element ref="ns4:Owner" minOccurs="0"/>
                <xsd:element ref="ns4:Teachers" minOccurs="0"/>
                <xsd:element ref="ns4:Students" minOccurs="0"/>
                <xsd:element ref="ns4:DefaultSectionNames" minOccurs="0"/>
                <xsd:element ref="ns4:AppVersion" minOccurs="0"/>
                <xsd:element ref="ns3:SharedWithDetails" minOccurs="0"/>
                <xsd:element ref="ns3:SharingHintHash" minOccurs="0"/>
                <xsd:element ref="ns4:Student_Groups" minOccurs="0"/>
                <xsd:element ref="ns4:CultureName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Template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TeamsChannelId" minOccurs="0"/>
                <xsd:element ref="ns4:IsNotebookLocked" minOccurs="0"/>
                <xsd:element ref="ns4:MediaServiceOCR" minOccurs="0"/>
                <xsd:element ref="ns4:Math_Settings" minOccurs="0"/>
                <xsd:element ref="ns4:Distribution_Groups" minOccurs="0"/>
                <xsd:element ref="ns4:LMS_Mapping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4122f-13d0-48d7-97dd-569fcd04e3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71dfe3-17ba-43e0-8fb9-571d7139a4ff" elementFormDefault="qualified">
    <xsd:import namespace="http://schemas.microsoft.com/office/2006/documentManagement/types"/>
    <xsd:import namespace="http://schemas.microsoft.com/office/infopath/2007/PartnerControls"/>
    <xsd:element name="NotebookType" ma:index="9" nillable="true" ma:displayName="Notebook Type" ma:internalName="NotebookType">
      <xsd:simpleType>
        <xsd:restriction base="dms:Text"/>
      </xsd:simpleType>
    </xsd:element>
    <xsd:element name="FolderType" ma:index="10" nillable="true" ma:displayName="Folder Type" ma:internalName="FolderType">
      <xsd:simpleType>
        <xsd:restriction base="dms:Text"/>
      </xsd:simpleType>
    </xsd:element>
    <xsd:element name="Owner" ma:index="1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eachers" ma:index="1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0" nillable="true" ma:displayName="MediaServiceLocation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Distribution_Groups" ma:index="3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6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a471dfe3-17ba-43e0-8fb9-571d7139a4ff" xsi:nil="true"/>
    <Templates xmlns="a471dfe3-17ba-43e0-8fb9-571d7139a4ff" xsi:nil="true"/>
    <Math_Settings xmlns="a471dfe3-17ba-43e0-8fb9-571d7139a4ff" xsi:nil="true"/>
    <Invited_Students xmlns="a471dfe3-17ba-43e0-8fb9-571d7139a4ff" xsi:nil="true"/>
    <FolderType xmlns="a471dfe3-17ba-43e0-8fb9-571d7139a4ff" xsi:nil="true"/>
    <Teachers xmlns="a471dfe3-17ba-43e0-8fb9-571d7139a4ff">
      <UserInfo>
        <DisplayName/>
        <AccountId xsi:nil="true"/>
        <AccountType/>
      </UserInfo>
    </Teachers>
    <Students xmlns="a471dfe3-17ba-43e0-8fb9-571d7139a4ff">
      <UserInfo>
        <DisplayName/>
        <AccountId xsi:nil="true"/>
        <AccountType/>
      </UserInfo>
    </Students>
    <Student_Groups xmlns="a471dfe3-17ba-43e0-8fb9-571d7139a4ff">
      <UserInfo>
        <DisplayName/>
        <AccountId xsi:nil="true"/>
        <AccountType/>
      </UserInfo>
    </Student_Groups>
    <LMS_Mappings xmlns="a471dfe3-17ba-43e0-8fb9-571d7139a4ff" xsi:nil="true"/>
    <Owner xmlns="a471dfe3-17ba-43e0-8fb9-571d7139a4ff">
      <UserInfo>
        <DisplayName/>
        <AccountId xsi:nil="true"/>
        <AccountType/>
      </UserInfo>
    </Owner>
    <CultureName xmlns="a471dfe3-17ba-43e0-8fb9-571d7139a4ff" xsi:nil="true"/>
    <DefaultSectionNames xmlns="a471dfe3-17ba-43e0-8fb9-571d7139a4ff" xsi:nil="true"/>
    <Is_Collaboration_Space_Locked xmlns="a471dfe3-17ba-43e0-8fb9-571d7139a4ff" xsi:nil="true"/>
    <IsNotebookLocked xmlns="a471dfe3-17ba-43e0-8fb9-571d7139a4ff" xsi:nil="true"/>
    <NotebookType xmlns="a471dfe3-17ba-43e0-8fb9-571d7139a4ff" xsi:nil="true"/>
    <Distribution_Groups xmlns="a471dfe3-17ba-43e0-8fb9-571d7139a4ff" xsi:nil="true"/>
    <Has_Teacher_Only_SectionGroup xmlns="a471dfe3-17ba-43e0-8fb9-571d7139a4ff" xsi:nil="true"/>
    <AppVersion xmlns="a471dfe3-17ba-43e0-8fb9-571d7139a4ff" xsi:nil="true"/>
    <Invited_Teachers xmlns="a471dfe3-17ba-43e0-8fb9-571d7139a4ff" xsi:nil="true"/>
    <TeamsChannelId xmlns="a471dfe3-17ba-43e0-8fb9-571d7139a4ff" xsi:nil="true"/>
  </documentManagement>
</p:properties>
</file>

<file path=customXml/itemProps1.xml><?xml version="1.0" encoding="utf-8"?>
<ds:datastoreItem xmlns:ds="http://schemas.openxmlformats.org/officeDocument/2006/customXml" ds:itemID="{61C6F791-64E8-406B-BB8F-1622897B4E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84122f-13d0-48d7-97dd-569fcd04e34b"/>
    <ds:schemaRef ds:uri="a471dfe3-17ba-43e0-8fb9-571d7139a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3C9466-8267-430C-9DCB-0B9FCEB06F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D1C4E6-AB2C-4481-8B7B-F505660C184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e84122f-13d0-48d7-97dd-569fcd04e34b"/>
    <ds:schemaRef ds:uri="http://purl.org/dc/elements/1.1/"/>
    <ds:schemaRef ds:uri="http://schemas.microsoft.com/office/2006/metadata/properties"/>
    <ds:schemaRef ds:uri="a471dfe3-17ba-43e0-8fb9-571d7139a4ff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20426</TotalTime>
  <Words>2204</Words>
  <Application>Microsoft Office PowerPoint</Application>
  <PresentationFormat>On-screen Show (4:3)</PresentationFormat>
  <Paragraphs>423</Paragraphs>
  <Slides>49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Welcome to Borrisokane Community  College</vt:lpstr>
      <vt:lpstr>   Mission Statement</vt:lpstr>
      <vt:lpstr>Classes</vt:lpstr>
      <vt:lpstr>Core Subjects</vt:lpstr>
      <vt:lpstr>Option Subjects </vt:lpstr>
      <vt:lpstr>Short Courses</vt:lpstr>
      <vt:lpstr>Class setup in Second Year</vt:lpstr>
      <vt:lpstr>Assessment</vt:lpstr>
      <vt:lpstr>Assessment</vt:lpstr>
      <vt:lpstr>New Junior Cycle - Grading of Subjects</vt:lpstr>
      <vt:lpstr>Grading of Classroom Based Assessments</vt:lpstr>
      <vt:lpstr>Junior Cycle Profile of Achievement (JCPA) </vt:lpstr>
      <vt:lpstr>PowerPoint Presentation</vt:lpstr>
      <vt:lpstr>Year Head</vt:lpstr>
      <vt:lpstr>Class Mentors</vt:lpstr>
      <vt:lpstr>School Journal</vt:lpstr>
      <vt:lpstr>Attendance and Punctuality</vt:lpstr>
      <vt:lpstr>Parent Reminders</vt:lpstr>
      <vt:lpstr>Homework - Study</vt:lpstr>
      <vt:lpstr>After School Study</vt:lpstr>
      <vt:lpstr>Student Supports</vt:lpstr>
      <vt:lpstr>Homework Club</vt:lpstr>
      <vt:lpstr>Uniform</vt:lpstr>
      <vt:lpstr>Uniform – contd.</vt:lpstr>
      <vt:lpstr>Code of Behaviour –Journal</vt:lpstr>
      <vt:lpstr>Charters</vt:lpstr>
      <vt:lpstr>Positive Discipline</vt:lpstr>
      <vt:lpstr>Implementing Code of Behaviour</vt:lpstr>
      <vt:lpstr>Ladder of Intervention</vt:lpstr>
      <vt:lpstr>PowerPoint Presentation</vt:lpstr>
      <vt:lpstr>Code of Behaviour</vt:lpstr>
      <vt:lpstr>Anti – Bullying Policy</vt:lpstr>
      <vt:lpstr>Extra Curricular Activities</vt:lpstr>
      <vt:lpstr>Ipads - </vt:lpstr>
      <vt:lpstr>Communication</vt:lpstr>
      <vt:lpstr>Contact Details</vt:lpstr>
      <vt:lpstr>Eportal</vt:lpstr>
      <vt:lpstr>Car Park – Health &amp; Safety</vt:lpstr>
      <vt:lpstr>Electronic Payment System</vt:lpstr>
      <vt:lpstr>Data Protection</vt:lpstr>
      <vt:lpstr>Management</vt:lpstr>
      <vt:lpstr>Board of Management</vt:lpstr>
      <vt:lpstr>Parents Association</vt:lpstr>
      <vt:lpstr>School with Covid-19</vt:lpstr>
      <vt:lpstr>PowerPoint Presentation</vt:lpstr>
      <vt:lpstr>PowerPoint Presentation</vt:lpstr>
      <vt:lpstr>Parent Teacher Meetings</vt:lpstr>
      <vt:lpstr>Points  - Good Parenting</vt:lpstr>
      <vt:lpstr>IF I HAD MY CHILD TO  RAISE ALL OVER AGAIN</vt:lpstr>
    </vt:vector>
  </TitlesOfParts>
  <Company>Tipperary North VEC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Borrisokane Community  College</dc:title>
  <dc:creator>Teacher</dc:creator>
  <cp:lastModifiedBy>Matthew Carr</cp:lastModifiedBy>
  <cp:revision>161</cp:revision>
  <cp:lastPrinted>2016-09-08T18:17:50Z</cp:lastPrinted>
  <dcterms:created xsi:type="dcterms:W3CDTF">2005-10-15T21:56:15Z</dcterms:created>
  <dcterms:modified xsi:type="dcterms:W3CDTF">2020-09-30T13:25:19Z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0x010100D31E3915DA5E2749B687BE8E8268F576</vt:lpwstr>
  </property>
</Properties>
</file>